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Lst>
  <p:notesMasterIdLst>
    <p:notesMasterId r:id="rId89"/>
  </p:notesMasterIdLst>
  <p:handoutMasterIdLst>
    <p:handoutMasterId r:id="rId90"/>
  </p:handoutMasterIdLst>
  <p:sldIdLst>
    <p:sldId id="256" r:id="rId2"/>
    <p:sldId id="257" r:id="rId3"/>
    <p:sldId id="346" r:id="rId4"/>
    <p:sldId id="349" r:id="rId5"/>
    <p:sldId id="350" r:id="rId6"/>
    <p:sldId id="366" r:id="rId7"/>
    <p:sldId id="367" r:id="rId8"/>
    <p:sldId id="368" r:id="rId9"/>
    <p:sldId id="358" r:id="rId10"/>
    <p:sldId id="356" r:id="rId11"/>
    <p:sldId id="357" r:id="rId12"/>
    <p:sldId id="415" r:id="rId13"/>
    <p:sldId id="416" r:id="rId14"/>
    <p:sldId id="429" r:id="rId15"/>
    <p:sldId id="430" r:id="rId16"/>
    <p:sldId id="431" r:id="rId17"/>
    <p:sldId id="432" r:id="rId18"/>
    <p:sldId id="433" r:id="rId19"/>
    <p:sldId id="434" r:id="rId20"/>
    <p:sldId id="435" r:id="rId21"/>
    <p:sldId id="436" r:id="rId22"/>
    <p:sldId id="437" r:id="rId23"/>
    <p:sldId id="438" r:id="rId24"/>
    <p:sldId id="330" r:id="rId25"/>
    <p:sldId id="370" r:id="rId26"/>
    <p:sldId id="371" r:id="rId27"/>
    <p:sldId id="338" r:id="rId28"/>
    <p:sldId id="372" r:id="rId29"/>
    <p:sldId id="339" r:id="rId30"/>
    <p:sldId id="373" r:id="rId31"/>
    <p:sldId id="374" r:id="rId32"/>
    <p:sldId id="375" r:id="rId33"/>
    <p:sldId id="369" r:id="rId34"/>
    <p:sldId id="347" r:id="rId35"/>
    <p:sldId id="376" r:id="rId36"/>
    <p:sldId id="377" r:id="rId37"/>
    <p:sldId id="424" r:id="rId38"/>
    <p:sldId id="425" r:id="rId39"/>
    <p:sldId id="426" r:id="rId40"/>
    <p:sldId id="341" r:id="rId41"/>
    <p:sldId id="380" r:id="rId42"/>
    <p:sldId id="384" r:id="rId43"/>
    <p:sldId id="342" r:id="rId44"/>
    <p:sldId id="383" r:id="rId45"/>
    <p:sldId id="382" r:id="rId46"/>
    <p:sldId id="385" r:id="rId47"/>
    <p:sldId id="386" r:id="rId48"/>
    <p:sldId id="388" r:id="rId49"/>
    <p:sldId id="390" r:id="rId50"/>
    <p:sldId id="422" r:id="rId51"/>
    <p:sldId id="391" r:id="rId52"/>
    <p:sldId id="392" r:id="rId53"/>
    <p:sldId id="389" r:id="rId54"/>
    <p:sldId id="387" r:id="rId55"/>
    <p:sldId id="393" r:id="rId56"/>
    <p:sldId id="395" r:id="rId57"/>
    <p:sldId id="396" r:id="rId58"/>
    <p:sldId id="397" r:id="rId59"/>
    <p:sldId id="398" r:id="rId60"/>
    <p:sldId id="399" r:id="rId61"/>
    <p:sldId id="400" r:id="rId62"/>
    <p:sldId id="401" r:id="rId63"/>
    <p:sldId id="402" r:id="rId64"/>
    <p:sldId id="403" r:id="rId65"/>
    <p:sldId id="404" r:id="rId66"/>
    <p:sldId id="405" r:id="rId67"/>
    <p:sldId id="406" r:id="rId68"/>
    <p:sldId id="407" r:id="rId69"/>
    <p:sldId id="408" r:id="rId70"/>
    <p:sldId id="409" r:id="rId71"/>
    <p:sldId id="410" r:id="rId72"/>
    <p:sldId id="411" r:id="rId73"/>
    <p:sldId id="413" r:id="rId74"/>
    <p:sldId id="414" r:id="rId75"/>
    <p:sldId id="423" r:id="rId76"/>
    <p:sldId id="440" r:id="rId77"/>
    <p:sldId id="441" r:id="rId78"/>
    <p:sldId id="439" r:id="rId79"/>
    <p:sldId id="442" r:id="rId80"/>
    <p:sldId id="443" r:id="rId81"/>
    <p:sldId id="444" r:id="rId82"/>
    <p:sldId id="445" r:id="rId83"/>
    <p:sldId id="446" r:id="rId84"/>
    <p:sldId id="448" r:id="rId85"/>
    <p:sldId id="412" r:id="rId86"/>
    <p:sldId id="447" r:id="rId87"/>
    <p:sldId id="345" r:id="rId88"/>
  </p:sldIdLst>
  <p:sldSz cx="6858000" cy="5143500"/>
  <p:notesSz cx="6858000" cy="9144000"/>
  <p:embeddedFontLst>
    <p:embeddedFont>
      <p:font typeface="Century Gothic" panose="020B0502020202020204" pitchFamily="34" charset="0"/>
      <p:regular r:id="rId91"/>
      <p:bold r:id="rId92"/>
      <p:italic r:id="rId93"/>
      <p:boldItalic r:id="rId94"/>
    </p:embeddedFont>
    <p:embeddedFont>
      <p:font typeface="Titillium Web" panose="020B0604020202020204" charset="0"/>
      <p:regular r:id="rId95"/>
      <p:bold r:id="rId96"/>
      <p:italic r:id="rId97"/>
      <p:boldItalic r:id="rId98"/>
    </p:embeddedFont>
    <p:embeddedFont>
      <p:font typeface="Nunito Sans" panose="020B0604020202020204" charset="0"/>
      <p:regular r:id="rId99"/>
      <p:bold r:id="rId100"/>
      <p:italic r:id="rId101"/>
      <p:boldItalic r:id="rId10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3929"/>
    <a:srgbClr val="F54152"/>
    <a:srgbClr val="E9E2C5"/>
    <a:srgbClr val="2A4971"/>
    <a:srgbClr val="451800"/>
    <a:srgbClr val="CEDA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0B228AB-F6D2-4E9D-AE89-ECF7578E9353}">
  <a:tblStyle styleId="{10B228AB-F6D2-4E9D-AE89-ECF7578E9353}"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20" autoAdjust="0"/>
    <p:restoredTop sz="94707" autoAdjust="0"/>
  </p:normalViewPr>
  <p:slideViewPr>
    <p:cSldViewPr snapToGrid="0">
      <p:cViewPr varScale="1">
        <p:scale>
          <a:sx n="145" d="100"/>
          <a:sy n="145" d="100"/>
        </p:scale>
        <p:origin x="1560" y="12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12.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handoutMaster" Target="handoutMasters/handoutMaster1.xml"/><Relationship Id="rId95"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10.fntdata"/><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3.fntdata"/><Relationship Id="rId98"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font" Target="fonts/font1.fntdata"/><Relationship Id="rId96"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4.fntdata"/><Relationship Id="rId99" Type="http://schemas.openxmlformats.org/officeDocument/2006/relationships/font" Target="fonts/font9.fntdata"/><Relationship Id="rId10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7.fntdata"/><Relationship Id="rId10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6BF4A6-8A17-4390-9A9D-B74130AA6338}" type="doc">
      <dgm:prSet loTypeId="urn:microsoft.com/office/officeart/2005/8/layout/venn1" loCatId="relationship" qsTypeId="urn:microsoft.com/office/officeart/2005/8/quickstyle/simple1" qsCatId="simple" csTypeId="urn:microsoft.com/office/officeart/2005/8/colors/accent1_2" csCatId="accent1" phldr="1"/>
      <dgm:spPr/>
    </dgm:pt>
    <dgm:pt modelId="{F58878AD-44CA-4D21-B89E-64315696B59D}" type="pres">
      <dgm:prSet presAssocID="{EA6BF4A6-8A17-4390-9A9D-B74130AA6338}" presName="compositeShape" presStyleCnt="0">
        <dgm:presLayoutVars>
          <dgm:chMax val="7"/>
          <dgm:dir/>
          <dgm:resizeHandles val="exact"/>
        </dgm:presLayoutVars>
      </dgm:prSet>
      <dgm:spPr/>
    </dgm:pt>
  </dgm:ptLst>
  <dgm:cxnLst>
    <dgm:cxn modelId="{E33B8996-8D22-47B6-877F-0079508F4809}" type="presOf" srcId="{EA6BF4A6-8A17-4390-9A9D-B74130AA6338}" destId="{F58878AD-44CA-4D21-B89E-64315696B59D}"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6BF4A6-8A17-4390-9A9D-B74130AA6338}" type="doc">
      <dgm:prSet loTypeId="urn:microsoft.com/office/officeart/2005/8/layout/venn1" loCatId="relationship" qsTypeId="urn:microsoft.com/office/officeart/2005/8/quickstyle/simple1" qsCatId="simple" csTypeId="urn:microsoft.com/office/officeart/2005/8/colors/accent1_2" csCatId="accent1" phldr="1"/>
      <dgm:spPr/>
    </dgm:pt>
    <dgm:pt modelId="{F58878AD-44CA-4D21-B89E-64315696B59D}" type="pres">
      <dgm:prSet presAssocID="{EA6BF4A6-8A17-4390-9A9D-B74130AA6338}" presName="compositeShape" presStyleCnt="0">
        <dgm:presLayoutVars>
          <dgm:chMax val="7"/>
          <dgm:dir/>
          <dgm:resizeHandles val="exact"/>
        </dgm:presLayoutVars>
      </dgm:prSet>
      <dgm:spPr/>
    </dgm:pt>
  </dgm:ptLst>
  <dgm:cxnLst>
    <dgm:cxn modelId="{F9E11925-BAA1-4482-AA73-1574ECBE36DB}" type="presOf" srcId="{EA6BF4A6-8A17-4390-9A9D-B74130AA6338}" destId="{F58878AD-44CA-4D21-B89E-64315696B59D}"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7CE626-F95E-4534-92A4-16E88E667584}" type="doc">
      <dgm:prSet loTypeId="urn:microsoft.com/office/officeart/2005/8/layout/pyramid1" loCatId="pyramid" qsTypeId="urn:microsoft.com/office/officeart/2005/8/quickstyle/simple1" qsCatId="simple" csTypeId="urn:microsoft.com/office/officeart/2005/8/colors/accent1_2" csCatId="accent1" phldr="1"/>
      <dgm:spPr/>
    </dgm:pt>
    <dgm:pt modelId="{2AFA3401-46C1-494D-BB51-476BCA89CB24}">
      <dgm:prSet phldrT="[Text]" custT="1"/>
      <dgm:spPr>
        <a:solidFill>
          <a:srgbClr val="F54152"/>
        </a:solidFill>
        <a:ln>
          <a:solidFill>
            <a:srgbClr val="4D3929"/>
          </a:solidFill>
        </a:ln>
      </dgm:spPr>
      <dgm:t>
        <a:bodyPr/>
        <a:lstStyle/>
        <a:p>
          <a:endParaRPr lang="en-US" sz="1200" b="1" dirty="0" smtClean="0">
            <a:solidFill>
              <a:srgbClr val="4D3929"/>
            </a:solidFill>
            <a:latin typeface="Century Gothic" panose="020B0502020202020204" pitchFamily="34" charset="0"/>
          </a:endParaRPr>
        </a:p>
        <a:p>
          <a:r>
            <a:rPr lang="en-US" sz="1100" b="1" dirty="0" smtClean="0">
              <a:solidFill>
                <a:srgbClr val="E9E2C5"/>
              </a:solidFill>
              <a:latin typeface="Century Gothic" panose="020B0502020202020204" pitchFamily="34" charset="0"/>
            </a:rPr>
            <a:t>CEO</a:t>
          </a:r>
          <a:endParaRPr lang="en-US" sz="1100" b="1" dirty="0">
            <a:solidFill>
              <a:srgbClr val="E9E2C5"/>
            </a:solidFill>
            <a:latin typeface="Century Gothic" panose="020B0502020202020204" pitchFamily="34" charset="0"/>
          </a:endParaRPr>
        </a:p>
      </dgm:t>
    </dgm:pt>
    <dgm:pt modelId="{43A309E3-BF0C-4523-9B52-99BC9A96DD4F}" type="parTrans" cxnId="{2949694F-1C40-4F8D-8A69-F1376017FA12}">
      <dgm:prSet/>
      <dgm:spPr/>
      <dgm:t>
        <a:bodyPr/>
        <a:lstStyle/>
        <a:p>
          <a:endParaRPr lang="en-US"/>
        </a:p>
      </dgm:t>
    </dgm:pt>
    <dgm:pt modelId="{1550154E-9EDA-4C13-85BC-21984077972C}" type="sibTrans" cxnId="{2949694F-1C40-4F8D-8A69-F1376017FA12}">
      <dgm:prSet/>
      <dgm:spPr/>
      <dgm:t>
        <a:bodyPr/>
        <a:lstStyle/>
        <a:p>
          <a:endParaRPr lang="en-US"/>
        </a:p>
      </dgm:t>
    </dgm:pt>
    <dgm:pt modelId="{336BA64A-C97D-43D4-9577-BFFF826752F7}">
      <dgm:prSet phldrT="[Text]" custT="1"/>
      <dgm:spPr>
        <a:solidFill>
          <a:srgbClr val="F54152"/>
        </a:solidFill>
        <a:ln>
          <a:solidFill>
            <a:srgbClr val="4D3929"/>
          </a:solidFill>
        </a:ln>
      </dgm:spPr>
      <dgm:t>
        <a:bodyPr/>
        <a:lstStyle/>
        <a:p>
          <a:r>
            <a:rPr lang="en-US" sz="1100" b="1" dirty="0" smtClean="0">
              <a:solidFill>
                <a:srgbClr val="E9E2C5"/>
              </a:solidFill>
              <a:latin typeface="Century Gothic" panose="020B0502020202020204" pitchFamily="34" charset="0"/>
            </a:rPr>
            <a:t>Managers / Supervisors</a:t>
          </a:r>
          <a:endParaRPr lang="en-US" sz="1200" b="1" dirty="0">
            <a:solidFill>
              <a:srgbClr val="E9E2C5"/>
            </a:solidFill>
            <a:latin typeface="Century Gothic" panose="020B0502020202020204" pitchFamily="34" charset="0"/>
          </a:endParaRPr>
        </a:p>
      </dgm:t>
    </dgm:pt>
    <dgm:pt modelId="{8F6DDBCC-4ED6-44B3-AA05-C7AE480E4DA0}" type="parTrans" cxnId="{DDCAA544-8963-4E42-97D5-AECE8AB499DC}">
      <dgm:prSet/>
      <dgm:spPr/>
      <dgm:t>
        <a:bodyPr/>
        <a:lstStyle/>
        <a:p>
          <a:endParaRPr lang="en-US"/>
        </a:p>
      </dgm:t>
    </dgm:pt>
    <dgm:pt modelId="{F5B20801-250B-45C3-B6BD-938CBBE79EDE}" type="sibTrans" cxnId="{DDCAA544-8963-4E42-97D5-AECE8AB499DC}">
      <dgm:prSet/>
      <dgm:spPr/>
      <dgm:t>
        <a:bodyPr/>
        <a:lstStyle/>
        <a:p>
          <a:endParaRPr lang="en-US"/>
        </a:p>
      </dgm:t>
    </dgm:pt>
    <dgm:pt modelId="{7A0FA2BD-7B82-4F82-B7F8-76B7BA46C0C5}">
      <dgm:prSet phldrT="[Text]" custT="1"/>
      <dgm:spPr>
        <a:solidFill>
          <a:srgbClr val="F54152"/>
        </a:solidFill>
        <a:ln>
          <a:solidFill>
            <a:srgbClr val="4D3929"/>
          </a:solidFill>
        </a:ln>
      </dgm:spPr>
      <dgm:t>
        <a:bodyPr/>
        <a:lstStyle/>
        <a:p>
          <a:r>
            <a:rPr lang="en-US" sz="1100" b="1" dirty="0" smtClean="0">
              <a:solidFill>
                <a:srgbClr val="E9E2C5"/>
              </a:solidFill>
              <a:latin typeface="Century Gothic" panose="020B0502020202020204" pitchFamily="34" charset="0"/>
            </a:rPr>
            <a:t>Workers</a:t>
          </a:r>
          <a:endParaRPr lang="en-US" sz="1100" b="1" dirty="0">
            <a:solidFill>
              <a:srgbClr val="E9E2C5"/>
            </a:solidFill>
            <a:latin typeface="Century Gothic" panose="020B0502020202020204" pitchFamily="34" charset="0"/>
          </a:endParaRPr>
        </a:p>
      </dgm:t>
    </dgm:pt>
    <dgm:pt modelId="{0EC99920-6811-4059-AFE7-CCDAC4AC89E3}" type="parTrans" cxnId="{7ED3A288-A08A-471C-A17E-4C2DFE1CEF86}">
      <dgm:prSet/>
      <dgm:spPr/>
      <dgm:t>
        <a:bodyPr/>
        <a:lstStyle/>
        <a:p>
          <a:endParaRPr lang="en-US"/>
        </a:p>
      </dgm:t>
    </dgm:pt>
    <dgm:pt modelId="{49E7B05A-85AF-46B0-A291-77ABE7298398}" type="sibTrans" cxnId="{7ED3A288-A08A-471C-A17E-4C2DFE1CEF86}">
      <dgm:prSet/>
      <dgm:spPr/>
      <dgm:t>
        <a:bodyPr/>
        <a:lstStyle/>
        <a:p>
          <a:endParaRPr lang="en-US"/>
        </a:p>
      </dgm:t>
    </dgm:pt>
    <dgm:pt modelId="{CB9F41DF-683C-48E2-89F2-DD37E0D0766C}">
      <dgm:prSet phldrT="[Text]" custT="1"/>
      <dgm:spPr>
        <a:solidFill>
          <a:srgbClr val="F54152"/>
        </a:solidFill>
        <a:ln>
          <a:solidFill>
            <a:srgbClr val="4D3929"/>
          </a:solidFill>
        </a:ln>
      </dgm:spPr>
      <dgm:t>
        <a:bodyPr/>
        <a:lstStyle/>
        <a:p>
          <a:endParaRPr lang="en-US" sz="500" b="1" dirty="0" smtClean="0">
            <a:solidFill>
              <a:srgbClr val="E9E2C5"/>
            </a:solidFill>
            <a:latin typeface="Century Gothic" panose="020B0502020202020204" pitchFamily="34" charset="0"/>
          </a:endParaRPr>
        </a:p>
        <a:p>
          <a:r>
            <a:rPr lang="en-US" sz="1100" b="1" dirty="0" smtClean="0">
              <a:solidFill>
                <a:srgbClr val="E9E2C5"/>
              </a:solidFill>
              <a:latin typeface="Century Gothic" panose="020B0502020202020204" pitchFamily="34" charset="0"/>
            </a:rPr>
            <a:t>Vice</a:t>
          </a:r>
        </a:p>
        <a:p>
          <a:r>
            <a:rPr lang="en-US" sz="1100" b="1" dirty="0" smtClean="0">
              <a:solidFill>
                <a:srgbClr val="E9E2C5"/>
              </a:solidFill>
              <a:latin typeface="Century Gothic" panose="020B0502020202020204" pitchFamily="34" charset="0"/>
            </a:rPr>
            <a:t>President</a:t>
          </a:r>
          <a:endParaRPr lang="en-US" sz="1100" b="1" dirty="0">
            <a:solidFill>
              <a:srgbClr val="E9E2C5"/>
            </a:solidFill>
            <a:latin typeface="Century Gothic" panose="020B0502020202020204" pitchFamily="34" charset="0"/>
          </a:endParaRPr>
        </a:p>
      </dgm:t>
    </dgm:pt>
    <dgm:pt modelId="{0DD1820D-CC14-4683-BCF8-4526DD48536D}" type="sibTrans" cxnId="{8148FDAE-6ED1-4AC9-95F5-5F315DC55E6C}">
      <dgm:prSet/>
      <dgm:spPr/>
      <dgm:t>
        <a:bodyPr/>
        <a:lstStyle/>
        <a:p>
          <a:endParaRPr lang="en-US"/>
        </a:p>
      </dgm:t>
    </dgm:pt>
    <dgm:pt modelId="{6DAC235F-20EB-44E0-A530-56483BC9FCF3}" type="parTrans" cxnId="{8148FDAE-6ED1-4AC9-95F5-5F315DC55E6C}">
      <dgm:prSet/>
      <dgm:spPr/>
      <dgm:t>
        <a:bodyPr/>
        <a:lstStyle/>
        <a:p>
          <a:endParaRPr lang="en-US"/>
        </a:p>
      </dgm:t>
    </dgm:pt>
    <dgm:pt modelId="{5B1B6413-F78D-48E7-AC5E-2FA523D58E4B}" type="pres">
      <dgm:prSet presAssocID="{1A7CE626-F95E-4534-92A4-16E88E667584}" presName="Name0" presStyleCnt="0">
        <dgm:presLayoutVars>
          <dgm:dir/>
          <dgm:animLvl val="lvl"/>
          <dgm:resizeHandles val="exact"/>
        </dgm:presLayoutVars>
      </dgm:prSet>
      <dgm:spPr/>
    </dgm:pt>
    <dgm:pt modelId="{CF3EB0DE-E669-4F7C-B540-039BD968FB0C}" type="pres">
      <dgm:prSet presAssocID="{2AFA3401-46C1-494D-BB51-476BCA89CB24}" presName="Name8" presStyleCnt="0"/>
      <dgm:spPr/>
    </dgm:pt>
    <dgm:pt modelId="{D560C128-69BA-424C-9B24-ED3B51F2E484}" type="pres">
      <dgm:prSet presAssocID="{2AFA3401-46C1-494D-BB51-476BCA89CB24}" presName="level" presStyleLbl="node1" presStyleIdx="0" presStyleCnt="4" custLinFactNeighborY="1384">
        <dgm:presLayoutVars>
          <dgm:chMax val="1"/>
          <dgm:bulletEnabled val="1"/>
        </dgm:presLayoutVars>
      </dgm:prSet>
      <dgm:spPr/>
      <dgm:t>
        <a:bodyPr/>
        <a:lstStyle/>
        <a:p>
          <a:endParaRPr lang="en-US"/>
        </a:p>
      </dgm:t>
    </dgm:pt>
    <dgm:pt modelId="{9FCD216C-E975-47F9-8689-9A8A613F2BA7}" type="pres">
      <dgm:prSet presAssocID="{2AFA3401-46C1-494D-BB51-476BCA89CB24}" presName="levelTx" presStyleLbl="revTx" presStyleIdx="0" presStyleCnt="0">
        <dgm:presLayoutVars>
          <dgm:chMax val="1"/>
          <dgm:bulletEnabled val="1"/>
        </dgm:presLayoutVars>
      </dgm:prSet>
      <dgm:spPr/>
      <dgm:t>
        <a:bodyPr/>
        <a:lstStyle/>
        <a:p>
          <a:endParaRPr lang="en-US"/>
        </a:p>
      </dgm:t>
    </dgm:pt>
    <dgm:pt modelId="{9B264F39-B37A-480F-9128-CE6CBC3EF89D}" type="pres">
      <dgm:prSet presAssocID="{CB9F41DF-683C-48E2-89F2-DD37E0D0766C}" presName="Name8" presStyleCnt="0"/>
      <dgm:spPr/>
    </dgm:pt>
    <dgm:pt modelId="{4C6B893F-A8EE-456C-B2DA-D29F27F49CD7}" type="pres">
      <dgm:prSet presAssocID="{CB9F41DF-683C-48E2-89F2-DD37E0D0766C}" presName="level" presStyleLbl="node1" presStyleIdx="1" presStyleCnt="4" custScaleX="99362" custLinFactNeighborY="907">
        <dgm:presLayoutVars>
          <dgm:chMax val="1"/>
          <dgm:bulletEnabled val="1"/>
        </dgm:presLayoutVars>
      </dgm:prSet>
      <dgm:spPr/>
      <dgm:t>
        <a:bodyPr/>
        <a:lstStyle/>
        <a:p>
          <a:endParaRPr lang="en-US"/>
        </a:p>
      </dgm:t>
    </dgm:pt>
    <dgm:pt modelId="{BD16F1CA-481F-4DDA-8089-4A5C1332C93A}" type="pres">
      <dgm:prSet presAssocID="{CB9F41DF-683C-48E2-89F2-DD37E0D0766C}" presName="levelTx" presStyleLbl="revTx" presStyleIdx="0" presStyleCnt="0">
        <dgm:presLayoutVars>
          <dgm:chMax val="1"/>
          <dgm:bulletEnabled val="1"/>
        </dgm:presLayoutVars>
      </dgm:prSet>
      <dgm:spPr/>
      <dgm:t>
        <a:bodyPr/>
        <a:lstStyle/>
        <a:p>
          <a:endParaRPr lang="en-US"/>
        </a:p>
      </dgm:t>
    </dgm:pt>
    <dgm:pt modelId="{C429BA4A-8C9B-4956-87F4-0AB4646A3366}" type="pres">
      <dgm:prSet presAssocID="{336BA64A-C97D-43D4-9577-BFFF826752F7}" presName="Name8" presStyleCnt="0"/>
      <dgm:spPr/>
    </dgm:pt>
    <dgm:pt modelId="{42DEC65E-0D8C-426D-9DD4-66E3718F20E6}" type="pres">
      <dgm:prSet presAssocID="{336BA64A-C97D-43D4-9577-BFFF826752F7}" presName="level" presStyleLbl="node1" presStyleIdx="2" presStyleCnt="4" custLinFactNeighborY="936">
        <dgm:presLayoutVars>
          <dgm:chMax val="1"/>
          <dgm:bulletEnabled val="1"/>
        </dgm:presLayoutVars>
      </dgm:prSet>
      <dgm:spPr/>
      <dgm:t>
        <a:bodyPr/>
        <a:lstStyle/>
        <a:p>
          <a:endParaRPr lang="en-US"/>
        </a:p>
      </dgm:t>
    </dgm:pt>
    <dgm:pt modelId="{F5823A17-DAB2-4DD9-9ABB-70FE128D6A56}" type="pres">
      <dgm:prSet presAssocID="{336BA64A-C97D-43D4-9577-BFFF826752F7}" presName="levelTx" presStyleLbl="revTx" presStyleIdx="0" presStyleCnt="0">
        <dgm:presLayoutVars>
          <dgm:chMax val="1"/>
          <dgm:bulletEnabled val="1"/>
        </dgm:presLayoutVars>
      </dgm:prSet>
      <dgm:spPr/>
      <dgm:t>
        <a:bodyPr/>
        <a:lstStyle/>
        <a:p>
          <a:endParaRPr lang="en-US"/>
        </a:p>
      </dgm:t>
    </dgm:pt>
    <dgm:pt modelId="{59FC5BC9-4C8A-4F49-8D68-0D399B4A1835}" type="pres">
      <dgm:prSet presAssocID="{7A0FA2BD-7B82-4F82-B7F8-76B7BA46C0C5}" presName="Name8" presStyleCnt="0"/>
      <dgm:spPr/>
    </dgm:pt>
    <dgm:pt modelId="{B48B4D1B-2995-4E72-B991-2107B41BE322}" type="pres">
      <dgm:prSet presAssocID="{7A0FA2BD-7B82-4F82-B7F8-76B7BA46C0C5}" presName="level" presStyleLbl="node1" presStyleIdx="3" presStyleCnt="4" custLinFactNeighborX="4866" custLinFactNeighborY="0">
        <dgm:presLayoutVars>
          <dgm:chMax val="1"/>
          <dgm:bulletEnabled val="1"/>
        </dgm:presLayoutVars>
      </dgm:prSet>
      <dgm:spPr/>
      <dgm:t>
        <a:bodyPr/>
        <a:lstStyle/>
        <a:p>
          <a:endParaRPr lang="en-US"/>
        </a:p>
      </dgm:t>
    </dgm:pt>
    <dgm:pt modelId="{FE34DDD7-B152-4002-964E-FD42D754B732}" type="pres">
      <dgm:prSet presAssocID="{7A0FA2BD-7B82-4F82-B7F8-76B7BA46C0C5}" presName="levelTx" presStyleLbl="revTx" presStyleIdx="0" presStyleCnt="0">
        <dgm:presLayoutVars>
          <dgm:chMax val="1"/>
          <dgm:bulletEnabled val="1"/>
        </dgm:presLayoutVars>
      </dgm:prSet>
      <dgm:spPr/>
      <dgm:t>
        <a:bodyPr/>
        <a:lstStyle/>
        <a:p>
          <a:endParaRPr lang="en-US"/>
        </a:p>
      </dgm:t>
    </dgm:pt>
  </dgm:ptLst>
  <dgm:cxnLst>
    <dgm:cxn modelId="{9B4EF5D6-FB85-4DFA-8BFB-75521C141DCD}" type="presOf" srcId="{336BA64A-C97D-43D4-9577-BFFF826752F7}" destId="{F5823A17-DAB2-4DD9-9ABB-70FE128D6A56}" srcOrd="1" destOrd="0" presId="urn:microsoft.com/office/officeart/2005/8/layout/pyramid1"/>
    <dgm:cxn modelId="{2949694F-1C40-4F8D-8A69-F1376017FA12}" srcId="{1A7CE626-F95E-4534-92A4-16E88E667584}" destId="{2AFA3401-46C1-494D-BB51-476BCA89CB24}" srcOrd="0" destOrd="0" parTransId="{43A309E3-BF0C-4523-9B52-99BC9A96DD4F}" sibTransId="{1550154E-9EDA-4C13-85BC-21984077972C}"/>
    <dgm:cxn modelId="{EB730267-CC70-4344-8678-248AA869ACEF}" type="presOf" srcId="{7A0FA2BD-7B82-4F82-B7F8-76B7BA46C0C5}" destId="{FE34DDD7-B152-4002-964E-FD42D754B732}" srcOrd="1" destOrd="0" presId="urn:microsoft.com/office/officeart/2005/8/layout/pyramid1"/>
    <dgm:cxn modelId="{24BE48CB-B40D-46C7-B139-28062F99916E}" type="presOf" srcId="{2AFA3401-46C1-494D-BB51-476BCA89CB24}" destId="{9FCD216C-E975-47F9-8689-9A8A613F2BA7}" srcOrd="1" destOrd="0" presId="urn:microsoft.com/office/officeart/2005/8/layout/pyramid1"/>
    <dgm:cxn modelId="{73604832-5E69-495A-9589-E4EBB0B8A79C}" type="presOf" srcId="{CB9F41DF-683C-48E2-89F2-DD37E0D0766C}" destId="{4C6B893F-A8EE-456C-B2DA-D29F27F49CD7}" srcOrd="0" destOrd="0" presId="urn:microsoft.com/office/officeart/2005/8/layout/pyramid1"/>
    <dgm:cxn modelId="{EBE9F829-9587-47D3-87D8-4EFC924C2C89}" type="presOf" srcId="{336BA64A-C97D-43D4-9577-BFFF826752F7}" destId="{42DEC65E-0D8C-426D-9DD4-66E3718F20E6}" srcOrd="0" destOrd="0" presId="urn:microsoft.com/office/officeart/2005/8/layout/pyramid1"/>
    <dgm:cxn modelId="{F50D56FA-E113-4073-B334-290F1F319A99}" type="presOf" srcId="{1A7CE626-F95E-4534-92A4-16E88E667584}" destId="{5B1B6413-F78D-48E7-AC5E-2FA523D58E4B}" srcOrd="0" destOrd="0" presId="urn:microsoft.com/office/officeart/2005/8/layout/pyramid1"/>
    <dgm:cxn modelId="{DDCAA544-8963-4E42-97D5-AECE8AB499DC}" srcId="{1A7CE626-F95E-4534-92A4-16E88E667584}" destId="{336BA64A-C97D-43D4-9577-BFFF826752F7}" srcOrd="2" destOrd="0" parTransId="{8F6DDBCC-4ED6-44B3-AA05-C7AE480E4DA0}" sibTransId="{F5B20801-250B-45C3-B6BD-938CBBE79EDE}"/>
    <dgm:cxn modelId="{17A38020-3B9D-4D50-994E-C51AF073B9FA}" type="presOf" srcId="{CB9F41DF-683C-48E2-89F2-DD37E0D0766C}" destId="{BD16F1CA-481F-4DDA-8089-4A5C1332C93A}" srcOrd="1" destOrd="0" presId="urn:microsoft.com/office/officeart/2005/8/layout/pyramid1"/>
    <dgm:cxn modelId="{C7ECE871-19AA-4D63-81C6-ED6F5007AE0B}" type="presOf" srcId="{7A0FA2BD-7B82-4F82-B7F8-76B7BA46C0C5}" destId="{B48B4D1B-2995-4E72-B991-2107B41BE322}" srcOrd="0" destOrd="0" presId="urn:microsoft.com/office/officeart/2005/8/layout/pyramid1"/>
    <dgm:cxn modelId="{7ED3A288-A08A-471C-A17E-4C2DFE1CEF86}" srcId="{1A7CE626-F95E-4534-92A4-16E88E667584}" destId="{7A0FA2BD-7B82-4F82-B7F8-76B7BA46C0C5}" srcOrd="3" destOrd="0" parTransId="{0EC99920-6811-4059-AFE7-CCDAC4AC89E3}" sibTransId="{49E7B05A-85AF-46B0-A291-77ABE7298398}"/>
    <dgm:cxn modelId="{8148FDAE-6ED1-4AC9-95F5-5F315DC55E6C}" srcId="{1A7CE626-F95E-4534-92A4-16E88E667584}" destId="{CB9F41DF-683C-48E2-89F2-DD37E0D0766C}" srcOrd="1" destOrd="0" parTransId="{6DAC235F-20EB-44E0-A530-56483BC9FCF3}" sibTransId="{0DD1820D-CC14-4683-BCF8-4526DD48536D}"/>
    <dgm:cxn modelId="{DB694B3E-E37F-481D-A24F-97EBCBDFCAC8}" type="presOf" srcId="{2AFA3401-46C1-494D-BB51-476BCA89CB24}" destId="{D560C128-69BA-424C-9B24-ED3B51F2E484}" srcOrd="0" destOrd="0" presId="urn:microsoft.com/office/officeart/2005/8/layout/pyramid1"/>
    <dgm:cxn modelId="{4991342D-7CFA-41DD-85EC-9D75433CE63E}" type="presParOf" srcId="{5B1B6413-F78D-48E7-AC5E-2FA523D58E4B}" destId="{CF3EB0DE-E669-4F7C-B540-039BD968FB0C}" srcOrd="0" destOrd="0" presId="urn:microsoft.com/office/officeart/2005/8/layout/pyramid1"/>
    <dgm:cxn modelId="{60D2ED80-677F-44FD-B5C7-85AE7A559A32}" type="presParOf" srcId="{CF3EB0DE-E669-4F7C-B540-039BD968FB0C}" destId="{D560C128-69BA-424C-9B24-ED3B51F2E484}" srcOrd="0" destOrd="0" presId="urn:microsoft.com/office/officeart/2005/8/layout/pyramid1"/>
    <dgm:cxn modelId="{3FF1BCBE-7F69-4383-A261-2F210A3A09F5}" type="presParOf" srcId="{CF3EB0DE-E669-4F7C-B540-039BD968FB0C}" destId="{9FCD216C-E975-47F9-8689-9A8A613F2BA7}" srcOrd="1" destOrd="0" presId="urn:microsoft.com/office/officeart/2005/8/layout/pyramid1"/>
    <dgm:cxn modelId="{518B1828-6386-47C3-A21D-0FAA7E95201A}" type="presParOf" srcId="{5B1B6413-F78D-48E7-AC5E-2FA523D58E4B}" destId="{9B264F39-B37A-480F-9128-CE6CBC3EF89D}" srcOrd="1" destOrd="0" presId="urn:microsoft.com/office/officeart/2005/8/layout/pyramid1"/>
    <dgm:cxn modelId="{D97E2673-ADA4-41EE-A6AE-3CCA96F77555}" type="presParOf" srcId="{9B264F39-B37A-480F-9128-CE6CBC3EF89D}" destId="{4C6B893F-A8EE-456C-B2DA-D29F27F49CD7}" srcOrd="0" destOrd="0" presId="urn:microsoft.com/office/officeart/2005/8/layout/pyramid1"/>
    <dgm:cxn modelId="{7D89CD08-F5C5-4CFE-BC1E-79D3F415825C}" type="presParOf" srcId="{9B264F39-B37A-480F-9128-CE6CBC3EF89D}" destId="{BD16F1CA-481F-4DDA-8089-4A5C1332C93A}" srcOrd="1" destOrd="0" presId="urn:microsoft.com/office/officeart/2005/8/layout/pyramid1"/>
    <dgm:cxn modelId="{285B5E2D-C8E2-4BD9-B595-40DB94AEBAFA}" type="presParOf" srcId="{5B1B6413-F78D-48E7-AC5E-2FA523D58E4B}" destId="{C429BA4A-8C9B-4956-87F4-0AB4646A3366}" srcOrd="2" destOrd="0" presId="urn:microsoft.com/office/officeart/2005/8/layout/pyramid1"/>
    <dgm:cxn modelId="{72A851BC-279D-4E4F-8425-5D0239208A3B}" type="presParOf" srcId="{C429BA4A-8C9B-4956-87F4-0AB4646A3366}" destId="{42DEC65E-0D8C-426D-9DD4-66E3718F20E6}" srcOrd="0" destOrd="0" presId="urn:microsoft.com/office/officeart/2005/8/layout/pyramid1"/>
    <dgm:cxn modelId="{0EC6ED5B-8843-4867-95BD-80FF3DDDC21F}" type="presParOf" srcId="{C429BA4A-8C9B-4956-87F4-0AB4646A3366}" destId="{F5823A17-DAB2-4DD9-9ABB-70FE128D6A56}" srcOrd="1" destOrd="0" presId="urn:microsoft.com/office/officeart/2005/8/layout/pyramid1"/>
    <dgm:cxn modelId="{33414244-9F9A-4384-8B11-4BE262CC0544}" type="presParOf" srcId="{5B1B6413-F78D-48E7-AC5E-2FA523D58E4B}" destId="{59FC5BC9-4C8A-4F49-8D68-0D399B4A1835}" srcOrd="3" destOrd="0" presId="urn:microsoft.com/office/officeart/2005/8/layout/pyramid1"/>
    <dgm:cxn modelId="{7F86467E-25E6-4434-A36D-B1977B0CFB4D}" type="presParOf" srcId="{59FC5BC9-4C8A-4F49-8D68-0D399B4A1835}" destId="{B48B4D1B-2995-4E72-B991-2107B41BE322}" srcOrd="0" destOrd="0" presId="urn:microsoft.com/office/officeart/2005/8/layout/pyramid1"/>
    <dgm:cxn modelId="{5770DC22-2A2C-4BA0-825E-652CB883CF4C}" type="presParOf" srcId="{59FC5BC9-4C8A-4F49-8D68-0D399B4A1835}" destId="{FE34DDD7-B152-4002-964E-FD42D754B732}"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A7CE626-F95E-4534-92A4-16E88E667584}" type="doc">
      <dgm:prSet loTypeId="urn:microsoft.com/office/officeart/2005/8/layout/pyramid1" loCatId="pyramid" qsTypeId="urn:microsoft.com/office/officeart/2005/8/quickstyle/simple1" qsCatId="simple" csTypeId="urn:microsoft.com/office/officeart/2005/8/colors/accent1_2" csCatId="accent1" phldr="1"/>
      <dgm:spPr/>
    </dgm:pt>
    <dgm:pt modelId="{2AFA3401-46C1-494D-BB51-476BCA89CB24}">
      <dgm:prSet phldrT="[Text]" custT="1"/>
      <dgm:spPr>
        <a:solidFill>
          <a:srgbClr val="F54152"/>
        </a:solidFill>
        <a:ln>
          <a:solidFill>
            <a:srgbClr val="4D3929"/>
          </a:solidFill>
        </a:ln>
      </dgm:spPr>
      <dgm:t>
        <a:bodyPr/>
        <a:lstStyle/>
        <a:p>
          <a:endParaRPr lang="en-US" sz="1200" b="1" dirty="0" smtClean="0">
            <a:solidFill>
              <a:srgbClr val="4D3929"/>
            </a:solidFill>
            <a:latin typeface="Century Gothic" panose="020B0502020202020204" pitchFamily="34" charset="0"/>
          </a:endParaRPr>
        </a:p>
        <a:p>
          <a:r>
            <a:rPr lang="en-US" sz="1100" b="1" dirty="0" smtClean="0">
              <a:solidFill>
                <a:srgbClr val="E9E2C5"/>
              </a:solidFill>
              <a:latin typeface="Century Gothic" panose="020B0502020202020204" pitchFamily="34" charset="0"/>
            </a:rPr>
            <a:t>Sr. </a:t>
          </a:r>
        </a:p>
        <a:p>
          <a:r>
            <a:rPr lang="en-US" sz="1100" b="1" dirty="0" smtClean="0">
              <a:solidFill>
                <a:srgbClr val="E9E2C5"/>
              </a:solidFill>
              <a:latin typeface="Century Gothic" panose="020B0502020202020204" pitchFamily="34" charset="0"/>
            </a:rPr>
            <a:t>Pastor</a:t>
          </a:r>
          <a:endParaRPr lang="en-US" sz="1100" b="1" dirty="0">
            <a:solidFill>
              <a:srgbClr val="E9E2C5"/>
            </a:solidFill>
            <a:latin typeface="Century Gothic" panose="020B0502020202020204" pitchFamily="34" charset="0"/>
          </a:endParaRPr>
        </a:p>
      </dgm:t>
    </dgm:pt>
    <dgm:pt modelId="{43A309E3-BF0C-4523-9B52-99BC9A96DD4F}" type="parTrans" cxnId="{2949694F-1C40-4F8D-8A69-F1376017FA12}">
      <dgm:prSet/>
      <dgm:spPr/>
      <dgm:t>
        <a:bodyPr/>
        <a:lstStyle/>
        <a:p>
          <a:endParaRPr lang="en-US"/>
        </a:p>
      </dgm:t>
    </dgm:pt>
    <dgm:pt modelId="{1550154E-9EDA-4C13-85BC-21984077972C}" type="sibTrans" cxnId="{2949694F-1C40-4F8D-8A69-F1376017FA12}">
      <dgm:prSet/>
      <dgm:spPr/>
      <dgm:t>
        <a:bodyPr/>
        <a:lstStyle/>
        <a:p>
          <a:endParaRPr lang="en-US"/>
        </a:p>
      </dgm:t>
    </dgm:pt>
    <dgm:pt modelId="{336BA64A-C97D-43D4-9577-BFFF826752F7}">
      <dgm:prSet phldrT="[Text]" custT="1"/>
      <dgm:spPr>
        <a:solidFill>
          <a:srgbClr val="F54152"/>
        </a:solidFill>
        <a:ln>
          <a:solidFill>
            <a:srgbClr val="4D3929"/>
          </a:solidFill>
        </a:ln>
      </dgm:spPr>
      <dgm:t>
        <a:bodyPr/>
        <a:lstStyle/>
        <a:p>
          <a:r>
            <a:rPr lang="en-US" sz="1100" b="1" dirty="0" smtClean="0">
              <a:solidFill>
                <a:srgbClr val="E9E2C5"/>
              </a:solidFill>
              <a:latin typeface="Century Gothic" panose="020B0502020202020204" pitchFamily="34" charset="0"/>
            </a:rPr>
            <a:t>Deacons / Staff</a:t>
          </a:r>
          <a:endParaRPr lang="en-US" sz="1200" b="1" dirty="0">
            <a:solidFill>
              <a:srgbClr val="E9E2C5"/>
            </a:solidFill>
            <a:latin typeface="Century Gothic" panose="020B0502020202020204" pitchFamily="34" charset="0"/>
          </a:endParaRPr>
        </a:p>
      </dgm:t>
    </dgm:pt>
    <dgm:pt modelId="{8F6DDBCC-4ED6-44B3-AA05-C7AE480E4DA0}" type="parTrans" cxnId="{DDCAA544-8963-4E42-97D5-AECE8AB499DC}">
      <dgm:prSet/>
      <dgm:spPr/>
      <dgm:t>
        <a:bodyPr/>
        <a:lstStyle/>
        <a:p>
          <a:endParaRPr lang="en-US"/>
        </a:p>
      </dgm:t>
    </dgm:pt>
    <dgm:pt modelId="{F5B20801-250B-45C3-B6BD-938CBBE79EDE}" type="sibTrans" cxnId="{DDCAA544-8963-4E42-97D5-AECE8AB499DC}">
      <dgm:prSet/>
      <dgm:spPr/>
      <dgm:t>
        <a:bodyPr/>
        <a:lstStyle/>
        <a:p>
          <a:endParaRPr lang="en-US"/>
        </a:p>
      </dgm:t>
    </dgm:pt>
    <dgm:pt modelId="{7A0FA2BD-7B82-4F82-B7F8-76B7BA46C0C5}">
      <dgm:prSet phldrT="[Text]" custT="1"/>
      <dgm:spPr>
        <a:solidFill>
          <a:srgbClr val="F54152"/>
        </a:solidFill>
        <a:ln>
          <a:solidFill>
            <a:srgbClr val="4D3929"/>
          </a:solidFill>
        </a:ln>
      </dgm:spPr>
      <dgm:t>
        <a:bodyPr/>
        <a:lstStyle/>
        <a:p>
          <a:r>
            <a:rPr lang="en-US" sz="1100" b="1" dirty="0" smtClean="0">
              <a:solidFill>
                <a:srgbClr val="E9E2C5"/>
              </a:solidFill>
              <a:latin typeface="Century Gothic" panose="020B0502020202020204" pitchFamily="34" charset="0"/>
            </a:rPr>
            <a:t>Church Members</a:t>
          </a:r>
          <a:endParaRPr lang="en-US" sz="1100" b="1" dirty="0">
            <a:solidFill>
              <a:srgbClr val="E9E2C5"/>
            </a:solidFill>
            <a:latin typeface="Century Gothic" panose="020B0502020202020204" pitchFamily="34" charset="0"/>
          </a:endParaRPr>
        </a:p>
      </dgm:t>
    </dgm:pt>
    <dgm:pt modelId="{0EC99920-6811-4059-AFE7-CCDAC4AC89E3}" type="parTrans" cxnId="{7ED3A288-A08A-471C-A17E-4C2DFE1CEF86}">
      <dgm:prSet/>
      <dgm:spPr/>
      <dgm:t>
        <a:bodyPr/>
        <a:lstStyle/>
        <a:p>
          <a:endParaRPr lang="en-US"/>
        </a:p>
      </dgm:t>
    </dgm:pt>
    <dgm:pt modelId="{49E7B05A-85AF-46B0-A291-77ABE7298398}" type="sibTrans" cxnId="{7ED3A288-A08A-471C-A17E-4C2DFE1CEF86}">
      <dgm:prSet/>
      <dgm:spPr/>
      <dgm:t>
        <a:bodyPr/>
        <a:lstStyle/>
        <a:p>
          <a:endParaRPr lang="en-US"/>
        </a:p>
      </dgm:t>
    </dgm:pt>
    <dgm:pt modelId="{CB9F41DF-683C-48E2-89F2-DD37E0D0766C}">
      <dgm:prSet phldrT="[Text]" custT="1"/>
      <dgm:spPr>
        <a:solidFill>
          <a:srgbClr val="F54152"/>
        </a:solidFill>
        <a:ln>
          <a:solidFill>
            <a:srgbClr val="4D3929"/>
          </a:solidFill>
        </a:ln>
      </dgm:spPr>
      <dgm:t>
        <a:bodyPr/>
        <a:lstStyle/>
        <a:p>
          <a:endParaRPr lang="en-US" sz="500" b="1" dirty="0" smtClean="0">
            <a:solidFill>
              <a:srgbClr val="E9E2C5"/>
            </a:solidFill>
            <a:latin typeface="Century Gothic" panose="020B0502020202020204" pitchFamily="34" charset="0"/>
          </a:endParaRPr>
        </a:p>
        <a:p>
          <a:r>
            <a:rPr lang="en-US" sz="1100" b="1" dirty="0" smtClean="0">
              <a:solidFill>
                <a:srgbClr val="E9E2C5"/>
              </a:solidFill>
              <a:latin typeface="Century Gothic" panose="020B0502020202020204" pitchFamily="34" charset="0"/>
            </a:rPr>
            <a:t>Associate Pastor(s)</a:t>
          </a:r>
          <a:endParaRPr lang="en-US" sz="1100" b="1" dirty="0">
            <a:solidFill>
              <a:srgbClr val="E9E2C5"/>
            </a:solidFill>
            <a:latin typeface="Century Gothic" panose="020B0502020202020204" pitchFamily="34" charset="0"/>
          </a:endParaRPr>
        </a:p>
      </dgm:t>
    </dgm:pt>
    <dgm:pt modelId="{0DD1820D-CC14-4683-BCF8-4526DD48536D}" type="sibTrans" cxnId="{8148FDAE-6ED1-4AC9-95F5-5F315DC55E6C}">
      <dgm:prSet/>
      <dgm:spPr/>
      <dgm:t>
        <a:bodyPr/>
        <a:lstStyle/>
        <a:p>
          <a:endParaRPr lang="en-US"/>
        </a:p>
      </dgm:t>
    </dgm:pt>
    <dgm:pt modelId="{6DAC235F-20EB-44E0-A530-56483BC9FCF3}" type="parTrans" cxnId="{8148FDAE-6ED1-4AC9-95F5-5F315DC55E6C}">
      <dgm:prSet/>
      <dgm:spPr/>
      <dgm:t>
        <a:bodyPr/>
        <a:lstStyle/>
        <a:p>
          <a:endParaRPr lang="en-US"/>
        </a:p>
      </dgm:t>
    </dgm:pt>
    <dgm:pt modelId="{5B1B6413-F78D-48E7-AC5E-2FA523D58E4B}" type="pres">
      <dgm:prSet presAssocID="{1A7CE626-F95E-4534-92A4-16E88E667584}" presName="Name0" presStyleCnt="0">
        <dgm:presLayoutVars>
          <dgm:dir/>
          <dgm:animLvl val="lvl"/>
          <dgm:resizeHandles val="exact"/>
        </dgm:presLayoutVars>
      </dgm:prSet>
      <dgm:spPr/>
    </dgm:pt>
    <dgm:pt modelId="{CF3EB0DE-E669-4F7C-B540-039BD968FB0C}" type="pres">
      <dgm:prSet presAssocID="{2AFA3401-46C1-494D-BB51-476BCA89CB24}" presName="Name8" presStyleCnt="0"/>
      <dgm:spPr/>
    </dgm:pt>
    <dgm:pt modelId="{D560C128-69BA-424C-9B24-ED3B51F2E484}" type="pres">
      <dgm:prSet presAssocID="{2AFA3401-46C1-494D-BB51-476BCA89CB24}" presName="level" presStyleLbl="node1" presStyleIdx="0" presStyleCnt="4" custLinFactNeighborY="1384">
        <dgm:presLayoutVars>
          <dgm:chMax val="1"/>
          <dgm:bulletEnabled val="1"/>
        </dgm:presLayoutVars>
      </dgm:prSet>
      <dgm:spPr/>
      <dgm:t>
        <a:bodyPr/>
        <a:lstStyle/>
        <a:p>
          <a:endParaRPr lang="en-US"/>
        </a:p>
      </dgm:t>
    </dgm:pt>
    <dgm:pt modelId="{9FCD216C-E975-47F9-8689-9A8A613F2BA7}" type="pres">
      <dgm:prSet presAssocID="{2AFA3401-46C1-494D-BB51-476BCA89CB24}" presName="levelTx" presStyleLbl="revTx" presStyleIdx="0" presStyleCnt="0">
        <dgm:presLayoutVars>
          <dgm:chMax val="1"/>
          <dgm:bulletEnabled val="1"/>
        </dgm:presLayoutVars>
      </dgm:prSet>
      <dgm:spPr/>
      <dgm:t>
        <a:bodyPr/>
        <a:lstStyle/>
        <a:p>
          <a:endParaRPr lang="en-US"/>
        </a:p>
      </dgm:t>
    </dgm:pt>
    <dgm:pt modelId="{9B264F39-B37A-480F-9128-CE6CBC3EF89D}" type="pres">
      <dgm:prSet presAssocID="{CB9F41DF-683C-48E2-89F2-DD37E0D0766C}" presName="Name8" presStyleCnt="0"/>
      <dgm:spPr/>
    </dgm:pt>
    <dgm:pt modelId="{4C6B893F-A8EE-456C-B2DA-D29F27F49CD7}" type="pres">
      <dgm:prSet presAssocID="{CB9F41DF-683C-48E2-89F2-DD37E0D0766C}" presName="level" presStyleLbl="node1" presStyleIdx="1" presStyleCnt="4" custScaleX="99362" custLinFactNeighborY="907">
        <dgm:presLayoutVars>
          <dgm:chMax val="1"/>
          <dgm:bulletEnabled val="1"/>
        </dgm:presLayoutVars>
      </dgm:prSet>
      <dgm:spPr/>
      <dgm:t>
        <a:bodyPr/>
        <a:lstStyle/>
        <a:p>
          <a:endParaRPr lang="en-US"/>
        </a:p>
      </dgm:t>
    </dgm:pt>
    <dgm:pt modelId="{BD16F1CA-481F-4DDA-8089-4A5C1332C93A}" type="pres">
      <dgm:prSet presAssocID="{CB9F41DF-683C-48E2-89F2-DD37E0D0766C}" presName="levelTx" presStyleLbl="revTx" presStyleIdx="0" presStyleCnt="0">
        <dgm:presLayoutVars>
          <dgm:chMax val="1"/>
          <dgm:bulletEnabled val="1"/>
        </dgm:presLayoutVars>
      </dgm:prSet>
      <dgm:spPr/>
      <dgm:t>
        <a:bodyPr/>
        <a:lstStyle/>
        <a:p>
          <a:endParaRPr lang="en-US"/>
        </a:p>
      </dgm:t>
    </dgm:pt>
    <dgm:pt modelId="{C429BA4A-8C9B-4956-87F4-0AB4646A3366}" type="pres">
      <dgm:prSet presAssocID="{336BA64A-C97D-43D4-9577-BFFF826752F7}" presName="Name8" presStyleCnt="0"/>
      <dgm:spPr/>
    </dgm:pt>
    <dgm:pt modelId="{42DEC65E-0D8C-426D-9DD4-66E3718F20E6}" type="pres">
      <dgm:prSet presAssocID="{336BA64A-C97D-43D4-9577-BFFF826752F7}" presName="level" presStyleLbl="node1" presStyleIdx="2" presStyleCnt="4" custLinFactNeighborY="936">
        <dgm:presLayoutVars>
          <dgm:chMax val="1"/>
          <dgm:bulletEnabled val="1"/>
        </dgm:presLayoutVars>
      </dgm:prSet>
      <dgm:spPr/>
      <dgm:t>
        <a:bodyPr/>
        <a:lstStyle/>
        <a:p>
          <a:endParaRPr lang="en-US"/>
        </a:p>
      </dgm:t>
    </dgm:pt>
    <dgm:pt modelId="{F5823A17-DAB2-4DD9-9ABB-70FE128D6A56}" type="pres">
      <dgm:prSet presAssocID="{336BA64A-C97D-43D4-9577-BFFF826752F7}" presName="levelTx" presStyleLbl="revTx" presStyleIdx="0" presStyleCnt="0">
        <dgm:presLayoutVars>
          <dgm:chMax val="1"/>
          <dgm:bulletEnabled val="1"/>
        </dgm:presLayoutVars>
      </dgm:prSet>
      <dgm:spPr/>
      <dgm:t>
        <a:bodyPr/>
        <a:lstStyle/>
        <a:p>
          <a:endParaRPr lang="en-US"/>
        </a:p>
      </dgm:t>
    </dgm:pt>
    <dgm:pt modelId="{59FC5BC9-4C8A-4F49-8D68-0D399B4A1835}" type="pres">
      <dgm:prSet presAssocID="{7A0FA2BD-7B82-4F82-B7F8-76B7BA46C0C5}" presName="Name8" presStyleCnt="0"/>
      <dgm:spPr/>
    </dgm:pt>
    <dgm:pt modelId="{B48B4D1B-2995-4E72-B991-2107B41BE322}" type="pres">
      <dgm:prSet presAssocID="{7A0FA2BD-7B82-4F82-B7F8-76B7BA46C0C5}" presName="level" presStyleLbl="node1" presStyleIdx="3" presStyleCnt="4" custLinFactNeighborY="907">
        <dgm:presLayoutVars>
          <dgm:chMax val="1"/>
          <dgm:bulletEnabled val="1"/>
        </dgm:presLayoutVars>
      </dgm:prSet>
      <dgm:spPr/>
      <dgm:t>
        <a:bodyPr/>
        <a:lstStyle/>
        <a:p>
          <a:endParaRPr lang="en-US"/>
        </a:p>
      </dgm:t>
    </dgm:pt>
    <dgm:pt modelId="{FE34DDD7-B152-4002-964E-FD42D754B732}" type="pres">
      <dgm:prSet presAssocID="{7A0FA2BD-7B82-4F82-B7F8-76B7BA46C0C5}" presName="levelTx" presStyleLbl="revTx" presStyleIdx="0" presStyleCnt="0">
        <dgm:presLayoutVars>
          <dgm:chMax val="1"/>
          <dgm:bulletEnabled val="1"/>
        </dgm:presLayoutVars>
      </dgm:prSet>
      <dgm:spPr/>
      <dgm:t>
        <a:bodyPr/>
        <a:lstStyle/>
        <a:p>
          <a:endParaRPr lang="en-US"/>
        </a:p>
      </dgm:t>
    </dgm:pt>
  </dgm:ptLst>
  <dgm:cxnLst>
    <dgm:cxn modelId="{A0DDB36D-C58D-4534-B2C1-AAE749C6BF35}" type="presOf" srcId="{7A0FA2BD-7B82-4F82-B7F8-76B7BA46C0C5}" destId="{B48B4D1B-2995-4E72-B991-2107B41BE322}" srcOrd="0" destOrd="0" presId="urn:microsoft.com/office/officeart/2005/8/layout/pyramid1"/>
    <dgm:cxn modelId="{2949694F-1C40-4F8D-8A69-F1376017FA12}" srcId="{1A7CE626-F95E-4534-92A4-16E88E667584}" destId="{2AFA3401-46C1-494D-BB51-476BCA89CB24}" srcOrd="0" destOrd="0" parTransId="{43A309E3-BF0C-4523-9B52-99BC9A96DD4F}" sibTransId="{1550154E-9EDA-4C13-85BC-21984077972C}"/>
    <dgm:cxn modelId="{6858D4EA-2F9E-4B6C-BB59-F11E53404AA9}" type="presOf" srcId="{7A0FA2BD-7B82-4F82-B7F8-76B7BA46C0C5}" destId="{FE34DDD7-B152-4002-964E-FD42D754B732}" srcOrd="1" destOrd="0" presId="urn:microsoft.com/office/officeart/2005/8/layout/pyramid1"/>
    <dgm:cxn modelId="{23BDF119-D0E1-49F1-BBA3-59978AB75AE4}" type="presOf" srcId="{2AFA3401-46C1-494D-BB51-476BCA89CB24}" destId="{D560C128-69BA-424C-9B24-ED3B51F2E484}" srcOrd="0" destOrd="0" presId="urn:microsoft.com/office/officeart/2005/8/layout/pyramid1"/>
    <dgm:cxn modelId="{05375AEC-04AE-4151-8285-61A841CC353C}" type="presOf" srcId="{336BA64A-C97D-43D4-9577-BFFF826752F7}" destId="{42DEC65E-0D8C-426D-9DD4-66E3718F20E6}" srcOrd="0" destOrd="0" presId="urn:microsoft.com/office/officeart/2005/8/layout/pyramid1"/>
    <dgm:cxn modelId="{EE20F8E9-92F8-4220-B599-A1FFBC7C8748}" type="presOf" srcId="{CB9F41DF-683C-48E2-89F2-DD37E0D0766C}" destId="{4C6B893F-A8EE-456C-B2DA-D29F27F49CD7}" srcOrd="0" destOrd="0" presId="urn:microsoft.com/office/officeart/2005/8/layout/pyramid1"/>
    <dgm:cxn modelId="{DDCAA544-8963-4E42-97D5-AECE8AB499DC}" srcId="{1A7CE626-F95E-4534-92A4-16E88E667584}" destId="{336BA64A-C97D-43D4-9577-BFFF826752F7}" srcOrd="2" destOrd="0" parTransId="{8F6DDBCC-4ED6-44B3-AA05-C7AE480E4DA0}" sibTransId="{F5B20801-250B-45C3-B6BD-938CBBE79EDE}"/>
    <dgm:cxn modelId="{B377B591-BE2D-464A-8A31-B30C0F09ED75}" type="presOf" srcId="{1A7CE626-F95E-4534-92A4-16E88E667584}" destId="{5B1B6413-F78D-48E7-AC5E-2FA523D58E4B}" srcOrd="0" destOrd="0" presId="urn:microsoft.com/office/officeart/2005/8/layout/pyramid1"/>
    <dgm:cxn modelId="{B63BEB59-FBD4-4E57-829E-420B47F7E43E}" type="presOf" srcId="{2AFA3401-46C1-494D-BB51-476BCA89CB24}" destId="{9FCD216C-E975-47F9-8689-9A8A613F2BA7}" srcOrd="1" destOrd="0" presId="urn:microsoft.com/office/officeart/2005/8/layout/pyramid1"/>
    <dgm:cxn modelId="{52BE288B-6CAC-4D01-BC77-79E621E3D702}" type="presOf" srcId="{CB9F41DF-683C-48E2-89F2-DD37E0D0766C}" destId="{BD16F1CA-481F-4DDA-8089-4A5C1332C93A}" srcOrd="1" destOrd="0" presId="urn:microsoft.com/office/officeart/2005/8/layout/pyramid1"/>
    <dgm:cxn modelId="{7ED3A288-A08A-471C-A17E-4C2DFE1CEF86}" srcId="{1A7CE626-F95E-4534-92A4-16E88E667584}" destId="{7A0FA2BD-7B82-4F82-B7F8-76B7BA46C0C5}" srcOrd="3" destOrd="0" parTransId="{0EC99920-6811-4059-AFE7-CCDAC4AC89E3}" sibTransId="{49E7B05A-85AF-46B0-A291-77ABE7298398}"/>
    <dgm:cxn modelId="{E53C56D6-7757-4B04-AA0B-91AF22671D1A}" type="presOf" srcId="{336BA64A-C97D-43D4-9577-BFFF826752F7}" destId="{F5823A17-DAB2-4DD9-9ABB-70FE128D6A56}" srcOrd="1" destOrd="0" presId="urn:microsoft.com/office/officeart/2005/8/layout/pyramid1"/>
    <dgm:cxn modelId="{8148FDAE-6ED1-4AC9-95F5-5F315DC55E6C}" srcId="{1A7CE626-F95E-4534-92A4-16E88E667584}" destId="{CB9F41DF-683C-48E2-89F2-DD37E0D0766C}" srcOrd="1" destOrd="0" parTransId="{6DAC235F-20EB-44E0-A530-56483BC9FCF3}" sibTransId="{0DD1820D-CC14-4683-BCF8-4526DD48536D}"/>
    <dgm:cxn modelId="{F0896B78-112F-492B-B01F-B37A77EF8F17}" type="presParOf" srcId="{5B1B6413-F78D-48E7-AC5E-2FA523D58E4B}" destId="{CF3EB0DE-E669-4F7C-B540-039BD968FB0C}" srcOrd="0" destOrd="0" presId="urn:microsoft.com/office/officeart/2005/8/layout/pyramid1"/>
    <dgm:cxn modelId="{E8438AAA-80FB-48DB-9F83-66E145DFD628}" type="presParOf" srcId="{CF3EB0DE-E669-4F7C-B540-039BD968FB0C}" destId="{D560C128-69BA-424C-9B24-ED3B51F2E484}" srcOrd="0" destOrd="0" presId="urn:microsoft.com/office/officeart/2005/8/layout/pyramid1"/>
    <dgm:cxn modelId="{AF32473C-C250-47FF-B7F1-1B0155113336}" type="presParOf" srcId="{CF3EB0DE-E669-4F7C-B540-039BD968FB0C}" destId="{9FCD216C-E975-47F9-8689-9A8A613F2BA7}" srcOrd="1" destOrd="0" presId="urn:microsoft.com/office/officeart/2005/8/layout/pyramid1"/>
    <dgm:cxn modelId="{550B50EE-E7D5-4D8A-ACF7-F423A0706615}" type="presParOf" srcId="{5B1B6413-F78D-48E7-AC5E-2FA523D58E4B}" destId="{9B264F39-B37A-480F-9128-CE6CBC3EF89D}" srcOrd="1" destOrd="0" presId="urn:microsoft.com/office/officeart/2005/8/layout/pyramid1"/>
    <dgm:cxn modelId="{1BCAAF8D-D9C6-44DD-9130-09B2E4D24AC9}" type="presParOf" srcId="{9B264F39-B37A-480F-9128-CE6CBC3EF89D}" destId="{4C6B893F-A8EE-456C-B2DA-D29F27F49CD7}" srcOrd="0" destOrd="0" presId="urn:microsoft.com/office/officeart/2005/8/layout/pyramid1"/>
    <dgm:cxn modelId="{76DF4B57-4B0E-464A-AAAC-E7BB9F3CF11E}" type="presParOf" srcId="{9B264F39-B37A-480F-9128-CE6CBC3EF89D}" destId="{BD16F1CA-481F-4DDA-8089-4A5C1332C93A}" srcOrd="1" destOrd="0" presId="urn:microsoft.com/office/officeart/2005/8/layout/pyramid1"/>
    <dgm:cxn modelId="{A5B2E234-1631-4EC5-ADED-DF47658DA4E7}" type="presParOf" srcId="{5B1B6413-F78D-48E7-AC5E-2FA523D58E4B}" destId="{C429BA4A-8C9B-4956-87F4-0AB4646A3366}" srcOrd="2" destOrd="0" presId="urn:microsoft.com/office/officeart/2005/8/layout/pyramid1"/>
    <dgm:cxn modelId="{332777A0-817B-41A5-8A70-92E6810680F5}" type="presParOf" srcId="{C429BA4A-8C9B-4956-87F4-0AB4646A3366}" destId="{42DEC65E-0D8C-426D-9DD4-66E3718F20E6}" srcOrd="0" destOrd="0" presId="urn:microsoft.com/office/officeart/2005/8/layout/pyramid1"/>
    <dgm:cxn modelId="{B608FFBF-70E1-4A18-9827-E0CF95B3DD08}" type="presParOf" srcId="{C429BA4A-8C9B-4956-87F4-0AB4646A3366}" destId="{F5823A17-DAB2-4DD9-9ABB-70FE128D6A56}" srcOrd="1" destOrd="0" presId="urn:microsoft.com/office/officeart/2005/8/layout/pyramid1"/>
    <dgm:cxn modelId="{A3439746-1B31-480D-A1A2-7BC1CD81253B}" type="presParOf" srcId="{5B1B6413-F78D-48E7-AC5E-2FA523D58E4B}" destId="{59FC5BC9-4C8A-4F49-8D68-0D399B4A1835}" srcOrd="3" destOrd="0" presId="urn:microsoft.com/office/officeart/2005/8/layout/pyramid1"/>
    <dgm:cxn modelId="{8CD5FC70-69A0-41D5-AB7D-27BA2C3BD214}" type="presParOf" srcId="{59FC5BC9-4C8A-4F49-8D68-0D399B4A1835}" destId="{B48B4D1B-2995-4E72-B991-2107B41BE322}" srcOrd="0" destOrd="0" presId="urn:microsoft.com/office/officeart/2005/8/layout/pyramid1"/>
    <dgm:cxn modelId="{E7DCF450-6717-4597-B8A8-C59D5787F8CF}" type="presParOf" srcId="{59FC5BC9-4C8A-4F49-8D68-0D399B4A1835}" destId="{FE34DDD7-B152-4002-964E-FD42D754B732}" srcOrd="1" destOrd="0" presId="urn:microsoft.com/office/officeart/2005/8/layout/pyramid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A7CE626-F95E-4534-92A4-16E88E667584}" type="doc">
      <dgm:prSet loTypeId="urn:microsoft.com/office/officeart/2005/8/layout/pyramid1" loCatId="pyramid" qsTypeId="urn:microsoft.com/office/officeart/2005/8/quickstyle/simple1" qsCatId="simple" csTypeId="urn:microsoft.com/office/officeart/2005/8/colors/accent1_2" csCatId="accent1" phldr="1"/>
      <dgm:spPr/>
    </dgm:pt>
    <dgm:pt modelId="{2AFA3401-46C1-494D-BB51-476BCA89CB24}">
      <dgm:prSet phldrT="[Text]" custT="1"/>
      <dgm:spPr>
        <a:solidFill>
          <a:srgbClr val="F54152"/>
        </a:solidFill>
        <a:ln>
          <a:solidFill>
            <a:srgbClr val="4D3929"/>
          </a:solidFill>
        </a:ln>
      </dgm:spPr>
      <dgm:t>
        <a:bodyPr/>
        <a:lstStyle/>
        <a:p>
          <a:endParaRPr lang="en-US" sz="1200" b="1" dirty="0" smtClean="0">
            <a:solidFill>
              <a:srgbClr val="4D3929"/>
            </a:solidFill>
            <a:latin typeface="Century Gothic" panose="020B0502020202020204" pitchFamily="34" charset="0"/>
          </a:endParaRPr>
        </a:p>
        <a:p>
          <a:r>
            <a:rPr lang="en-US" sz="1100" b="1" dirty="0" smtClean="0">
              <a:solidFill>
                <a:srgbClr val="E9E2C5"/>
              </a:solidFill>
              <a:latin typeface="Century Gothic" panose="020B0502020202020204" pitchFamily="34" charset="0"/>
            </a:rPr>
            <a:t>CEO</a:t>
          </a:r>
          <a:endParaRPr lang="en-US" sz="1100" b="1" dirty="0">
            <a:solidFill>
              <a:srgbClr val="E9E2C5"/>
            </a:solidFill>
            <a:latin typeface="Century Gothic" panose="020B0502020202020204" pitchFamily="34" charset="0"/>
          </a:endParaRPr>
        </a:p>
      </dgm:t>
    </dgm:pt>
    <dgm:pt modelId="{43A309E3-BF0C-4523-9B52-99BC9A96DD4F}" type="parTrans" cxnId="{2949694F-1C40-4F8D-8A69-F1376017FA12}">
      <dgm:prSet/>
      <dgm:spPr/>
      <dgm:t>
        <a:bodyPr/>
        <a:lstStyle/>
        <a:p>
          <a:endParaRPr lang="en-US"/>
        </a:p>
      </dgm:t>
    </dgm:pt>
    <dgm:pt modelId="{1550154E-9EDA-4C13-85BC-21984077972C}" type="sibTrans" cxnId="{2949694F-1C40-4F8D-8A69-F1376017FA12}">
      <dgm:prSet/>
      <dgm:spPr/>
      <dgm:t>
        <a:bodyPr/>
        <a:lstStyle/>
        <a:p>
          <a:endParaRPr lang="en-US"/>
        </a:p>
      </dgm:t>
    </dgm:pt>
    <dgm:pt modelId="{336BA64A-C97D-43D4-9577-BFFF826752F7}">
      <dgm:prSet phldrT="[Text]" custT="1"/>
      <dgm:spPr>
        <a:solidFill>
          <a:srgbClr val="F54152"/>
        </a:solidFill>
        <a:ln>
          <a:solidFill>
            <a:srgbClr val="4D3929"/>
          </a:solidFill>
        </a:ln>
      </dgm:spPr>
      <dgm:t>
        <a:bodyPr/>
        <a:lstStyle/>
        <a:p>
          <a:r>
            <a:rPr lang="en-US" sz="1100" b="1" dirty="0" smtClean="0">
              <a:solidFill>
                <a:srgbClr val="E9E2C5"/>
              </a:solidFill>
              <a:latin typeface="Century Gothic" panose="020B0502020202020204" pitchFamily="34" charset="0"/>
            </a:rPr>
            <a:t>Managers / Supervisors</a:t>
          </a:r>
          <a:endParaRPr lang="en-US" sz="1200" b="1" dirty="0">
            <a:solidFill>
              <a:srgbClr val="E9E2C5"/>
            </a:solidFill>
            <a:latin typeface="Century Gothic" panose="020B0502020202020204" pitchFamily="34" charset="0"/>
          </a:endParaRPr>
        </a:p>
      </dgm:t>
    </dgm:pt>
    <dgm:pt modelId="{8F6DDBCC-4ED6-44B3-AA05-C7AE480E4DA0}" type="parTrans" cxnId="{DDCAA544-8963-4E42-97D5-AECE8AB499DC}">
      <dgm:prSet/>
      <dgm:spPr/>
      <dgm:t>
        <a:bodyPr/>
        <a:lstStyle/>
        <a:p>
          <a:endParaRPr lang="en-US"/>
        </a:p>
      </dgm:t>
    </dgm:pt>
    <dgm:pt modelId="{F5B20801-250B-45C3-B6BD-938CBBE79EDE}" type="sibTrans" cxnId="{DDCAA544-8963-4E42-97D5-AECE8AB499DC}">
      <dgm:prSet/>
      <dgm:spPr/>
      <dgm:t>
        <a:bodyPr/>
        <a:lstStyle/>
        <a:p>
          <a:endParaRPr lang="en-US"/>
        </a:p>
      </dgm:t>
    </dgm:pt>
    <dgm:pt modelId="{7A0FA2BD-7B82-4F82-B7F8-76B7BA46C0C5}">
      <dgm:prSet phldrT="[Text]" custT="1"/>
      <dgm:spPr>
        <a:solidFill>
          <a:srgbClr val="F54152"/>
        </a:solidFill>
        <a:ln>
          <a:solidFill>
            <a:srgbClr val="4D3929"/>
          </a:solidFill>
        </a:ln>
      </dgm:spPr>
      <dgm:t>
        <a:bodyPr/>
        <a:lstStyle/>
        <a:p>
          <a:r>
            <a:rPr lang="en-US" sz="1100" b="1" dirty="0" smtClean="0">
              <a:solidFill>
                <a:srgbClr val="E9E2C5"/>
              </a:solidFill>
              <a:latin typeface="Century Gothic" panose="020B0502020202020204" pitchFamily="34" charset="0"/>
            </a:rPr>
            <a:t>Workers</a:t>
          </a:r>
          <a:endParaRPr lang="en-US" sz="1100" b="1" dirty="0">
            <a:solidFill>
              <a:srgbClr val="E9E2C5"/>
            </a:solidFill>
            <a:latin typeface="Century Gothic" panose="020B0502020202020204" pitchFamily="34" charset="0"/>
          </a:endParaRPr>
        </a:p>
      </dgm:t>
    </dgm:pt>
    <dgm:pt modelId="{0EC99920-6811-4059-AFE7-CCDAC4AC89E3}" type="parTrans" cxnId="{7ED3A288-A08A-471C-A17E-4C2DFE1CEF86}">
      <dgm:prSet/>
      <dgm:spPr/>
      <dgm:t>
        <a:bodyPr/>
        <a:lstStyle/>
        <a:p>
          <a:endParaRPr lang="en-US"/>
        </a:p>
      </dgm:t>
    </dgm:pt>
    <dgm:pt modelId="{49E7B05A-85AF-46B0-A291-77ABE7298398}" type="sibTrans" cxnId="{7ED3A288-A08A-471C-A17E-4C2DFE1CEF86}">
      <dgm:prSet/>
      <dgm:spPr/>
      <dgm:t>
        <a:bodyPr/>
        <a:lstStyle/>
        <a:p>
          <a:endParaRPr lang="en-US"/>
        </a:p>
      </dgm:t>
    </dgm:pt>
    <dgm:pt modelId="{CB9F41DF-683C-48E2-89F2-DD37E0D0766C}">
      <dgm:prSet phldrT="[Text]" custT="1"/>
      <dgm:spPr>
        <a:solidFill>
          <a:srgbClr val="F54152"/>
        </a:solidFill>
        <a:ln>
          <a:solidFill>
            <a:srgbClr val="4D3929"/>
          </a:solidFill>
        </a:ln>
      </dgm:spPr>
      <dgm:t>
        <a:bodyPr/>
        <a:lstStyle/>
        <a:p>
          <a:endParaRPr lang="en-US" sz="500" b="1" dirty="0" smtClean="0">
            <a:solidFill>
              <a:srgbClr val="E9E2C5"/>
            </a:solidFill>
            <a:latin typeface="Century Gothic" panose="020B0502020202020204" pitchFamily="34" charset="0"/>
          </a:endParaRPr>
        </a:p>
        <a:p>
          <a:r>
            <a:rPr lang="en-US" sz="1100" b="1" dirty="0" smtClean="0">
              <a:solidFill>
                <a:srgbClr val="E9E2C5"/>
              </a:solidFill>
              <a:latin typeface="Century Gothic" panose="020B0502020202020204" pitchFamily="34" charset="0"/>
            </a:rPr>
            <a:t>Vice</a:t>
          </a:r>
        </a:p>
        <a:p>
          <a:r>
            <a:rPr lang="en-US" sz="1100" b="1" dirty="0" smtClean="0">
              <a:solidFill>
                <a:srgbClr val="E9E2C5"/>
              </a:solidFill>
              <a:latin typeface="Century Gothic" panose="020B0502020202020204" pitchFamily="34" charset="0"/>
            </a:rPr>
            <a:t>President</a:t>
          </a:r>
          <a:endParaRPr lang="en-US" sz="1100" b="1" dirty="0">
            <a:solidFill>
              <a:srgbClr val="E9E2C5"/>
            </a:solidFill>
            <a:latin typeface="Century Gothic" panose="020B0502020202020204" pitchFamily="34" charset="0"/>
          </a:endParaRPr>
        </a:p>
      </dgm:t>
    </dgm:pt>
    <dgm:pt modelId="{0DD1820D-CC14-4683-BCF8-4526DD48536D}" type="sibTrans" cxnId="{8148FDAE-6ED1-4AC9-95F5-5F315DC55E6C}">
      <dgm:prSet/>
      <dgm:spPr/>
      <dgm:t>
        <a:bodyPr/>
        <a:lstStyle/>
        <a:p>
          <a:endParaRPr lang="en-US"/>
        </a:p>
      </dgm:t>
    </dgm:pt>
    <dgm:pt modelId="{6DAC235F-20EB-44E0-A530-56483BC9FCF3}" type="parTrans" cxnId="{8148FDAE-6ED1-4AC9-95F5-5F315DC55E6C}">
      <dgm:prSet/>
      <dgm:spPr/>
      <dgm:t>
        <a:bodyPr/>
        <a:lstStyle/>
        <a:p>
          <a:endParaRPr lang="en-US"/>
        </a:p>
      </dgm:t>
    </dgm:pt>
    <dgm:pt modelId="{5B1B6413-F78D-48E7-AC5E-2FA523D58E4B}" type="pres">
      <dgm:prSet presAssocID="{1A7CE626-F95E-4534-92A4-16E88E667584}" presName="Name0" presStyleCnt="0">
        <dgm:presLayoutVars>
          <dgm:dir/>
          <dgm:animLvl val="lvl"/>
          <dgm:resizeHandles val="exact"/>
        </dgm:presLayoutVars>
      </dgm:prSet>
      <dgm:spPr/>
    </dgm:pt>
    <dgm:pt modelId="{CF3EB0DE-E669-4F7C-B540-039BD968FB0C}" type="pres">
      <dgm:prSet presAssocID="{2AFA3401-46C1-494D-BB51-476BCA89CB24}" presName="Name8" presStyleCnt="0"/>
      <dgm:spPr/>
    </dgm:pt>
    <dgm:pt modelId="{D560C128-69BA-424C-9B24-ED3B51F2E484}" type="pres">
      <dgm:prSet presAssocID="{2AFA3401-46C1-494D-BB51-476BCA89CB24}" presName="level" presStyleLbl="node1" presStyleIdx="0" presStyleCnt="4" custLinFactNeighborY="1384">
        <dgm:presLayoutVars>
          <dgm:chMax val="1"/>
          <dgm:bulletEnabled val="1"/>
        </dgm:presLayoutVars>
      </dgm:prSet>
      <dgm:spPr/>
      <dgm:t>
        <a:bodyPr/>
        <a:lstStyle/>
        <a:p>
          <a:endParaRPr lang="en-US"/>
        </a:p>
      </dgm:t>
    </dgm:pt>
    <dgm:pt modelId="{9FCD216C-E975-47F9-8689-9A8A613F2BA7}" type="pres">
      <dgm:prSet presAssocID="{2AFA3401-46C1-494D-BB51-476BCA89CB24}" presName="levelTx" presStyleLbl="revTx" presStyleIdx="0" presStyleCnt="0">
        <dgm:presLayoutVars>
          <dgm:chMax val="1"/>
          <dgm:bulletEnabled val="1"/>
        </dgm:presLayoutVars>
      </dgm:prSet>
      <dgm:spPr/>
      <dgm:t>
        <a:bodyPr/>
        <a:lstStyle/>
        <a:p>
          <a:endParaRPr lang="en-US"/>
        </a:p>
      </dgm:t>
    </dgm:pt>
    <dgm:pt modelId="{9B264F39-B37A-480F-9128-CE6CBC3EF89D}" type="pres">
      <dgm:prSet presAssocID="{CB9F41DF-683C-48E2-89F2-DD37E0D0766C}" presName="Name8" presStyleCnt="0"/>
      <dgm:spPr/>
    </dgm:pt>
    <dgm:pt modelId="{4C6B893F-A8EE-456C-B2DA-D29F27F49CD7}" type="pres">
      <dgm:prSet presAssocID="{CB9F41DF-683C-48E2-89F2-DD37E0D0766C}" presName="level" presStyleLbl="node1" presStyleIdx="1" presStyleCnt="4" custScaleX="99362" custLinFactNeighborY="907">
        <dgm:presLayoutVars>
          <dgm:chMax val="1"/>
          <dgm:bulletEnabled val="1"/>
        </dgm:presLayoutVars>
      </dgm:prSet>
      <dgm:spPr/>
      <dgm:t>
        <a:bodyPr/>
        <a:lstStyle/>
        <a:p>
          <a:endParaRPr lang="en-US"/>
        </a:p>
      </dgm:t>
    </dgm:pt>
    <dgm:pt modelId="{BD16F1CA-481F-4DDA-8089-4A5C1332C93A}" type="pres">
      <dgm:prSet presAssocID="{CB9F41DF-683C-48E2-89F2-DD37E0D0766C}" presName="levelTx" presStyleLbl="revTx" presStyleIdx="0" presStyleCnt="0">
        <dgm:presLayoutVars>
          <dgm:chMax val="1"/>
          <dgm:bulletEnabled val="1"/>
        </dgm:presLayoutVars>
      </dgm:prSet>
      <dgm:spPr/>
      <dgm:t>
        <a:bodyPr/>
        <a:lstStyle/>
        <a:p>
          <a:endParaRPr lang="en-US"/>
        </a:p>
      </dgm:t>
    </dgm:pt>
    <dgm:pt modelId="{C429BA4A-8C9B-4956-87F4-0AB4646A3366}" type="pres">
      <dgm:prSet presAssocID="{336BA64A-C97D-43D4-9577-BFFF826752F7}" presName="Name8" presStyleCnt="0"/>
      <dgm:spPr/>
    </dgm:pt>
    <dgm:pt modelId="{42DEC65E-0D8C-426D-9DD4-66E3718F20E6}" type="pres">
      <dgm:prSet presAssocID="{336BA64A-C97D-43D4-9577-BFFF826752F7}" presName="level" presStyleLbl="node1" presStyleIdx="2" presStyleCnt="4" custLinFactNeighborY="936">
        <dgm:presLayoutVars>
          <dgm:chMax val="1"/>
          <dgm:bulletEnabled val="1"/>
        </dgm:presLayoutVars>
      </dgm:prSet>
      <dgm:spPr/>
      <dgm:t>
        <a:bodyPr/>
        <a:lstStyle/>
        <a:p>
          <a:endParaRPr lang="en-US"/>
        </a:p>
      </dgm:t>
    </dgm:pt>
    <dgm:pt modelId="{F5823A17-DAB2-4DD9-9ABB-70FE128D6A56}" type="pres">
      <dgm:prSet presAssocID="{336BA64A-C97D-43D4-9577-BFFF826752F7}" presName="levelTx" presStyleLbl="revTx" presStyleIdx="0" presStyleCnt="0">
        <dgm:presLayoutVars>
          <dgm:chMax val="1"/>
          <dgm:bulletEnabled val="1"/>
        </dgm:presLayoutVars>
      </dgm:prSet>
      <dgm:spPr/>
      <dgm:t>
        <a:bodyPr/>
        <a:lstStyle/>
        <a:p>
          <a:endParaRPr lang="en-US"/>
        </a:p>
      </dgm:t>
    </dgm:pt>
    <dgm:pt modelId="{59FC5BC9-4C8A-4F49-8D68-0D399B4A1835}" type="pres">
      <dgm:prSet presAssocID="{7A0FA2BD-7B82-4F82-B7F8-76B7BA46C0C5}" presName="Name8" presStyleCnt="0"/>
      <dgm:spPr/>
    </dgm:pt>
    <dgm:pt modelId="{B48B4D1B-2995-4E72-B991-2107B41BE322}" type="pres">
      <dgm:prSet presAssocID="{7A0FA2BD-7B82-4F82-B7F8-76B7BA46C0C5}" presName="level" presStyleLbl="node1" presStyleIdx="3" presStyleCnt="4">
        <dgm:presLayoutVars>
          <dgm:chMax val="1"/>
          <dgm:bulletEnabled val="1"/>
        </dgm:presLayoutVars>
      </dgm:prSet>
      <dgm:spPr/>
      <dgm:t>
        <a:bodyPr/>
        <a:lstStyle/>
        <a:p>
          <a:endParaRPr lang="en-US"/>
        </a:p>
      </dgm:t>
    </dgm:pt>
    <dgm:pt modelId="{FE34DDD7-B152-4002-964E-FD42D754B732}" type="pres">
      <dgm:prSet presAssocID="{7A0FA2BD-7B82-4F82-B7F8-76B7BA46C0C5}" presName="levelTx" presStyleLbl="revTx" presStyleIdx="0" presStyleCnt="0">
        <dgm:presLayoutVars>
          <dgm:chMax val="1"/>
          <dgm:bulletEnabled val="1"/>
        </dgm:presLayoutVars>
      </dgm:prSet>
      <dgm:spPr/>
      <dgm:t>
        <a:bodyPr/>
        <a:lstStyle/>
        <a:p>
          <a:endParaRPr lang="en-US"/>
        </a:p>
      </dgm:t>
    </dgm:pt>
  </dgm:ptLst>
  <dgm:cxnLst>
    <dgm:cxn modelId="{42892703-36FB-4BBB-9B6A-E80698D8A9FC}" type="presOf" srcId="{336BA64A-C97D-43D4-9577-BFFF826752F7}" destId="{42DEC65E-0D8C-426D-9DD4-66E3718F20E6}" srcOrd="0" destOrd="0" presId="urn:microsoft.com/office/officeart/2005/8/layout/pyramid1"/>
    <dgm:cxn modelId="{804DAF10-7D6D-4BE0-9A17-0C2B118A1FC9}" type="presOf" srcId="{7A0FA2BD-7B82-4F82-B7F8-76B7BA46C0C5}" destId="{FE34DDD7-B152-4002-964E-FD42D754B732}" srcOrd="1" destOrd="0" presId="urn:microsoft.com/office/officeart/2005/8/layout/pyramid1"/>
    <dgm:cxn modelId="{C9139A4C-2AC0-467C-8375-D95278654D4E}" type="presOf" srcId="{336BA64A-C97D-43D4-9577-BFFF826752F7}" destId="{F5823A17-DAB2-4DD9-9ABB-70FE128D6A56}" srcOrd="1" destOrd="0" presId="urn:microsoft.com/office/officeart/2005/8/layout/pyramid1"/>
    <dgm:cxn modelId="{D2AA7660-AA41-41BC-845C-4EE4AB64F3F0}" type="presOf" srcId="{CB9F41DF-683C-48E2-89F2-DD37E0D0766C}" destId="{4C6B893F-A8EE-456C-B2DA-D29F27F49CD7}" srcOrd="0" destOrd="0" presId="urn:microsoft.com/office/officeart/2005/8/layout/pyramid1"/>
    <dgm:cxn modelId="{8148FDAE-6ED1-4AC9-95F5-5F315DC55E6C}" srcId="{1A7CE626-F95E-4534-92A4-16E88E667584}" destId="{CB9F41DF-683C-48E2-89F2-DD37E0D0766C}" srcOrd="1" destOrd="0" parTransId="{6DAC235F-20EB-44E0-A530-56483BC9FCF3}" sibTransId="{0DD1820D-CC14-4683-BCF8-4526DD48536D}"/>
    <dgm:cxn modelId="{E4AA7348-3E47-4936-A922-E684631C3491}" type="presOf" srcId="{2AFA3401-46C1-494D-BB51-476BCA89CB24}" destId="{9FCD216C-E975-47F9-8689-9A8A613F2BA7}" srcOrd="1" destOrd="0" presId="urn:microsoft.com/office/officeart/2005/8/layout/pyramid1"/>
    <dgm:cxn modelId="{308E1292-3D63-4563-9AD2-8F24343859A5}" type="presOf" srcId="{CB9F41DF-683C-48E2-89F2-DD37E0D0766C}" destId="{BD16F1CA-481F-4DDA-8089-4A5C1332C93A}" srcOrd="1" destOrd="0" presId="urn:microsoft.com/office/officeart/2005/8/layout/pyramid1"/>
    <dgm:cxn modelId="{DDCAA544-8963-4E42-97D5-AECE8AB499DC}" srcId="{1A7CE626-F95E-4534-92A4-16E88E667584}" destId="{336BA64A-C97D-43D4-9577-BFFF826752F7}" srcOrd="2" destOrd="0" parTransId="{8F6DDBCC-4ED6-44B3-AA05-C7AE480E4DA0}" sibTransId="{F5B20801-250B-45C3-B6BD-938CBBE79EDE}"/>
    <dgm:cxn modelId="{0B705FFE-9E5D-4080-820C-1702771213D6}" type="presOf" srcId="{2AFA3401-46C1-494D-BB51-476BCA89CB24}" destId="{D560C128-69BA-424C-9B24-ED3B51F2E484}" srcOrd="0" destOrd="0" presId="urn:microsoft.com/office/officeart/2005/8/layout/pyramid1"/>
    <dgm:cxn modelId="{15CAB4AD-C5F2-4FA7-A1EE-5DFE0A75534D}" type="presOf" srcId="{7A0FA2BD-7B82-4F82-B7F8-76B7BA46C0C5}" destId="{B48B4D1B-2995-4E72-B991-2107B41BE322}" srcOrd="0" destOrd="0" presId="urn:microsoft.com/office/officeart/2005/8/layout/pyramid1"/>
    <dgm:cxn modelId="{7ED3A288-A08A-471C-A17E-4C2DFE1CEF86}" srcId="{1A7CE626-F95E-4534-92A4-16E88E667584}" destId="{7A0FA2BD-7B82-4F82-B7F8-76B7BA46C0C5}" srcOrd="3" destOrd="0" parTransId="{0EC99920-6811-4059-AFE7-CCDAC4AC89E3}" sibTransId="{49E7B05A-85AF-46B0-A291-77ABE7298398}"/>
    <dgm:cxn modelId="{23DD75EF-73D6-427A-B632-14DAF8EBC788}" type="presOf" srcId="{1A7CE626-F95E-4534-92A4-16E88E667584}" destId="{5B1B6413-F78D-48E7-AC5E-2FA523D58E4B}" srcOrd="0" destOrd="0" presId="urn:microsoft.com/office/officeart/2005/8/layout/pyramid1"/>
    <dgm:cxn modelId="{2949694F-1C40-4F8D-8A69-F1376017FA12}" srcId="{1A7CE626-F95E-4534-92A4-16E88E667584}" destId="{2AFA3401-46C1-494D-BB51-476BCA89CB24}" srcOrd="0" destOrd="0" parTransId="{43A309E3-BF0C-4523-9B52-99BC9A96DD4F}" sibTransId="{1550154E-9EDA-4C13-85BC-21984077972C}"/>
    <dgm:cxn modelId="{9FF41AA2-A110-4087-AD79-256E9A20E31E}" type="presParOf" srcId="{5B1B6413-F78D-48E7-AC5E-2FA523D58E4B}" destId="{CF3EB0DE-E669-4F7C-B540-039BD968FB0C}" srcOrd="0" destOrd="0" presId="urn:microsoft.com/office/officeart/2005/8/layout/pyramid1"/>
    <dgm:cxn modelId="{5EEB9FFE-1EFA-425D-8E5C-45A108CB9523}" type="presParOf" srcId="{CF3EB0DE-E669-4F7C-B540-039BD968FB0C}" destId="{D560C128-69BA-424C-9B24-ED3B51F2E484}" srcOrd="0" destOrd="0" presId="urn:microsoft.com/office/officeart/2005/8/layout/pyramid1"/>
    <dgm:cxn modelId="{9BD0C470-9379-4D4F-B871-4CE2D7FE0CD6}" type="presParOf" srcId="{CF3EB0DE-E669-4F7C-B540-039BD968FB0C}" destId="{9FCD216C-E975-47F9-8689-9A8A613F2BA7}" srcOrd="1" destOrd="0" presId="urn:microsoft.com/office/officeart/2005/8/layout/pyramid1"/>
    <dgm:cxn modelId="{88E43FAE-C604-4ABB-9D16-FC28A234498C}" type="presParOf" srcId="{5B1B6413-F78D-48E7-AC5E-2FA523D58E4B}" destId="{9B264F39-B37A-480F-9128-CE6CBC3EF89D}" srcOrd="1" destOrd="0" presId="urn:microsoft.com/office/officeart/2005/8/layout/pyramid1"/>
    <dgm:cxn modelId="{D5D6A9D6-ABE3-4F7B-A328-546BD0BD34EC}" type="presParOf" srcId="{9B264F39-B37A-480F-9128-CE6CBC3EF89D}" destId="{4C6B893F-A8EE-456C-B2DA-D29F27F49CD7}" srcOrd="0" destOrd="0" presId="urn:microsoft.com/office/officeart/2005/8/layout/pyramid1"/>
    <dgm:cxn modelId="{B460BFCE-4454-440E-9029-59E23BDB1B51}" type="presParOf" srcId="{9B264F39-B37A-480F-9128-CE6CBC3EF89D}" destId="{BD16F1CA-481F-4DDA-8089-4A5C1332C93A}" srcOrd="1" destOrd="0" presId="urn:microsoft.com/office/officeart/2005/8/layout/pyramid1"/>
    <dgm:cxn modelId="{FDDEEA99-F6F8-4CBA-8A6F-D3217B9ED1F4}" type="presParOf" srcId="{5B1B6413-F78D-48E7-AC5E-2FA523D58E4B}" destId="{C429BA4A-8C9B-4956-87F4-0AB4646A3366}" srcOrd="2" destOrd="0" presId="urn:microsoft.com/office/officeart/2005/8/layout/pyramid1"/>
    <dgm:cxn modelId="{E14C3691-8BEF-4E0A-B4B5-343523E7F89D}" type="presParOf" srcId="{C429BA4A-8C9B-4956-87F4-0AB4646A3366}" destId="{42DEC65E-0D8C-426D-9DD4-66E3718F20E6}" srcOrd="0" destOrd="0" presId="urn:microsoft.com/office/officeart/2005/8/layout/pyramid1"/>
    <dgm:cxn modelId="{E3B154B0-D85C-4227-A3EC-F11CE7A44D1E}" type="presParOf" srcId="{C429BA4A-8C9B-4956-87F4-0AB4646A3366}" destId="{F5823A17-DAB2-4DD9-9ABB-70FE128D6A56}" srcOrd="1" destOrd="0" presId="urn:microsoft.com/office/officeart/2005/8/layout/pyramid1"/>
    <dgm:cxn modelId="{BFDAC686-2B96-4701-B9AD-98B543501C8C}" type="presParOf" srcId="{5B1B6413-F78D-48E7-AC5E-2FA523D58E4B}" destId="{59FC5BC9-4C8A-4F49-8D68-0D399B4A1835}" srcOrd="3" destOrd="0" presId="urn:microsoft.com/office/officeart/2005/8/layout/pyramid1"/>
    <dgm:cxn modelId="{613D9B9A-5190-48FA-8E9A-56AA1748DEA2}" type="presParOf" srcId="{59FC5BC9-4C8A-4F49-8D68-0D399B4A1835}" destId="{B48B4D1B-2995-4E72-B991-2107B41BE322}" srcOrd="0" destOrd="0" presId="urn:microsoft.com/office/officeart/2005/8/layout/pyramid1"/>
    <dgm:cxn modelId="{6E48F187-3297-489A-B14B-6CF87ED14B63}" type="presParOf" srcId="{59FC5BC9-4C8A-4F49-8D68-0D399B4A1835}" destId="{FE34DDD7-B152-4002-964E-FD42D754B732}"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2CA2FB3-F571-47A5-8E22-48D2D3661A04}"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58EA011F-E734-4C14-B853-EAF77EDEC063}">
      <dgm:prSet phldrT="[Text]" custT="1"/>
      <dgm:spPr>
        <a:solidFill>
          <a:srgbClr val="F54152"/>
        </a:solidFill>
        <a:ln>
          <a:noFill/>
        </a:ln>
      </dgm:spPr>
      <dgm:t>
        <a:bodyPr lIns="0" tIns="0" rIns="0" bIns="0"/>
        <a:lstStyle/>
        <a:p>
          <a:r>
            <a:rPr lang="en-US" sz="1000" b="1" dirty="0" smtClean="0"/>
            <a:t>Director</a:t>
          </a:r>
          <a:endParaRPr lang="en-US" sz="900" b="1" dirty="0"/>
        </a:p>
      </dgm:t>
    </dgm:pt>
    <dgm:pt modelId="{5E6A12BA-BC69-4387-A382-CA5FA8029683}" type="parTrans" cxnId="{58607701-74EB-4CF7-A3CC-73AD1BEAD92A}">
      <dgm:prSet/>
      <dgm:spPr/>
      <dgm:t>
        <a:bodyPr/>
        <a:lstStyle/>
        <a:p>
          <a:endParaRPr lang="en-US"/>
        </a:p>
      </dgm:t>
    </dgm:pt>
    <dgm:pt modelId="{D8013EA6-C90F-404F-A3D5-545CC424060C}" type="sibTrans" cxnId="{58607701-74EB-4CF7-A3CC-73AD1BEAD92A}">
      <dgm:prSet/>
      <dgm:spPr>
        <a:solidFill>
          <a:srgbClr val="F54152"/>
        </a:solidFill>
        <a:ln w="22225">
          <a:solidFill>
            <a:srgbClr val="F54152"/>
          </a:solidFill>
        </a:ln>
      </dgm:spPr>
      <dgm:t>
        <a:bodyPr/>
        <a:lstStyle/>
        <a:p>
          <a:endParaRPr lang="en-US"/>
        </a:p>
      </dgm:t>
    </dgm:pt>
    <dgm:pt modelId="{ACBDBF38-6803-4927-AA54-DEF94D175240}">
      <dgm:prSet phldrT="[Text]" custT="1"/>
      <dgm:spPr>
        <a:solidFill>
          <a:srgbClr val="F54152"/>
        </a:solidFill>
        <a:ln>
          <a:noFill/>
        </a:ln>
      </dgm:spPr>
      <dgm:t>
        <a:bodyPr/>
        <a:lstStyle/>
        <a:p>
          <a:r>
            <a:rPr lang="en-US" sz="1000" b="1" dirty="0" smtClean="0"/>
            <a:t>Advisors</a:t>
          </a:r>
          <a:endParaRPr lang="en-US" sz="950" b="1" dirty="0"/>
        </a:p>
      </dgm:t>
    </dgm:pt>
    <dgm:pt modelId="{8B7AADF1-9EA7-4605-85E9-99F2AEE5D2F1}" type="parTrans" cxnId="{153873F7-AD35-4044-AB45-2C25CBBDD4CE}">
      <dgm:prSet/>
      <dgm:spPr/>
      <dgm:t>
        <a:bodyPr/>
        <a:lstStyle/>
        <a:p>
          <a:endParaRPr lang="en-US"/>
        </a:p>
      </dgm:t>
    </dgm:pt>
    <dgm:pt modelId="{A21798E7-20AF-40D4-A89B-EC324F25CB03}" type="sibTrans" cxnId="{153873F7-AD35-4044-AB45-2C25CBBDD4CE}">
      <dgm:prSet/>
      <dgm:spPr>
        <a:ln w="25400">
          <a:solidFill>
            <a:srgbClr val="F54152"/>
          </a:solidFill>
        </a:ln>
      </dgm:spPr>
      <dgm:t>
        <a:bodyPr/>
        <a:lstStyle/>
        <a:p>
          <a:endParaRPr lang="en-US"/>
        </a:p>
      </dgm:t>
    </dgm:pt>
    <dgm:pt modelId="{9D883389-72D9-4D5B-9AD6-CD1CB05D9DF1}">
      <dgm:prSet phldrT="[Text]" custT="1"/>
      <dgm:spPr>
        <a:solidFill>
          <a:srgbClr val="F54152"/>
        </a:solidFill>
        <a:ln>
          <a:noFill/>
        </a:ln>
      </dgm:spPr>
      <dgm:t>
        <a:bodyPr/>
        <a:lstStyle/>
        <a:p>
          <a:r>
            <a:rPr lang="en-US" sz="1000" b="1" dirty="0" smtClean="0"/>
            <a:t>Missionaries &amp; Missionary Workers</a:t>
          </a:r>
          <a:endParaRPr lang="en-US" sz="1000" b="1" dirty="0"/>
        </a:p>
      </dgm:t>
    </dgm:pt>
    <dgm:pt modelId="{319848DE-2873-4E8C-8862-91A7C5BFE50D}" type="parTrans" cxnId="{DD261B1E-3748-4982-AF81-195F090E79DD}">
      <dgm:prSet/>
      <dgm:spPr/>
      <dgm:t>
        <a:bodyPr/>
        <a:lstStyle/>
        <a:p>
          <a:endParaRPr lang="en-US"/>
        </a:p>
      </dgm:t>
    </dgm:pt>
    <dgm:pt modelId="{0D0EA937-F7B2-4E00-85E9-3AB9ECC5984F}" type="sibTrans" cxnId="{DD261B1E-3748-4982-AF81-195F090E79DD}">
      <dgm:prSet/>
      <dgm:spPr>
        <a:ln w="25400">
          <a:solidFill>
            <a:srgbClr val="F54152"/>
          </a:solidFill>
        </a:ln>
      </dgm:spPr>
      <dgm:t>
        <a:bodyPr/>
        <a:lstStyle/>
        <a:p>
          <a:endParaRPr lang="en-US"/>
        </a:p>
      </dgm:t>
    </dgm:pt>
    <dgm:pt modelId="{DAEBDEF7-BC1E-4E38-B8FB-4192C68F0145}">
      <dgm:prSet phldrT="[Text]" custT="1"/>
      <dgm:spPr>
        <a:solidFill>
          <a:srgbClr val="F54152"/>
        </a:solidFill>
        <a:ln>
          <a:noFill/>
        </a:ln>
      </dgm:spPr>
      <dgm:t>
        <a:bodyPr/>
        <a:lstStyle/>
        <a:p>
          <a:r>
            <a:rPr lang="en-US" sz="1000" b="1" dirty="0" smtClean="0"/>
            <a:t>Financial Officer</a:t>
          </a:r>
          <a:endParaRPr lang="en-US" sz="1000" b="1" dirty="0"/>
        </a:p>
      </dgm:t>
    </dgm:pt>
    <dgm:pt modelId="{5D0F3B91-78D8-4AF7-A6ED-90B4EFA3FB48}" type="parTrans" cxnId="{B1282411-8E56-499D-B503-2648861F3D90}">
      <dgm:prSet/>
      <dgm:spPr/>
      <dgm:t>
        <a:bodyPr/>
        <a:lstStyle/>
        <a:p>
          <a:endParaRPr lang="en-US"/>
        </a:p>
      </dgm:t>
    </dgm:pt>
    <dgm:pt modelId="{F6B5E976-15EB-48B7-9918-BF311CCBBCDA}" type="sibTrans" cxnId="{B1282411-8E56-499D-B503-2648861F3D90}">
      <dgm:prSet/>
      <dgm:spPr>
        <a:ln w="25400">
          <a:solidFill>
            <a:srgbClr val="F54152"/>
          </a:solidFill>
        </a:ln>
      </dgm:spPr>
      <dgm:t>
        <a:bodyPr/>
        <a:lstStyle/>
        <a:p>
          <a:endParaRPr lang="en-US"/>
        </a:p>
      </dgm:t>
    </dgm:pt>
    <dgm:pt modelId="{B7C3E37C-BDE3-41D1-A71B-A442EAA5C8FF}">
      <dgm:prSet phldrT="[Text]" custT="1"/>
      <dgm:spPr>
        <a:solidFill>
          <a:srgbClr val="F54152"/>
        </a:solidFill>
        <a:ln>
          <a:noFill/>
        </a:ln>
      </dgm:spPr>
      <dgm:t>
        <a:bodyPr/>
        <a:lstStyle/>
        <a:p>
          <a:r>
            <a:rPr lang="en-US" sz="1000" b="1" dirty="0" smtClean="0"/>
            <a:t>FLP Managing Editor</a:t>
          </a:r>
          <a:endParaRPr lang="en-US" sz="1000" b="1" dirty="0"/>
        </a:p>
      </dgm:t>
    </dgm:pt>
    <dgm:pt modelId="{A71FCA20-EB02-42F9-84AD-79AABF84ADDC}" type="parTrans" cxnId="{AA1461F2-4CC6-43AA-AA04-DCD5C4A2CB65}">
      <dgm:prSet/>
      <dgm:spPr/>
      <dgm:t>
        <a:bodyPr/>
        <a:lstStyle/>
        <a:p>
          <a:endParaRPr lang="en-US"/>
        </a:p>
      </dgm:t>
    </dgm:pt>
    <dgm:pt modelId="{B74D8814-3036-4EE5-83B3-EB961C8176C1}" type="sibTrans" cxnId="{AA1461F2-4CC6-43AA-AA04-DCD5C4A2CB65}">
      <dgm:prSet/>
      <dgm:spPr>
        <a:ln w="25400">
          <a:solidFill>
            <a:srgbClr val="F54152"/>
          </a:solidFill>
        </a:ln>
      </dgm:spPr>
      <dgm:t>
        <a:bodyPr/>
        <a:lstStyle/>
        <a:p>
          <a:endParaRPr lang="en-US"/>
        </a:p>
      </dgm:t>
    </dgm:pt>
    <dgm:pt modelId="{1B2CB4C6-C453-448C-A8EB-01E08A38399A}">
      <dgm:prSet phldrT="[Text]" custT="1"/>
      <dgm:spPr>
        <a:solidFill>
          <a:srgbClr val="F54152"/>
        </a:solidFill>
        <a:ln>
          <a:noFill/>
        </a:ln>
      </dgm:spPr>
      <dgm:t>
        <a:bodyPr/>
        <a:lstStyle/>
        <a:p>
          <a:r>
            <a:rPr lang="en-US" sz="1000" b="1" dirty="0" smtClean="0"/>
            <a:t>FLM Administrator</a:t>
          </a:r>
          <a:endParaRPr lang="en-US" sz="900" b="1" dirty="0"/>
        </a:p>
      </dgm:t>
    </dgm:pt>
    <dgm:pt modelId="{8DDEE2A4-CAB6-48A8-B094-DE43DD446043}" type="parTrans" cxnId="{F991A10B-31AF-4E30-8EDD-6DDD1E722B63}">
      <dgm:prSet/>
      <dgm:spPr/>
      <dgm:t>
        <a:bodyPr/>
        <a:lstStyle/>
        <a:p>
          <a:endParaRPr lang="en-US"/>
        </a:p>
      </dgm:t>
    </dgm:pt>
    <dgm:pt modelId="{AAC4AE61-0743-4A4C-B379-967D069C41CE}" type="sibTrans" cxnId="{F991A10B-31AF-4E30-8EDD-6DDD1E722B63}">
      <dgm:prSet/>
      <dgm:spPr>
        <a:ln w="25400">
          <a:solidFill>
            <a:srgbClr val="F54152"/>
          </a:solidFill>
        </a:ln>
      </dgm:spPr>
      <dgm:t>
        <a:bodyPr/>
        <a:lstStyle/>
        <a:p>
          <a:endParaRPr lang="en-US"/>
        </a:p>
      </dgm:t>
    </dgm:pt>
    <dgm:pt modelId="{5C56B672-2295-4C38-88BE-C5DD5BC40DA5}">
      <dgm:prSet phldrT="[Text]" custT="1"/>
      <dgm:spPr>
        <a:solidFill>
          <a:srgbClr val="F54152"/>
        </a:solidFill>
        <a:ln>
          <a:noFill/>
        </a:ln>
      </dgm:spPr>
      <dgm:t>
        <a:bodyPr/>
        <a:lstStyle/>
        <a:p>
          <a:r>
            <a:rPr lang="en-US" sz="1000" b="1" dirty="0" smtClean="0"/>
            <a:t>Warehouse / Order Processing Manager</a:t>
          </a:r>
          <a:endParaRPr lang="en-US" sz="1000" b="1" dirty="0"/>
        </a:p>
      </dgm:t>
    </dgm:pt>
    <dgm:pt modelId="{E9873511-774C-4F26-9BA9-0B78150DC5DE}" type="parTrans" cxnId="{C980FC5A-2584-4524-83BC-CF65C1731FCE}">
      <dgm:prSet/>
      <dgm:spPr/>
      <dgm:t>
        <a:bodyPr/>
        <a:lstStyle/>
        <a:p>
          <a:endParaRPr lang="en-US"/>
        </a:p>
      </dgm:t>
    </dgm:pt>
    <dgm:pt modelId="{FA5F04EF-A80D-450C-A8D4-76B48A755D17}" type="sibTrans" cxnId="{C980FC5A-2584-4524-83BC-CF65C1731FCE}">
      <dgm:prSet/>
      <dgm:spPr>
        <a:ln w="25400">
          <a:solidFill>
            <a:srgbClr val="F54152"/>
          </a:solidFill>
        </a:ln>
      </dgm:spPr>
      <dgm:t>
        <a:bodyPr/>
        <a:lstStyle/>
        <a:p>
          <a:endParaRPr lang="en-US"/>
        </a:p>
      </dgm:t>
    </dgm:pt>
    <dgm:pt modelId="{B3DE9535-5A93-4093-9DA4-9E1408032256}" type="pres">
      <dgm:prSet presAssocID="{B2CA2FB3-F571-47A5-8E22-48D2D3661A04}" presName="cycle" presStyleCnt="0">
        <dgm:presLayoutVars>
          <dgm:dir/>
          <dgm:resizeHandles val="exact"/>
        </dgm:presLayoutVars>
      </dgm:prSet>
      <dgm:spPr/>
      <dgm:t>
        <a:bodyPr/>
        <a:lstStyle/>
        <a:p>
          <a:endParaRPr lang="en-US"/>
        </a:p>
      </dgm:t>
    </dgm:pt>
    <dgm:pt modelId="{A8422CF1-00D0-4E48-9F16-E32BD4AB65F8}" type="pres">
      <dgm:prSet presAssocID="{58EA011F-E734-4C14-B853-EAF77EDEC063}" presName="node" presStyleLbl="node1" presStyleIdx="0" presStyleCnt="7">
        <dgm:presLayoutVars>
          <dgm:bulletEnabled val="1"/>
        </dgm:presLayoutVars>
      </dgm:prSet>
      <dgm:spPr/>
      <dgm:t>
        <a:bodyPr/>
        <a:lstStyle/>
        <a:p>
          <a:endParaRPr lang="en-US"/>
        </a:p>
      </dgm:t>
    </dgm:pt>
    <dgm:pt modelId="{0FC58B46-A3BF-40A9-A7C1-84F4824B6FAC}" type="pres">
      <dgm:prSet presAssocID="{58EA011F-E734-4C14-B853-EAF77EDEC063}" presName="spNode" presStyleCnt="0"/>
      <dgm:spPr/>
    </dgm:pt>
    <dgm:pt modelId="{D59237CE-AC41-43EC-8F71-27588D71CF68}" type="pres">
      <dgm:prSet presAssocID="{D8013EA6-C90F-404F-A3D5-545CC424060C}" presName="sibTrans" presStyleLbl="sibTrans1D1" presStyleIdx="0" presStyleCnt="7"/>
      <dgm:spPr/>
      <dgm:t>
        <a:bodyPr/>
        <a:lstStyle/>
        <a:p>
          <a:endParaRPr lang="en-US"/>
        </a:p>
      </dgm:t>
    </dgm:pt>
    <dgm:pt modelId="{B287119D-977C-41FD-BF06-12C19397CE20}" type="pres">
      <dgm:prSet presAssocID="{1B2CB4C6-C453-448C-A8EB-01E08A38399A}" presName="node" presStyleLbl="node1" presStyleIdx="1" presStyleCnt="7" custScaleX="108764">
        <dgm:presLayoutVars>
          <dgm:bulletEnabled val="1"/>
        </dgm:presLayoutVars>
      </dgm:prSet>
      <dgm:spPr/>
      <dgm:t>
        <a:bodyPr/>
        <a:lstStyle/>
        <a:p>
          <a:endParaRPr lang="en-US"/>
        </a:p>
      </dgm:t>
    </dgm:pt>
    <dgm:pt modelId="{0410E8F7-B373-4327-BB8B-77E3EA346B1D}" type="pres">
      <dgm:prSet presAssocID="{1B2CB4C6-C453-448C-A8EB-01E08A38399A}" presName="spNode" presStyleCnt="0"/>
      <dgm:spPr/>
    </dgm:pt>
    <dgm:pt modelId="{31B6B094-30A8-40CB-82A5-440BE4BB478F}" type="pres">
      <dgm:prSet presAssocID="{AAC4AE61-0743-4A4C-B379-967D069C41CE}" presName="sibTrans" presStyleLbl="sibTrans1D1" presStyleIdx="1" presStyleCnt="7"/>
      <dgm:spPr/>
      <dgm:t>
        <a:bodyPr/>
        <a:lstStyle/>
        <a:p>
          <a:endParaRPr lang="en-US"/>
        </a:p>
      </dgm:t>
    </dgm:pt>
    <dgm:pt modelId="{FBC9563B-FA89-45BC-9D53-C888F1A9E604}" type="pres">
      <dgm:prSet presAssocID="{5C56B672-2295-4C38-88BE-C5DD5BC40DA5}" presName="node" presStyleLbl="node1" presStyleIdx="2" presStyleCnt="7">
        <dgm:presLayoutVars>
          <dgm:bulletEnabled val="1"/>
        </dgm:presLayoutVars>
      </dgm:prSet>
      <dgm:spPr/>
      <dgm:t>
        <a:bodyPr/>
        <a:lstStyle/>
        <a:p>
          <a:endParaRPr lang="en-US"/>
        </a:p>
      </dgm:t>
    </dgm:pt>
    <dgm:pt modelId="{E28049EE-4475-42A3-9432-2C5C66F4E79F}" type="pres">
      <dgm:prSet presAssocID="{5C56B672-2295-4C38-88BE-C5DD5BC40DA5}" presName="spNode" presStyleCnt="0"/>
      <dgm:spPr/>
    </dgm:pt>
    <dgm:pt modelId="{9E0A9A81-25CF-4D19-A5F4-EE0A939CAD2F}" type="pres">
      <dgm:prSet presAssocID="{FA5F04EF-A80D-450C-A8D4-76B48A755D17}" presName="sibTrans" presStyleLbl="sibTrans1D1" presStyleIdx="2" presStyleCnt="7"/>
      <dgm:spPr/>
      <dgm:t>
        <a:bodyPr/>
        <a:lstStyle/>
        <a:p>
          <a:endParaRPr lang="en-US"/>
        </a:p>
      </dgm:t>
    </dgm:pt>
    <dgm:pt modelId="{2E2F3D9C-02DD-4ABB-AF4C-D1BCC77CAB2A}" type="pres">
      <dgm:prSet presAssocID="{ACBDBF38-6803-4927-AA54-DEF94D175240}" presName="node" presStyleLbl="node1" presStyleIdx="3" presStyleCnt="7" custRadScaleRad="99991" custRadScaleInc="-2831">
        <dgm:presLayoutVars>
          <dgm:bulletEnabled val="1"/>
        </dgm:presLayoutVars>
      </dgm:prSet>
      <dgm:spPr/>
      <dgm:t>
        <a:bodyPr/>
        <a:lstStyle/>
        <a:p>
          <a:endParaRPr lang="en-US"/>
        </a:p>
      </dgm:t>
    </dgm:pt>
    <dgm:pt modelId="{0A4B093C-2D0D-4F8B-8343-ACD40E16CD9F}" type="pres">
      <dgm:prSet presAssocID="{ACBDBF38-6803-4927-AA54-DEF94D175240}" presName="spNode" presStyleCnt="0"/>
      <dgm:spPr/>
    </dgm:pt>
    <dgm:pt modelId="{6A05FD31-CF1E-475F-B188-0DFD3D50CDEA}" type="pres">
      <dgm:prSet presAssocID="{A21798E7-20AF-40D4-A89B-EC324F25CB03}" presName="sibTrans" presStyleLbl="sibTrans1D1" presStyleIdx="3" presStyleCnt="7"/>
      <dgm:spPr/>
      <dgm:t>
        <a:bodyPr/>
        <a:lstStyle/>
        <a:p>
          <a:endParaRPr lang="en-US"/>
        </a:p>
      </dgm:t>
    </dgm:pt>
    <dgm:pt modelId="{BF7A480B-692A-4F3F-A0CD-8123FEDA4E65}" type="pres">
      <dgm:prSet presAssocID="{9D883389-72D9-4D5B-9AD6-CD1CB05D9DF1}" presName="node" presStyleLbl="node1" presStyleIdx="4" presStyleCnt="7">
        <dgm:presLayoutVars>
          <dgm:bulletEnabled val="1"/>
        </dgm:presLayoutVars>
      </dgm:prSet>
      <dgm:spPr/>
      <dgm:t>
        <a:bodyPr/>
        <a:lstStyle/>
        <a:p>
          <a:endParaRPr lang="en-US"/>
        </a:p>
      </dgm:t>
    </dgm:pt>
    <dgm:pt modelId="{04686B4C-6E6D-4490-A310-228E0C774C17}" type="pres">
      <dgm:prSet presAssocID="{9D883389-72D9-4D5B-9AD6-CD1CB05D9DF1}" presName="spNode" presStyleCnt="0"/>
      <dgm:spPr/>
    </dgm:pt>
    <dgm:pt modelId="{872BFF6D-09AC-42EB-B64A-E76440EF1699}" type="pres">
      <dgm:prSet presAssocID="{0D0EA937-F7B2-4E00-85E9-3AB9ECC5984F}" presName="sibTrans" presStyleLbl="sibTrans1D1" presStyleIdx="4" presStyleCnt="7"/>
      <dgm:spPr/>
      <dgm:t>
        <a:bodyPr/>
        <a:lstStyle/>
        <a:p>
          <a:endParaRPr lang="en-US"/>
        </a:p>
      </dgm:t>
    </dgm:pt>
    <dgm:pt modelId="{35DD49C2-4EAC-44AC-B2CE-482EF6987216}" type="pres">
      <dgm:prSet presAssocID="{DAEBDEF7-BC1E-4E38-B8FB-4192C68F0145}" presName="node" presStyleLbl="node1" presStyleIdx="5" presStyleCnt="7">
        <dgm:presLayoutVars>
          <dgm:bulletEnabled val="1"/>
        </dgm:presLayoutVars>
      </dgm:prSet>
      <dgm:spPr/>
      <dgm:t>
        <a:bodyPr/>
        <a:lstStyle/>
        <a:p>
          <a:endParaRPr lang="en-US"/>
        </a:p>
      </dgm:t>
    </dgm:pt>
    <dgm:pt modelId="{E6F75FF7-3B07-4367-876A-90EC74B9837F}" type="pres">
      <dgm:prSet presAssocID="{DAEBDEF7-BC1E-4E38-B8FB-4192C68F0145}" presName="spNode" presStyleCnt="0"/>
      <dgm:spPr/>
    </dgm:pt>
    <dgm:pt modelId="{6561B0BA-46CA-4552-9F33-33245CF2D42F}" type="pres">
      <dgm:prSet presAssocID="{F6B5E976-15EB-48B7-9918-BF311CCBBCDA}" presName="sibTrans" presStyleLbl="sibTrans1D1" presStyleIdx="5" presStyleCnt="7"/>
      <dgm:spPr/>
      <dgm:t>
        <a:bodyPr/>
        <a:lstStyle/>
        <a:p>
          <a:endParaRPr lang="en-US"/>
        </a:p>
      </dgm:t>
    </dgm:pt>
    <dgm:pt modelId="{B06EFB47-D0DC-493E-B28B-B8E49EC36D4C}" type="pres">
      <dgm:prSet presAssocID="{B7C3E37C-BDE3-41D1-A71B-A442EAA5C8FF}" presName="node" presStyleLbl="node1" presStyleIdx="6" presStyleCnt="7">
        <dgm:presLayoutVars>
          <dgm:bulletEnabled val="1"/>
        </dgm:presLayoutVars>
      </dgm:prSet>
      <dgm:spPr/>
      <dgm:t>
        <a:bodyPr/>
        <a:lstStyle/>
        <a:p>
          <a:endParaRPr lang="en-US"/>
        </a:p>
      </dgm:t>
    </dgm:pt>
    <dgm:pt modelId="{90F7FB7B-E2C6-4B8D-A018-7B0307503CE0}" type="pres">
      <dgm:prSet presAssocID="{B7C3E37C-BDE3-41D1-A71B-A442EAA5C8FF}" presName="spNode" presStyleCnt="0"/>
      <dgm:spPr/>
    </dgm:pt>
    <dgm:pt modelId="{FF8C235C-3BAB-4F23-948F-D8DC0CCBF5A3}" type="pres">
      <dgm:prSet presAssocID="{B74D8814-3036-4EE5-83B3-EB961C8176C1}" presName="sibTrans" presStyleLbl="sibTrans1D1" presStyleIdx="6" presStyleCnt="7"/>
      <dgm:spPr/>
      <dgm:t>
        <a:bodyPr/>
        <a:lstStyle/>
        <a:p>
          <a:endParaRPr lang="en-US"/>
        </a:p>
      </dgm:t>
    </dgm:pt>
  </dgm:ptLst>
  <dgm:cxnLst>
    <dgm:cxn modelId="{85D9F3FD-9414-4C69-A994-1CAE594747C6}" type="presOf" srcId="{B74D8814-3036-4EE5-83B3-EB961C8176C1}" destId="{FF8C235C-3BAB-4F23-948F-D8DC0CCBF5A3}" srcOrd="0" destOrd="0" presId="urn:microsoft.com/office/officeart/2005/8/layout/cycle6"/>
    <dgm:cxn modelId="{58607701-74EB-4CF7-A3CC-73AD1BEAD92A}" srcId="{B2CA2FB3-F571-47A5-8E22-48D2D3661A04}" destId="{58EA011F-E734-4C14-B853-EAF77EDEC063}" srcOrd="0" destOrd="0" parTransId="{5E6A12BA-BC69-4387-A382-CA5FA8029683}" sibTransId="{D8013EA6-C90F-404F-A3D5-545CC424060C}"/>
    <dgm:cxn modelId="{F7F2CE88-7707-42EF-B476-8F2E9526743A}" type="presOf" srcId="{ACBDBF38-6803-4927-AA54-DEF94D175240}" destId="{2E2F3D9C-02DD-4ABB-AF4C-D1BCC77CAB2A}" srcOrd="0" destOrd="0" presId="urn:microsoft.com/office/officeart/2005/8/layout/cycle6"/>
    <dgm:cxn modelId="{2FCEBC6E-19AA-4161-8C39-D333AA04C257}" type="presOf" srcId="{DAEBDEF7-BC1E-4E38-B8FB-4192C68F0145}" destId="{35DD49C2-4EAC-44AC-B2CE-482EF6987216}" srcOrd="0" destOrd="0" presId="urn:microsoft.com/office/officeart/2005/8/layout/cycle6"/>
    <dgm:cxn modelId="{D0BC7F67-BCA4-48CB-AA90-793AC492D1AD}" type="presOf" srcId="{B7C3E37C-BDE3-41D1-A71B-A442EAA5C8FF}" destId="{B06EFB47-D0DC-493E-B28B-B8E49EC36D4C}" srcOrd="0" destOrd="0" presId="urn:microsoft.com/office/officeart/2005/8/layout/cycle6"/>
    <dgm:cxn modelId="{AA1461F2-4CC6-43AA-AA04-DCD5C4A2CB65}" srcId="{B2CA2FB3-F571-47A5-8E22-48D2D3661A04}" destId="{B7C3E37C-BDE3-41D1-A71B-A442EAA5C8FF}" srcOrd="6" destOrd="0" parTransId="{A71FCA20-EB02-42F9-84AD-79AABF84ADDC}" sibTransId="{B74D8814-3036-4EE5-83B3-EB961C8176C1}"/>
    <dgm:cxn modelId="{74683CB0-868E-4D4B-8E7F-46775CE7B868}" type="presOf" srcId="{5C56B672-2295-4C38-88BE-C5DD5BC40DA5}" destId="{FBC9563B-FA89-45BC-9D53-C888F1A9E604}" srcOrd="0" destOrd="0" presId="urn:microsoft.com/office/officeart/2005/8/layout/cycle6"/>
    <dgm:cxn modelId="{97FD93CF-E472-4297-903C-1B67966939CB}" type="presOf" srcId="{0D0EA937-F7B2-4E00-85E9-3AB9ECC5984F}" destId="{872BFF6D-09AC-42EB-B64A-E76440EF1699}" srcOrd="0" destOrd="0" presId="urn:microsoft.com/office/officeart/2005/8/layout/cycle6"/>
    <dgm:cxn modelId="{BBB2798D-5399-431B-8C04-BE408D80135D}" type="presOf" srcId="{FA5F04EF-A80D-450C-A8D4-76B48A755D17}" destId="{9E0A9A81-25CF-4D19-A5F4-EE0A939CAD2F}" srcOrd="0" destOrd="0" presId="urn:microsoft.com/office/officeart/2005/8/layout/cycle6"/>
    <dgm:cxn modelId="{B1282411-8E56-499D-B503-2648861F3D90}" srcId="{B2CA2FB3-F571-47A5-8E22-48D2D3661A04}" destId="{DAEBDEF7-BC1E-4E38-B8FB-4192C68F0145}" srcOrd="5" destOrd="0" parTransId="{5D0F3B91-78D8-4AF7-A6ED-90B4EFA3FB48}" sibTransId="{F6B5E976-15EB-48B7-9918-BF311CCBBCDA}"/>
    <dgm:cxn modelId="{63B21D20-681F-41C2-9199-67F4724289BC}" type="presOf" srcId="{58EA011F-E734-4C14-B853-EAF77EDEC063}" destId="{A8422CF1-00D0-4E48-9F16-E32BD4AB65F8}" srcOrd="0" destOrd="0" presId="urn:microsoft.com/office/officeart/2005/8/layout/cycle6"/>
    <dgm:cxn modelId="{11EDC070-1A74-4CB6-AD33-7A877D147331}" type="presOf" srcId="{1B2CB4C6-C453-448C-A8EB-01E08A38399A}" destId="{B287119D-977C-41FD-BF06-12C19397CE20}" srcOrd="0" destOrd="0" presId="urn:microsoft.com/office/officeart/2005/8/layout/cycle6"/>
    <dgm:cxn modelId="{948493CA-93FF-452E-A819-753A6382B0D4}" type="presOf" srcId="{AAC4AE61-0743-4A4C-B379-967D069C41CE}" destId="{31B6B094-30A8-40CB-82A5-440BE4BB478F}" srcOrd="0" destOrd="0" presId="urn:microsoft.com/office/officeart/2005/8/layout/cycle6"/>
    <dgm:cxn modelId="{60B01CBD-DD6B-41F5-977F-1C8D01AF9D5A}" type="presOf" srcId="{A21798E7-20AF-40D4-A89B-EC324F25CB03}" destId="{6A05FD31-CF1E-475F-B188-0DFD3D50CDEA}" srcOrd="0" destOrd="0" presId="urn:microsoft.com/office/officeart/2005/8/layout/cycle6"/>
    <dgm:cxn modelId="{BBC9936E-569A-4D6E-9B84-2BBB7A20A239}" type="presOf" srcId="{F6B5E976-15EB-48B7-9918-BF311CCBBCDA}" destId="{6561B0BA-46CA-4552-9F33-33245CF2D42F}" srcOrd="0" destOrd="0" presId="urn:microsoft.com/office/officeart/2005/8/layout/cycle6"/>
    <dgm:cxn modelId="{153873F7-AD35-4044-AB45-2C25CBBDD4CE}" srcId="{B2CA2FB3-F571-47A5-8E22-48D2D3661A04}" destId="{ACBDBF38-6803-4927-AA54-DEF94D175240}" srcOrd="3" destOrd="0" parTransId="{8B7AADF1-9EA7-4605-85E9-99F2AEE5D2F1}" sibTransId="{A21798E7-20AF-40D4-A89B-EC324F25CB03}"/>
    <dgm:cxn modelId="{D6602089-0406-448E-8B9D-33D382EEF985}" type="presOf" srcId="{9D883389-72D9-4D5B-9AD6-CD1CB05D9DF1}" destId="{BF7A480B-692A-4F3F-A0CD-8123FEDA4E65}" srcOrd="0" destOrd="0" presId="urn:microsoft.com/office/officeart/2005/8/layout/cycle6"/>
    <dgm:cxn modelId="{DD261B1E-3748-4982-AF81-195F090E79DD}" srcId="{B2CA2FB3-F571-47A5-8E22-48D2D3661A04}" destId="{9D883389-72D9-4D5B-9AD6-CD1CB05D9DF1}" srcOrd="4" destOrd="0" parTransId="{319848DE-2873-4E8C-8862-91A7C5BFE50D}" sibTransId="{0D0EA937-F7B2-4E00-85E9-3AB9ECC5984F}"/>
    <dgm:cxn modelId="{C980FC5A-2584-4524-83BC-CF65C1731FCE}" srcId="{B2CA2FB3-F571-47A5-8E22-48D2D3661A04}" destId="{5C56B672-2295-4C38-88BE-C5DD5BC40DA5}" srcOrd="2" destOrd="0" parTransId="{E9873511-774C-4F26-9BA9-0B78150DC5DE}" sibTransId="{FA5F04EF-A80D-450C-A8D4-76B48A755D17}"/>
    <dgm:cxn modelId="{254BAF54-8E54-4F1B-8DB6-4EA0724F0F96}" type="presOf" srcId="{D8013EA6-C90F-404F-A3D5-545CC424060C}" destId="{D59237CE-AC41-43EC-8F71-27588D71CF68}" srcOrd="0" destOrd="0" presId="urn:microsoft.com/office/officeart/2005/8/layout/cycle6"/>
    <dgm:cxn modelId="{F991A10B-31AF-4E30-8EDD-6DDD1E722B63}" srcId="{B2CA2FB3-F571-47A5-8E22-48D2D3661A04}" destId="{1B2CB4C6-C453-448C-A8EB-01E08A38399A}" srcOrd="1" destOrd="0" parTransId="{8DDEE2A4-CAB6-48A8-B094-DE43DD446043}" sibTransId="{AAC4AE61-0743-4A4C-B379-967D069C41CE}"/>
    <dgm:cxn modelId="{7D7E8242-2D38-45A1-81EF-A82C226019AF}" type="presOf" srcId="{B2CA2FB3-F571-47A5-8E22-48D2D3661A04}" destId="{B3DE9535-5A93-4093-9DA4-9E1408032256}" srcOrd="0" destOrd="0" presId="urn:microsoft.com/office/officeart/2005/8/layout/cycle6"/>
    <dgm:cxn modelId="{01E251B6-6C08-447D-99F9-0126966E189A}" type="presParOf" srcId="{B3DE9535-5A93-4093-9DA4-9E1408032256}" destId="{A8422CF1-00D0-4E48-9F16-E32BD4AB65F8}" srcOrd="0" destOrd="0" presId="urn:microsoft.com/office/officeart/2005/8/layout/cycle6"/>
    <dgm:cxn modelId="{C9E8500E-2B4E-4680-8E95-CDDDBC2989A2}" type="presParOf" srcId="{B3DE9535-5A93-4093-9DA4-9E1408032256}" destId="{0FC58B46-A3BF-40A9-A7C1-84F4824B6FAC}" srcOrd="1" destOrd="0" presId="urn:microsoft.com/office/officeart/2005/8/layout/cycle6"/>
    <dgm:cxn modelId="{D4132050-C6C7-4A69-BCEC-283E0F62C182}" type="presParOf" srcId="{B3DE9535-5A93-4093-9DA4-9E1408032256}" destId="{D59237CE-AC41-43EC-8F71-27588D71CF68}" srcOrd="2" destOrd="0" presId="urn:microsoft.com/office/officeart/2005/8/layout/cycle6"/>
    <dgm:cxn modelId="{B8CBC7B0-453B-41D6-9DF1-58E9AAA7911E}" type="presParOf" srcId="{B3DE9535-5A93-4093-9DA4-9E1408032256}" destId="{B287119D-977C-41FD-BF06-12C19397CE20}" srcOrd="3" destOrd="0" presId="urn:microsoft.com/office/officeart/2005/8/layout/cycle6"/>
    <dgm:cxn modelId="{018EFEFF-EB0A-4188-8FCF-DB2D7AE0E57E}" type="presParOf" srcId="{B3DE9535-5A93-4093-9DA4-9E1408032256}" destId="{0410E8F7-B373-4327-BB8B-77E3EA346B1D}" srcOrd="4" destOrd="0" presId="urn:microsoft.com/office/officeart/2005/8/layout/cycle6"/>
    <dgm:cxn modelId="{2204A356-E939-4D4E-9EF8-E2FA23C979FF}" type="presParOf" srcId="{B3DE9535-5A93-4093-9DA4-9E1408032256}" destId="{31B6B094-30A8-40CB-82A5-440BE4BB478F}" srcOrd="5" destOrd="0" presId="urn:microsoft.com/office/officeart/2005/8/layout/cycle6"/>
    <dgm:cxn modelId="{98417557-30D4-4795-AEA5-4695CD8975CB}" type="presParOf" srcId="{B3DE9535-5A93-4093-9DA4-9E1408032256}" destId="{FBC9563B-FA89-45BC-9D53-C888F1A9E604}" srcOrd="6" destOrd="0" presId="urn:microsoft.com/office/officeart/2005/8/layout/cycle6"/>
    <dgm:cxn modelId="{E5623C88-AEC7-4D5F-B2AE-D13CE2DF489E}" type="presParOf" srcId="{B3DE9535-5A93-4093-9DA4-9E1408032256}" destId="{E28049EE-4475-42A3-9432-2C5C66F4E79F}" srcOrd="7" destOrd="0" presId="urn:microsoft.com/office/officeart/2005/8/layout/cycle6"/>
    <dgm:cxn modelId="{F35D96DE-77E9-4254-AEC7-368121551CBB}" type="presParOf" srcId="{B3DE9535-5A93-4093-9DA4-9E1408032256}" destId="{9E0A9A81-25CF-4D19-A5F4-EE0A939CAD2F}" srcOrd="8" destOrd="0" presId="urn:microsoft.com/office/officeart/2005/8/layout/cycle6"/>
    <dgm:cxn modelId="{ADCA4EE0-B8AE-4E94-BD6F-A689370C8640}" type="presParOf" srcId="{B3DE9535-5A93-4093-9DA4-9E1408032256}" destId="{2E2F3D9C-02DD-4ABB-AF4C-D1BCC77CAB2A}" srcOrd="9" destOrd="0" presId="urn:microsoft.com/office/officeart/2005/8/layout/cycle6"/>
    <dgm:cxn modelId="{9606F24B-240E-4941-ACD1-6063A638950D}" type="presParOf" srcId="{B3DE9535-5A93-4093-9DA4-9E1408032256}" destId="{0A4B093C-2D0D-4F8B-8343-ACD40E16CD9F}" srcOrd="10" destOrd="0" presId="urn:microsoft.com/office/officeart/2005/8/layout/cycle6"/>
    <dgm:cxn modelId="{18B804DF-F048-4699-96F4-1C557BFA22D3}" type="presParOf" srcId="{B3DE9535-5A93-4093-9DA4-9E1408032256}" destId="{6A05FD31-CF1E-475F-B188-0DFD3D50CDEA}" srcOrd="11" destOrd="0" presId="urn:microsoft.com/office/officeart/2005/8/layout/cycle6"/>
    <dgm:cxn modelId="{33F6565E-788D-4914-A1CB-F535EEB0AE27}" type="presParOf" srcId="{B3DE9535-5A93-4093-9DA4-9E1408032256}" destId="{BF7A480B-692A-4F3F-A0CD-8123FEDA4E65}" srcOrd="12" destOrd="0" presId="urn:microsoft.com/office/officeart/2005/8/layout/cycle6"/>
    <dgm:cxn modelId="{23591060-E681-4117-9846-EBC29B457557}" type="presParOf" srcId="{B3DE9535-5A93-4093-9DA4-9E1408032256}" destId="{04686B4C-6E6D-4490-A310-228E0C774C17}" srcOrd="13" destOrd="0" presId="urn:microsoft.com/office/officeart/2005/8/layout/cycle6"/>
    <dgm:cxn modelId="{72922D2A-486C-443C-83EB-3A4FA94693BF}" type="presParOf" srcId="{B3DE9535-5A93-4093-9DA4-9E1408032256}" destId="{872BFF6D-09AC-42EB-B64A-E76440EF1699}" srcOrd="14" destOrd="0" presId="urn:microsoft.com/office/officeart/2005/8/layout/cycle6"/>
    <dgm:cxn modelId="{F92D4B18-EFF6-4A62-BB03-286A9AEFE5C9}" type="presParOf" srcId="{B3DE9535-5A93-4093-9DA4-9E1408032256}" destId="{35DD49C2-4EAC-44AC-B2CE-482EF6987216}" srcOrd="15" destOrd="0" presId="urn:microsoft.com/office/officeart/2005/8/layout/cycle6"/>
    <dgm:cxn modelId="{244567CE-6F11-44C7-9574-C58661573500}" type="presParOf" srcId="{B3DE9535-5A93-4093-9DA4-9E1408032256}" destId="{E6F75FF7-3B07-4367-876A-90EC74B9837F}" srcOrd="16" destOrd="0" presId="urn:microsoft.com/office/officeart/2005/8/layout/cycle6"/>
    <dgm:cxn modelId="{C8E70192-A072-43AF-BAA4-3837D3B3315D}" type="presParOf" srcId="{B3DE9535-5A93-4093-9DA4-9E1408032256}" destId="{6561B0BA-46CA-4552-9F33-33245CF2D42F}" srcOrd="17" destOrd="0" presId="urn:microsoft.com/office/officeart/2005/8/layout/cycle6"/>
    <dgm:cxn modelId="{C7D6898A-441E-4224-9B6D-31629234D196}" type="presParOf" srcId="{B3DE9535-5A93-4093-9DA4-9E1408032256}" destId="{B06EFB47-D0DC-493E-B28B-B8E49EC36D4C}" srcOrd="18" destOrd="0" presId="urn:microsoft.com/office/officeart/2005/8/layout/cycle6"/>
    <dgm:cxn modelId="{51C530E5-BCD7-4E9C-A301-ABA978377BA0}" type="presParOf" srcId="{B3DE9535-5A93-4093-9DA4-9E1408032256}" destId="{90F7FB7B-E2C6-4B8D-A018-7B0307503CE0}" srcOrd="19" destOrd="0" presId="urn:microsoft.com/office/officeart/2005/8/layout/cycle6"/>
    <dgm:cxn modelId="{C3D7ED20-75E7-4FD1-A2EA-C6114FB98C2F}" type="presParOf" srcId="{B3DE9535-5A93-4093-9DA4-9E1408032256}" destId="{FF8C235C-3BAB-4F23-948F-D8DC0CCBF5A3}" srcOrd="20"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F851B28-0ADF-49C3-8FE2-5B04DC413FE1}" type="datetimeFigureOut">
              <a:rPr lang="en-US" smtClean="0"/>
              <a:t>8/20/2017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A1AFF4C-E246-4E70-B2E6-B44ED8C16CD8}" type="slidenum">
              <a:rPr lang="en-US" smtClean="0"/>
              <a:t>‹#›</a:t>
            </a:fld>
            <a:endParaRPr lang="en-US"/>
          </a:p>
        </p:txBody>
      </p:sp>
    </p:spTree>
    <p:extLst>
      <p:ext uri="{BB962C8B-B14F-4D97-AF65-F5344CB8AC3E}">
        <p14:creationId xmlns:p14="http://schemas.microsoft.com/office/powerpoint/2010/main" val="285096123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421609701"/>
      </p:ext>
    </p:extLst>
  </p:cSld>
  <p:clrMap bg1="lt1" tx1="dk1" bg2="dk2" tx2="lt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896739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50816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814802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32852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0492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157920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10260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440550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82175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79443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91136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59402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90062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19639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83420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94126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305844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104220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1776260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228890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192964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8114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594736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774116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391217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509555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986792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662094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677288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476948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470237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338920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74880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175636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272943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343962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2555088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35745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805514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637695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4518911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578976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643859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38613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304052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906766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2686292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631817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267626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2796167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299041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790456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423278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152034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14645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434893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599366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056468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4665439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325217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166877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0057981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102148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311228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1586029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48596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89511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718230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54977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2350336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9610642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040794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170404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8679608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592176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499328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05679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5079757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226892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9970620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416799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3150651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34568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92764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p:spTree>
      <p:nvGrpSpPr>
        <p:cNvPr id="1" name="Shape 8"/>
        <p:cNvGrpSpPr/>
        <p:nvPr/>
      </p:nvGrpSpPr>
      <p:grpSpPr>
        <a:xfrm>
          <a:off x="0" y="0"/>
          <a:ext cx="0" cy="0"/>
          <a:chOff x="0" y="0"/>
          <a:chExt cx="0" cy="0"/>
        </a:xfrm>
      </p:grpSpPr>
      <p:sp>
        <p:nvSpPr>
          <p:cNvPr id="9" name="Shape 9"/>
          <p:cNvSpPr/>
          <p:nvPr/>
        </p:nvSpPr>
        <p:spPr>
          <a:xfrm>
            <a:off x="0" y="0"/>
            <a:ext cx="6858000" cy="5143500"/>
          </a:xfrm>
          <a:prstGeom prst="rect">
            <a:avLst/>
          </a:prstGeom>
          <a:solidFill>
            <a:srgbClr val="E9E2C5">
              <a:alpha val="75000"/>
            </a:srgbClr>
          </a:solidFill>
          <a:ln>
            <a:noFill/>
          </a:ln>
          <a:effectLst/>
        </p:spPr>
        <p:txBody>
          <a:bodyPr lIns="68569" tIns="68569" rIns="68569" bIns="68569" anchor="ctr" anchorCtr="0">
            <a:noAutofit/>
          </a:bodyPr>
          <a:lstStyle/>
          <a:p>
            <a:pPr lvl="0">
              <a:spcBef>
                <a:spcPts val="0"/>
              </a:spcBef>
              <a:buNone/>
            </a:pPr>
            <a:endParaRPr sz="1050"/>
          </a:p>
        </p:txBody>
      </p:sp>
      <p:sp>
        <p:nvSpPr>
          <p:cNvPr id="11" name="Shape 11"/>
          <p:cNvSpPr txBox="1">
            <a:spLocks noGrp="1"/>
          </p:cNvSpPr>
          <p:nvPr>
            <p:ph type="ctrTitle"/>
          </p:nvPr>
        </p:nvSpPr>
        <p:spPr>
          <a:xfrm>
            <a:off x="514350" y="1223663"/>
            <a:ext cx="4059225" cy="1159799"/>
          </a:xfrm>
          <a:prstGeom prst="rect">
            <a:avLst/>
          </a:prstGeom>
        </p:spPr>
        <p:txBody>
          <a:bodyPr lIns="91425" tIns="91425" rIns="91425" bIns="91425" anchor="ctr" anchorCtr="0"/>
          <a:lstStyle>
            <a:lvl1pPr lvl="0">
              <a:spcBef>
                <a:spcPts val="0"/>
              </a:spcBef>
              <a:buClr>
                <a:srgbClr val="FFFFFF"/>
              </a:buClr>
              <a:buSzPct val="100000"/>
              <a:defRPr sz="3600">
                <a:solidFill>
                  <a:srgbClr val="FFFFFF"/>
                </a:solidFill>
              </a:defRPr>
            </a:lvl1pPr>
            <a:lvl2pPr lvl="1">
              <a:spcBef>
                <a:spcPts val="0"/>
              </a:spcBef>
              <a:buClr>
                <a:srgbClr val="FFFFFF"/>
              </a:buClr>
              <a:buSzPct val="100000"/>
              <a:defRPr sz="3600">
                <a:solidFill>
                  <a:srgbClr val="FFFFFF"/>
                </a:solidFill>
              </a:defRPr>
            </a:lvl2pPr>
            <a:lvl3pPr lvl="2">
              <a:spcBef>
                <a:spcPts val="0"/>
              </a:spcBef>
              <a:buClr>
                <a:srgbClr val="FFFFFF"/>
              </a:buClr>
              <a:buSzPct val="100000"/>
              <a:defRPr sz="3600">
                <a:solidFill>
                  <a:srgbClr val="FFFFFF"/>
                </a:solidFill>
              </a:defRPr>
            </a:lvl3pPr>
            <a:lvl4pPr lvl="3">
              <a:spcBef>
                <a:spcPts val="0"/>
              </a:spcBef>
              <a:buClr>
                <a:srgbClr val="FFFFFF"/>
              </a:buClr>
              <a:buSzPct val="100000"/>
              <a:defRPr sz="3600">
                <a:solidFill>
                  <a:srgbClr val="FFFFFF"/>
                </a:solidFill>
              </a:defRPr>
            </a:lvl4pPr>
            <a:lvl5pPr lvl="4">
              <a:spcBef>
                <a:spcPts val="0"/>
              </a:spcBef>
              <a:buClr>
                <a:srgbClr val="FFFFFF"/>
              </a:buClr>
              <a:buSzPct val="100000"/>
              <a:defRPr sz="3600">
                <a:solidFill>
                  <a:srgbClr val="FFFFFF"/>
                </a:solidFill>
              </a:defRPr>
            </a:lvl5pPr>
            <a:lvl6pPr lvl="5">
              <a:spcBef>
                <a:spcPts val="0"/>
              </a:spcBef>
              <a:buClr>
                <a:srgbClr val="FFFFFF"/>
              </a:buClr>
              <a:buSzPct val="100000"/>
              <a:defRPr sz="3600">
                <a:solidFill>
                  <a:srgbClr val="FFFFFF"/>
                </a:solidFill>
              </a:defRPr>
            </a:lvl6pPr>
            <a:lvl7pPr lvl="6">
              <a:spcBef>
                <a:spcPts val="0"/>
              </a:spcBef>
              <a:buClr>
                <a:srgbClr val="FFFFFF"/>
              </a:buClr>
              <a:buSzPct val="100000"/>
              <a:defRPr sz="3600">
                <a:solidFill>
                  <a:srgbClr val="FFFFFF"/>
                </a:solidFill>
              </a:defRPr>
            </a:lvl7pPr>
            <a:lvl8pPr lvl="7">
              <a:spcBef>
                <a:spcPts val="0"/>
              </a:spcBef>
              <a:buClr>
                <a:srgbClr val="FFFFFF"/>
              </a:buClr>
              <a:buSzPct val="100000"/>
              <a:defRPr sz="3600">
                <a:solidFill>
                  <a:srgbClr val="FFFFFF"/>
                </a:solidFill>
              </a:defRPr>
            </a:lvl8pPr>
            <a:lvl9pPr lvl="8">
              <a:spcBef>
                <a:spcPts val="0"/>
              </a:spcBef>
              <a:buClr>
                <a:srgbClr val="FFFFFF"/>
              </a:buClr>
              <a:buSzPct val="100000"/>
              <a:defRPr sz="3600">
                <a:solidFill>
                  <a:srgbClr val="FFFFFF"/>
                </a:solidFill>
              </a:defRPr>
            </a:lvl9pPr>
          </a:lstStyle>
          <a:p>
            <a:endParaRPr dirty="0"/>
          </a:p>
        </p:txBody>
      </p:sp>
    </p:spTree>
    <p:extLst>
      <p:ext uri="{BB962C8B-B14F-4D97-AF65-F5344CB8AC3E}">
        <p14:creationId xmlns:p14="http://schemas.microsoft.com/office/powerpoint/2010/main" val="54658364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p:spTree>
      <p:nvGrpSpPr>
        <p:cNvPr id="1" name="Shape 8"/>
        <p:cNvGrpSpPr/>
        <p:nvPr/>
      </p:nvGrpSpPr>
      <p:grpSpPr>
        <a:xfrm>
          <a:off x="0" y="0"/>
          <a:ext cx="0" cy="0"/>
          <a:chOff x="0" y="0"/>
          <a:chExt cx="0" cy="0"/>
        </a:xfrm>
      </p:grpSpPr>
      <p:sp>
        <p:nvSpPr>
          <p:cNvPr id="9" name="Shape 9"/>
          <p:cNvSpPr/>
          <p:nvPr/>
        </p:nvSpPr>
        <p:spPr>
          <a:xfrm>
            <a:off x="0" y="-1"/>
            <a:ext cx="6858000" cy="3301659"/>
          </a:xfrm>
          <a:prstGeom prst="rect">
            <a:avLst/>
          </a:prstGeom>
          <a:solidFill>
            <a:srgbClr val="E9E2C5">
              <a:alpha val="75000"/>
            </a:srgbClr>
          </a:solidFill>
          <a:ln>
            <a:noFill/>
          </a:ln>
          <a:effectLst/>
        </p:spPr>
        <p:txBody>
          <a:bodyPr lIns="68569" tIns="68569" rIns="68569" bIns="68569" anchor="ctr" anchorCtr="0">
            <a:noAutofit/>
          </a:bodyPr>
          <a:lstStyle/>
          <a:p>
            <a:pPr lvl="0">
              <a:spcBef>
                <a:spcPts val="0"/>
              </a:spcBef>
              <a:buNone/>
            </a:pPr>
            <a:endParaRPr sz="1050"/>
          </a:p>
        </p:txBody>
      </p:sp>
      <p:sp>
        <p:nvSpPr>
          <p:cNvPr id="11" name="Shape 11"/>
          <p:cNvSpPr txBox="1">
            <a:spLocks noGrp="1"/>
          </p:cNvSpPr>
          <p:nvPr>
            <p:ph type="ctrTitle"/>
          </p:nvPr>
        </p:nvSpPr>
        <p:spPr>
          <a:xfrm>
            <a:off x="514350" y="1223663"/>
            <a:ext cx="4059225" cy="1159799"/>
          </a:xfrm>
          <a:prstGeom prst="rect">
            <a:avLst/>
          </a:prstGeom>
        </p:spPr>
        <p:txBody>
          <a:bodyPr lIns="91425" tIns="91425" rIns="91425" bIns="91425" anchor="ctr" anchorCtr="0"/>
          <a:lstStyle>
            <a:lvl1pPr lvl="0">
              <a:spcBef>
                <a:spcPts val="0"/>
              </a:spcBef>
              <a:buClr>
                <a:srgbClr val="FFFFFF"/>
              </a:buClr>
              <a:buSzPct val="100000"/>
              <a:defRPr sz="3600">
                <a:solidFill>
                  <a:srgbClr val="FFFFFF"/>
                </a:solidFill>
              </a:defRPr>
            </a:lvl1pPr>
            <a:lvl2pPr lvl="1">
              <a:spcBef>
                <a:spcPts val="0"/>
              </a:spcBef>
              <a:buClr>
                <a:srgbClr val="FFFFFF"/>
              </a:buClr>
              <a:buSzPct val="100000"/>
              <a:defRPr sz="3600">
                <a:solidFill>
                  <a:srgbClr val="FFFFFF"/>
                </a:solidFill>
              </a:defRPr>
            </a:lvl2pPr>
            <a:lvl3pPr lvl="2">
              <a:spcBef>
                <a:spcPts val="0"/>
              </a:spcBef>
              <a:buClr>
                <a:srgbClr val="FFFFFF"/>
              </a:buClr>
              <a:buSzPct val="100000"/>
              <a:defRPr sz="3600">
                <a:solidFill>
                  <a:srgbClr val="FFFFFF"/>
                </a:solidFill>
              </a:defRPr>
            </a:lvl3pPr>
            <a:lvl4pPr lvl="3">
              <a:spcBef>
                <a:spcPts val="0"/>
              </a:spcBef>
              <a:buClr>
                <a:srgbClr val="FFFFFF"/>
              </a:buClr>
              <a:buSzPct val="100000"/>
              <a:defRPr sz="3600">
                <a:solidFill>
                  <a:srgbClr val="FFFFFF"/>
                </a:solidFill>
              </a:defRPr>
            </a:lvl4pPr>
            <a:lvl5pPr lvl="4">
              <a:spcBef>
                <a:spcPts val="0"/>
              </a:spcBef>
              <a:buClr>
                <a:srgbClr val="FFFFFF"/>
              </a:buClr>
              <a:buSzPct val="100000"/>
              <a:defRPr sz="3600">
                <a:solidFill>
                  <a:srgbClr val="FFFFFF"/>
                </a:solidFill>
              </a:defRPr>
            </a:lvl5pPr>
            <a:lvl6pPr lvl="5">
              <a:spcBef>
                <a:spcPts val="0"/>
              </a:spcBef>
              <a:buClr>
                <a:srgbClr val="FFFFFF"/>
              </a:buClr>
              <a:buSzPct val="100000"/>
              <a:defRPr sz="3600">
                <a:solidFill>
                  <a:srgbClr val="FFFFFF"/>
                </a:solidFill>
              </a:defRPr>
            </a:lvl6pPr>
            <a:lvl7pPr lvl="6">
              <a:spcBef>
                <a:spcPts val="0"/>
              </a:spcBef>
              <a:buClr>
                <a:srgbClr val="FFFFFF"/>
              </a:buClr>
              <a:buSzPct val="100000"/>
              <a:defRPr sz="3600">
                <a:solidFill>
                  <a:srgbClr val="FFFFFF"/>
                </a:solidFill>
              </a:defRPr>
            </a:lvl7pPr>
            <a:lvl8pPr lvl="7">
              <a:spcBef>
                <a:spcPts val="0"/>
              </a:spcBef>
              <a:buClr>
                <a:srgbClr val="FFFFFF"/>
              </a:buClr>
              <a:buSzPct val="100000"/>
              <a:defRPr sz="3600">
                <a:solidFill>
                  <a:srgbClr val="FFFFFF"/>
                </a:solidFill>
              </a:defRPr>
            </a:lvl8pPr>
            <a:lvl9pPr lvl="8">
              <a:spcBef>
                <a:spcPts val="0"/>
              </a:spcBef>
              <a:buClr>
                <a:srgbClr val="FFFFFF"/>
              </a:buClr>
              <a:buSzPct val="100000"/>
              <a:defRPr sz="3600">
                <a:solidFill>
                  <a:srgbClr val="FFFFFF"/>
                </a:solidFill>
              </a:defRPr>
            </a:lvl9pPr>
          </a:lstStyle>
          <a:p>
            <a:endParaRPr dirty="0"/>
          </a:p>
        </p:txBody>
      </p:sp>
      <p:sp>
        <p:nvSpPr>
          <p:cNvPr id="3" name="Content Placeholder 2"/>
          <p:cNvSpPr>
            <a:spLocks noGrp="1"/>
          </p:cNvSpPr>
          <p:nvPr>
            <p:ph sz="quarter" idx="10"/>
          </p:nvPr>
        </p:nvSpPr>
        <p:spPr>
          <a:xfrm>
            <a:off x="4732338" y="809625"/>
            <a:ext cx="9144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11"/>
          </p:nvPr>
        </p:nvSpPr>
        <p:spPr>
          <a:xfrm>
            <a:off x="1522413" y="663575"/>
            <a:ext cx="914400" cy="914400"/>
          </a:xfrm>
          <a:solidFill>
            <a:schemeClr val="bg1"/>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12"/>
          </p:nvPr>
        </p:nvSpPr>
        <p:spPr>
          <a:xfrm>
            <a:off x="392113" y="2644775"/>
            <a:ext cx="9144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26"/>
        <p:cNvGrpSpPr/>
        <p:nvPr/>
      </p:nvGrpSpPr>
      <p:grpSpPr>
        <a:xfrm>
          <a:off x="0" y="0"/>
          <a:ext cx="0" cy="0"/>
          <a:chOff x="0" y="0"/>
          <a:chExt cx="0" cy="0"/>
        </a:xfrm>
      </p:grpSpPr>
      <p:sp>
        <p:nvSpPr>
          <p:cNvPr id="7" name="Shape 9"/>
          <p:cNvSpPr/>
          <p:nvPr userDrawn="1"/>
        </p:nvSpPr>
        <p:spPr>
          <a:xfrm>
            <a:off x="0" y="0"/>
            <a:ext cx="6858000" cy="5143500"/>
          </a:xfrm>
          <a:prstGeom prst="rect">
            <a:avLst/>
          </a:prstGeom>
          <a:solidFill>
            <a:srgbClr val="E9E2C5">
              <a:alpha val="75000"/>
            </a:srgbClr>
          </a:solidFill>
          <a:ln>
            <a:noFill/>
          </a:ln>
          <a:effectLst/>
        </p:spPr>
        <p:txBody>
          <a:bodyPr lIns="68569" tIns="68569" rIns="68569" bIns="68569" anchor="ctr" anchorCtr="0">
            <a:noAutofit/>
          </a:bodyPr>
          <a:lstStyle/>
          <a:p>
            <a:pPr lvl="0">
              <a:spcBef>
                <a:spcPts val="0"/>
              </a:spcBef>
              <a:buNone/>
            </a:pPr>
            <a:endParaRPr sz="1050"/>
          </a:p>
        </p:txBody>
      </p:sp>
      <p:sp>
        <p:nvSpPr>
          <p:cNvPr id="27" name="Shape 27"/>
          <p:cNvSpPr txBox="1">
            <a:spLocks noGrp="1"/>
          </p:cNvSpPr>
          <p:nvPr>
            <p:ph type="title"/>
          </p:nvPr>
        </p:nvSpPr>
        <p:spPr>
          <a:xfrm>
            <a:off x="1217812" y="932600"/>
            <a:ext cx="2420100" cy="85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633318" y="1584701"/>
            <a:ext cx="2450475" cy="3218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9" name="Shape 29"/>
          <p:cNvSpPr txBox="1">
            <a:spLocks noGrp="1"/>
          </p:cNvSpPr>
          <p:nvPr>
            <p:ph type="body" idx="2"/>
          </p:nvPr>
        </p:nvSpPr>
        <p:spPr>
          <a:xfrm>
            <a:off x="3231374" y="1584701"/>
            <a:ext cx="2450475" cy="3218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9"/>
        <p:cNvGrpSpPr/>
        <p:nvPr/>
      </p:nvGrpSpPr>
      <p:grpSpPr>
        <a:xfrm>
          <a:off x="0" y="0"/>
          <a:ext cx="0" cy="0"/>
          <a:chOff x="0" y="0"/>
          <a:chExt cx="0" cy="0"/>
        </a:xfrm>
      </p:grpSpPr>
      <p:sp>
        <p:nvSpPr>
          <p:cNvPr id="5" name="Shape 9"/>
          <p:cNvSpPr/>
          <p:nvPr userDrawn="1"/>
        </p:nvSpPr>
        <p:spPr>
          <a:xfrm>
            <a:off x="0" y="0"/>
            <a:ext cx="6858000" cy="5143500"/>
          </a:xfrm>
          <a:prstGeom prst="rect">
            <a:avLst/>
          </a:prstGeom>
          <a:solidFill>
            <a:srgbClr val="E9E2C5">
              <a:alpha val="75000"/>
            </a:srgbClr>
          </a:solidFill>
          <a:ln>
            <a:noFill/>
          </a:ln>
        </p:spPr>
        <p:txBody>
          <a:bodyPr lIns="68569" tIns="68569" rIns="68569" bIns="68569" anchor="ctr" anchorCtr="0">
            <a:noAutofit/>
          </a:bodyPr>
          <a:lstStyle/>
          <a:p>
            <a:pPr lvl="0">
              <a:spcBef>
                <a:spcPts val="0"/>
              </a:spcBef>
              <a:buNone/>
            </a:pPr>
            <a:endParaRPr sz="1050"/>
          </a:p>
        </p:txBody>
      </p:sp>
      <p:sp>
        <p:nvSpPr>
          <p:cNvPr id="40" name="Shape 40"/>
          <p:cNvSpPr txBox="1">
            <a:spLocks noGrp="1"/>
          </p:cNvSpPr>
          <p:nvPr>
            <p:ph type="title"/>
          </p:nvPr>
        </p:nvSpPr>
        <p:spPr>
          <a:xfrm>
            <a:off x="633319" y="422500"/>
            <a:ext cx="2420100" cy="85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41" name="Shape 41"/>
          <p:cNvSpPr/>
          <p:nvPr userDrawn="1"/>
        </p:nvSpPr>
        <p:spPr>
          <a:xfrm>
            <a:off x="434250" y="579001"/>
            <a:ext cx="40725" cy="675599"/>
          </a:xfrm>
          <a:prstGeom prst="rect">
            <a:avLst/>
          </a:prstGeom>
          <a:solidFill>
            <a:srgbClr val="4D3929"/>
          </a:solidFill>
          <a:ln>
            <a:noFill/>
          </a:ln>
        </p:spPr>
        <p:txBody>
          <a:bodyPr lIns="68569" tIns="68569" rIns="68569" bIns="68569" anchor="ctr" anchorCtr="0">
            <a:noAutofit/>
          </a:bodyPr>
          <a:lstStyle/>
          <a:p>
            <a:pPr lvl="0">
              <a:spcBef>
                <a:spcPts val="0"/>
              </a:spcBef>
              <a:buNone/>
            </a:pPr>
            <a:endParaRPr sz="105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5320903"/>
            <a:ext cx="283964" cy="378619"/>
          </a:xfrm>
          <a:prstGeom prst="rect">
            <a:avLst/>
          </a:prstGeom>
        </p:spPr>
        <p:txBody>
          <a:bodyPr/>
          <a:lstStyle/>
          <a:p>
            <a:endParaRPr lang="en-US"/>
          </a:p>
        </p:txBody>
      </p:sp>
      <p:sp>
        <p:nvSpPr>
          <p:cNvPr id="4" name="Picture Placeholder 2"/>
          <p:cNvSpPr>
            <a:spLocks noGrp="1"/>
          </p:cNvSpPr>
          <p:nvPr>
            <p:ph type="pic" sz="quarter" idx="11"/>
          </p:nvPr>
        </p:nvSpPr>
        <p:spPr>
          <a:xfrm>
            <a:off x="441927" y="5320903"/>
            <a:ext cx="283964" cy="376650"/>
          </a:xfrm>
          <a:prstGeom prst="ellipse">
            <a:avLst/>
          </a:prstGeom>
        </p:spPr>
        <p:txBody>
          <a:bodyPr/>
          <a:lstStyle/>
          <a:p>
            <a:endParaRPr lang="en-US"/>
          </a:p>
        </p:txBody>
      </p:sp>
      <p:sp>
        <p:nvSpPr>
          <p:cNvPr id="5" name="Picture Placeholder 2"/>
          <p:cNvSpPr>
            <a:spLocks noGrp="1"/>
          </p:cNvSpPr>
          <p:nvPr>
            <p:ph type="pic" sz="quarter" idx="12"/>
          </p:nvPr>
        </p:nvSpPr>
        <p:spPr>
          <a:xfrm>
            <a:off x="883855" y="5320903"/>
            <a:ext cx="259145" cy="378619"/>
          </a:xfrm>
          <a:prstGeom prst="roundRect">
            <a:avLst>
              <a:gd name="adj" fmla="val 3353"/>
            </a:avLst>
          </a:prstGeom>
        </p:spPr>
        <p:txBody>
          <a:bodyPr/>
          <a:lstStyle/>
          <a:p>
            <a:endParaRPr lang="en-US"/>
          </a:p>
        </p:txBody>
      </p:sp>
      <p:sp>
        <p:nvSpPr>
          <p:cNvPr id="6" name="Shape 9"/>
          <p:cNvSpPr/>
          <p:nvPr userDrawn="1"/>
        </p:nvSpPr>
        <p:spPr>
          <a:xfrm>
            <a:off x="0" y="0"/>
            <a:ext cx="6858000" cy="5143500"/>
          </a:xfrm>
          <a:prstGeom prst="rect">
            <a:avLst/>
          </a:prstGeom>
          <a:solidFill>
            <a:srgbClr val="E9E2C5">
              <a:alpha val="75000"/>
            </a:srgbClr>
          </a:solidFill>
          <a:ln>
            <a:noFill/>
          </a:ln>
          <a:effectLst/>
        </p:spPr>
        <p:txBody>
          <a:bodyPr lIns="68569" tIns="68569" rIns="68569" bIns="68569" anchor="ctr" anchorCtr="0">
            <a:noAutofit/>
          </a:bodyPr>
          <a:lstStyle/>
          <a:p>
            <a:pPr lvl="0">
              <a:spcBef>
                <a:spcPts val="0"/>
              </a:spcBef>
              <a:buNone/>
            </a:pPr>
            <a:endParaRPr sz="1050"/>
          </a:p>
        </p:txBody>
      </p:sp>
    </p:spTree>
    <p:extLst>
      <p:ext uri="{BB962C8B-B14F-4D97-AF65-F5344CB8AC3E}">
        <p14:creationId xmlns:p14="http://schemas.microsoft.com/office/powerpoint/2010/main" val="2161758126"/>
      </p:ext>
    </p:extLst>
  </p:cSld>
  <p:clrMapOvr>
    <a:masterClrMapping/>
  </p:clrMapOvr>
  <p:transition spd="med"/>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633319" y="422500"/>
            <a:ext cx="2420100" cy="857400"/>
          </a:xfrm>
          <a:prstGeom prst="rect">
            <a:avLst/>
          </a:prstGeom>
          <a:noFill/>
          <a:ln>
            <a:noFill/>
          </a:ln>
        </p:spPr>
        <p:txBody>
          <a:bodyPr lIns="91425" tIns="91425" rIns="91425" bIns="91425" anchor="t" anchorCtr="0"/>
          <a:lstStyle>
            <a:lvl1pPr lvl="0">
              <a:spcBef>
                <a:spcPts val="0"/>
              </a:spcBef>
              <a:buSzPct val="100000"/>
              <a:buFont typeface="Titillium Web"/>
              <a:buNone/>
              <a:defRPr sz="2600" b="1">
                <a:latin typeface="Titillium Web"/>
                <a:ea typeface="Titillium Web"/>
                <a:cs typeface="Titillium Web"/>
                <a:sym typeface="Titillium Web"/>
              </a:defRPr>
            </a:lvl1pPr>
            <a:lvl2pPr lvl="1">
              <a:spcBef>
                <a:spcPts val="0"/>
              </a:spcBef>
              <a:buSzPct val="100000"/>
              <a:buFont typeface="Titillium Web"/>
              <a:buNone/>
              <a:defRPr sz="2600" b="1">
                <a:latin typeface="Titillium Web"/>
                <a:ea typeface="Titillium Web"/>
                <a:cs typeface="Titillium Web"/>
                <a:sym typeface="Titillium Web"/>
              </a:defRPr>
            </a:lvl2pPr>
            <a:lvl3pPr lvl="2">
              <a:spcBef>
                <a:spcPts val="0"/>
              </a:spcBef>
              <a:buSzPct val="100000"/>
              <a:buFont typeface="Titillium Web"/>
              <a:buNone/>
              <a:defRPr sz="2600" b="1">
                <a:latin typeface="Titillium Web"/>
                <a:ea typeface="Titillium Web"/>
                <a:cs typeface="Titillium Web"/>
                <a:sym typeface="Titillium Web"/>
              </a:defRPr>
            </a:lvl3pPr>
            <a:lvl4pPr lvl="3">
              <a:spcBef>
                <a:spcPts val="0"/>
              </a:spcBef>
              <a:buSzPct val="100000"/>
              <a:buFont typeface="Titillium Web"/>
              <a:buNone/>
              <a:defRPr sz="2600" b="1">
                <a:latin typeface="Titillium Web"/>
                <a:ea typeface="Titillium Web"/>
                <a:cs typeface="Titillium Web"/>
                <a:sym typeface="Titillium Web"/>
              </a:defRPr>
            </a:lvl4pPr>
            <a:lvl5pPr lvl="4">
              <a:spcBef>
                <a:spcPts val="0"/>
              </a:spcBef>
              <a:buSzPct val="100000"/>
              <a:buFont typeface="Titillium Web"/>
              <a:buNone/>
              <a:defRPr sz="2600" b="1">
                <a:latin typeface="Titillium Web"/>
                <a:ea typeface="Titillium Web"/>
                <a:cs typeface="Titillium Web"/>
                <a:sym typeface="Titillium Web"/>
              </a:defRPr>
            </a:lvl5pPr>
            <a:lvl6pPr lvl="5">
              <a:spcBef>
                <a:spcPts val="0"/>
              </a:spcBef>
              <a:buSzPct val="100000"/>
              <a:buFont typeface="Titillium Web"/>
              <a:buNone/>
              <a:defRPr sz="2600" b="1">
                <a:latin typeface="Titillium Web"/>
                <a:ea typeface="Titillium Web"/>
                <a:cs typeface="Titillium Web"/>
                <a:sym typeface="Titillium Web"/>
              </a:defRPr>
            </a:lvl6pPr>
            <a:lvl7pPr lvl="6">
              <a:spcBef>
                <a:spcPts val="0"/>
              </a:spcBef>
              <a:buSzPct val="100000"/>
              <a:buFont typeface="Titillium Web"/>
              <a:buNone/>
              <a:defRPr sz="2600" b="1">
                <a:latin typeface="Titillium Web"/>
                <a:ea typeface="Titillium Web"/>
                <a:cs typeface="Titillium Web"/>
                <a:sym typeface="Titillium Web"/>
              </a:defRPr>
            </a:lvl7pPr>
            <a:lvl8pPr lvl="7">
              <a:spcBef>
                <a:spcPts val="0"/>
              </a:spcBef>
              <a:buSzPct val="100000"/>
              <a:buFont typeface="Titillium Web"/>
              <a:buNone/>
              <a:defRPr sz="2600" b="1">
                <a:latin typeface="Titillium Web"/>
                <a:ea typeface="Titillium Web"/>
                <a:cs typeface="Titillium Web"/>
                <a:sym typeface="Titillium Web"/>
              </a:defRPr>
            </a:lvl8pPr>
            <a:lvl9pPr lvl="8">
              <a:spcBef>
                <a:spcPts val="0"/>
              </a:spcBef>
              <a:buSzPct val="100000"/>
              <a:buFont typeface="Titillium Web"/>
              <a:buNone/>
              <a:defRPr sz="2600" b="1">
                <a:latin typeface="Titillium Web"/>
                <a:ea typeface="Titillium Web"/>
                <a:cs typeface="Titillium Web"/>
                <a:sym typeface="Titillium Web"/>
              </a:defRPr>
            </a:lvl9pPr>
          </a:lstStyle>
          <a:p>
            <a:endParaRPr/>
          </a:p>
        </p:txBody>
      </p:sp>
      <p:sp>
        <p:nvSpPr>
          <p:cNvPr id="7" name="Shape 7"/>
          <p:cNvSpPr txBox="1">
            <a:spLocks noGrp="1"/>
          </p:cNvSpPr>
          <p:nvPr>
            <p:ph type="body" idx="1"/>
          </p:nvPr>
        </p:nvSpPr>
        <p:spPr>
          <a:xfrm>
            <a:off x="542849" y="1586326"/>
            <a:ext cx="4569074" cy="3148499"/>
          </a:xfrm>
          <a:prstGeom prst="rect">
            <a:avLst/>
          </a:prstGeom>
          <a:noFill/>
          <a:ln>
            <a:noFill/>
          </a:ln>
        </p:spPr>
        <p:txBody>
          <a:bodyPr lIns="91425" tIns="91425" rIns="91425" bIns="91425" anchor="t" anchorCtr="0"/>
          <a:lstStyle>
            <a:lvl1pPr lvl="0">
              <a:spcBef>
                <a:spcPts val="60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1pPr>
            <a:lvl2pPr lvl="1">
              <a:spcBef>
                <a:spcPts val="48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2pPr>
            <a:lvl3pPr lvl="2">
              <a:spcBef>
                <a:spcPts val="48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3pPr>
            <a:lvl4pPr lvl="3">
              <a:spcBef>
                <a:spcPts val="36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4pPr>
            <a:lvl5pPr lvl="4">
              <a:spcBef>
                <a:spcPts val="36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5pPr>
            <a:lvl6pPr lvl="5">
              <a:spcBef>
                <a:spcPts val="36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6pPr>
            <a:lvl7pPr lvl="6">
              <a:spcBef>
                <a:spcPts val="36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7pPr>
            <a:lvl8pPr lvl="7">
              <a:spcBef>
                <a:spcPts val="36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8pPr>
            <a:lvl9pPr lvl="8">
              <a:spcBef>
                <a:spcPts val="36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9pPr>
          </a:lstStyle>
          <a:p>
            <a:endParaRPr/>
          </a:p>
        </p:txBody>
      </p:sp>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Tree>
  </p:cSld>
  <p:clrMap bg1="lt1" tx1="dk1" bg2="dk2" tx2="lt2" accent1="accent1" accent2="accent2" accent3="accent3" accent4="accent4" accent5="accent5" accent6="accent6" hlink="hlink" folHlink="folHlink"/>
  <p:sldLayoutIdLst>
    <p:sldLayoutId id="2147483662" r:id="rId1"/>
    <p:sldLayoutId id="2147483648" r:id="rId2"/>
    <p:sldLayoutId id="2147483652" r:id="rId3"/>
    <p:sldLayoutId id="2147483654" r:id="rId4"/>
    <p:sldLayoutId id="2147483664" r:id="rId5"/>
  </p:sldLayoutIdLst>
  <p:timing>
    <p:tnLst>
      <p:par>
        <p:cTn id="1" dur="indefinite" restart="never" nodeType="tmRoot"/>
      </p:par>
    </p:tnLst>
  </p:timing>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5.xml"/><Relationship Id="rId4" Type="http://schemas.openxmlformats.org/officeDocument/2006/relationships/image" Target="../media/image16.jp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20.jpg"/><Relationship Id="rId7" Type="http://schemas.openxmlformats.org/officeDocument/2006/relationships/diagramLayout" Target="../diagrams/layout6.xm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diagramData" Target="../diagrams/data6.xml"/><Relationship Id="rId5" Type="http://schemas.openxmlformats.org/officeDocument/2006/relationships/image" Target="../media/image22.jpg"/><Relationship Id="rId10" Type="http://schemas.microsoft.com/office/2007/relationships/diagramDrawing" Target="../diagrams/drawing6.xml"/><Relationship Id="rId4" Type="http://schemas.openxmlformats.org/officeDocument/2006/relationships/image" Target="../media/image21.jpg"/><Relationship Id="rId9" Type="http://schemas.openxmlformats.org/officeDocument/2006/relationships/diagramColors" Target="../diagrams/colors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25.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jp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image" Target="../media/image6.jp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openxmlformats.org/officeDocument/2006/relationships/image" Target="../media/image32.jpg"/><Relationship Id="rId4" Type="http://schemas.openxmlformats.org/officeDocument/2006/relationships/image" Target="../media/image31.jp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7.xml"/><Relationship Id="rId1" Type="http://schemas.openxmlformats.org/officeDocument/2006/relationships/slideLayout" Target="../slideLayouts/slideLayout4.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0.jpg"/><Relationship Id="rId4" Type="http://schemas.openxmlformats.org/officeDocument/2006/relationships/image" Target="../media/image9.jpg"/></Relationships>
</file>

<file path=ppt/slides/_rels/slide7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tif"/><Relationship Id="rId1" Type="http://schemas.openxmlformats.org/officeDocument/2006/relationships/slideLayout" Target="../slideLayouts/slideLayout5.xml"/><Relationship Id="rId4" Type="http://schemas.openxmlformats.org/officeDocument/2006/relationships/image" Target="../media/image42.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
        <p:cNvGrpSpPr/>
        <p:nvPr/>
      </p:nvGrpSpPr>
      <p:grpSpPr>
        <a:xfrm>
          <a:off x="0" y="0"/>
          <a:ext cx="0" cy="0"/>
          <a:chOff x="0" y="0"/>
          <a:chExt cx="0" cy="0"/>
        </a:xfrm>
      </p:grpSpPr>
      <p:sp>
        <p:nvSpPr>
          <p:cNvPr id="66" name="Shape 66"/>
          <p:cNvSpPr txBox="1">
            <a:spLocks noGrp="1"/>
          </p:cNvSpPr>
          <p:nvPr>
            <p:ph type="ctrTitle"/>
          </p:nvPr>
        </p:nvSpPr>
        <p:spPr>
          <a:xfrm>
            <a:off x="514350" y="1047869"/>
            <a:ext cx="4688550" cy="1363439"/>
          </a:xfrm>
          <a:prstGeom prst="rect">
            <a:avLst/>
          </a:prstGeom>
        </p:spPr>
        <p:txBody>
          <a:bodyPr lIns="68569" tIns="68569" rIns="68569" bIns="68569" anchor="ctr" anchorCtr="0">
            <a:noAutofit/>
          </a:bodyPr>
          <a:lstStyle/>
          <a:p>
            <a:r>
              <a:rPr lang="en" sz="5200" dirty="0" smtClean="0">
                <a:solidFill>
                  <a:srgbClr val="4D3929"/>
                </a:solidFill>
                <a:latin typeface="Arial" panose="020B0604020202020204" pitchFamily="34" charset="0"/>
                <a:cs typeface="Arial" panose="020B0604020202020204" pitchFamily="34" charset="0"/>
              </a:rPr>
              <a:t>First</a:t>
            </a:r>
            <a:r>
              <a:rPr lang="en" sz="5200" dirty="0" smtClean="0">
                <a:solidFill>
                  <a:srgbClr val="F54152"/>
                </a:solidFill>
                <a:latin typeface="Arial" panose="020B0604020202020204" pitchFamily="34" charset="0"/>
                <a:cs typeface="Arial" panose="020B0604020202020204" pitchFamily="34" charset="0"/>
              </a:rPr>
              <a:t>Love</a:t>
            </a:r>
            <a:r>
              <a:rPr lang="en" sz="5200" dirty="0" smtClean="0">
                <a:latin typeface="Arial" panose="020B0604020202020204" pitchFamily="34" charset="0"/>
                <a:cs typeface="Arial" panose="020B0604020202020204" pitchFamily="34" charset="0"/>
              </a:rPr>
              <a:t> </a:t>
            </a:r>
            <a:r>
              <a:rPr lang="en" sz="5200" dirty="0" smtClean="0">
                <a:solidFill>
                  <a:srgbClr val="4D3929"/>
                </a:solidFill>
                <a:latin typeface="Arial" panose="020B0604020202020204" pitchFamily="34" charset="0"/>
                <a:cs typeface="Arial" panose="020B0604020202020204" pitchFamily="34" charset="0"/>
              </a:rPr>
              <a:t>Missions</a:t>
            </a:r>
            <a:endParaRPr lang="en" sz="5200" dirty="0">
              <a:solidFill>
                <a:srgbClr val="4D3929"/>
              </a:solidFill>
              <a:latin typeface="Arial" panose="020B0604020202020204" pitchFamily="34" charset="0"/>
              <a:cs typeface="Arial" panose="020B0604020202020204" pitchFamily="34" charset="0"/>
            </a:endParaRPr>
          </a:p>
        </p:txBody>
      </p:sp>
      <p:sp>
        <p:nvSpPr>
          <p:cNvPr id="3" name="TextBox 2"/>
          <p:cNvSpPr txBox="1"/>
          <p:nvPr/>
        </p:nvSpPr>
        <p:spPr>
          <a:xfrm>
            <a:off x="1631448" y="2832330"/>
            <a:ext cx="5275891" cy="369332"/>
          </a:xfrm>
          <a:prstGeom prst="rect">
            <a:avLst/>
          </a:prstGeom>
          <a:noFill/>
        </p:spPr>
        <p:txBody>
          <a:bodyPr wrap="square" rtlCol="0">
            <a:spAutoFit/>
          </a:bodyPr>
          <a:lstStyle/>
          <a:p>
            <a:r>
              <a:rPr lang="en-US" sz="1800" b="1" dirty="0" smtClean="0">
                <a:solidFill>
                  <a:srgbClr val="4D3929"/>
                </a:solidFill>
              </a:rPr>
              <a:t>Proclaiming the Gospel, Equipping the Church</a:t>
            </a:r>
            <a:endParaRPr lang="en-US" sz="1800" b="1" dirty="0">
              <a:solidFill>
                <a:srgbClr val="4D3929"/>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91" y="-1"/>
            <a:ext cx="6912864" cy="3137906"/>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5092" y="1180948"/>
            <a:ext cx="1387127" cy="109728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6" name="TextBox 15"/>
          <p:cNvSpPr txBox="1"/>
          <p:nvPr/>
        </p:nvSpPr>
        <p:spPr>
          <a:xfrm>
            <a:off x="526268" y="1443973"/>
            <a:ext cx="5828477" cy="2062103"/>
          </a:xfrm>
          <a:prstGeom prst="rect">
            <a:avLst/>
          </a:prstGeom>
          <a:noFill/>
        </p:spPr>
        <p:txBody>
          <a:bodyPr wrap="square" rtlCol="0">
            <a:spAutoFit/>
          </a:bodyPr>
          <a:lstStyle/>
          <a:p>
            <a:pPr algn="ctr"/>
            <a:r>
              <a:rPr lang="en-US" sz="3200" dirty="0" smtClean="0">
                <a:solidFill>
                  <a:srgbClr val="4D3929"/>
                </a:solidFill>
                <a:latin typeface="Century Gothic" panose="020B0502020202020204" pitchFamily="34" charset="0"/>
              </a:rPr>
              <a:t>Okay, so you want to </a:t>
            </a:r>
          </a:p>
          <a:p>
            <a:pPr algn="ctr"/>
            <a:r>
              <a:rPr lang="en-US" sz="3200" dirty="0" smtClean="0">
                <a:solidFill>
                  <a:srgbClr val="4D3929"/>
                </a:solidFill>
                <a:latin typeface="Century Gothic" panose="020B0502020202020204" pitchFamily="34" charset="0"/>
              </a:rPr>
              <a:t>return to the basics. What does that mean for your </a:t>
            </a:r>
          </a:p>
          <a:p>
            <a:pPr algn="ctr"/>
            <a:r>
              <a:rPr lang="en-US" sz="3200" b="1" dirty="0" smtClean="0">
                <a:solidFill>
                  <a:srgbClr val="F54152"/>
                </a:solidFill>
                <a:latin typeface="Century Gothic" panose="020B0502020202020204" pitchFamily="34" charset="0"/>
              </a:rPr>
              <a:t>priority </a:t>
            </a:r>
            <a:r>
              <a:rPr lang="en-US" sz="3200" dirty="0" smtClean="0">
                <a:solidFill>
                  <a:srgbClr val="4D3929"/>
                </a:solidFill>
                <a:latin typeface="Century Gothic" panose="020B0502020202020204" pitchFamily="34" charset="0"/>
              </a:rPr>
              <a:t>in missions?</a:t>
            </a:r>
            <a:endParaRPr lang="en-US" sz="3200" b="1" dirty="0">
              <a:solidFill>
                <a:srgbClr val="F54152"/>
              </a:solidFill>
            </a:endParaRPr>
          </a:p>
        </p:txBody>
      </p:sp>
      <p:cxnSp>
        <p:nvCxnSpPr>
          <p:cNvPr id="7" name="Straight Connector 6"/>
          <p:cNvCxnSpPr/>
          <p:nvPr/>
        </p:nvCxnSpPr>
        <p:spPr>
          <a:xfrm flipV="1">
            <a:off x="-6578" y="2480063"/>
            <a:ext cx="777240" cy="394"/>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flipV="1">
            <a:off x="6091599" y="2472743"/>
            <a:ext cx="777240" cy="394"/>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524453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503735" y="508410"/>
            <a:ext cx="5786182" cy="643050"/>
          </a:xfrm>
          <a:prstGeom prst="rect">
            <a:avLst/>
          </a:prstGeom>
        </p:spPr>
        <p:txBody>
          <a:bodyPr lIns="68569" tIns="68569" rIns="68569" bIns="68569" anchor="t" anchorCtr="0">
            <a:noAutofit/>
          </a:bodyPr>
          <a:lstStyle/>
          <a:p>
            <a:r>
              <a:rPr lang="en" sz="4000" dirty="0" smtClean="0">
                <a:solidFill>
                  <a:srgbClr val="4D3929"/>
                </a:solidFill>
                <a:latin typeface="+mj-lt"/>
              </a:rPr>
              <a:t>Our </a:t>
            </a:r>
            <a:r>
              <a:rPr lang="en" sz="4000" dirty="0" smtClean="0">
                <a:solidFill>
                  <a:srgbClr val="F54152"/>
                </a:solidFill>
                <a:latin typeface="+mj-lt"/>
              </a:rPr>
              <a:t>Priority</a:t>
            </a:r>
            <a:endParaRPr lang="en" sz="4000" dirty="0">
              <a:solidFill>
                <a:srgbClr val="F54152"/>
              </a:solidFill>
              <a:latin typeface="+mj-lt"/>
            </a:endParaRPr>
          </a:p>
        </p:txBody>
      </p:sp>
      <p:sp>
        <p:nvSpPr>
          <p:cNvPr id="6" name="Shape 146"/>
          <p:cNvSpPr/>
          <p:nvPr/>
        </p:nvSpPr>
        <p:spPr>
          <a:xfrm>
            <a:off x="681263" y="1510038"/>
            <a:ext cx="457200" cy="457200"/>
          </a:xfrm>
          <a:prstGeom prst="ellipse">
            <a:avLst/>
          </a:prstGeom>
          <a:solidFill>
            <a:srgbClr val="F54152">
              <a:alpha val="82000"/>
            </a:srgbClr>
          </a:solidFill>
          <a:ln w="76200" cap="flat" cmpd="sng">
            <a:noFill/>
            <a:prstDash val="solid"/>
            <a:round/>
            <a:headEnd type="none" w="med" len="med"/>
            <a:tailEnd type="none" w="med" len="med"/>
          </a:ln>
        </p:spPr>
        <p:txBody>
          <a:bodyPr lIns="68569" tIns="68569" rIns="68569" bIns="68569" anchor="ctr" anchorCtr="0">
            <a:noAutofit/>
          </a:bodyPr>
          <a:lstStyle/>
          <a:p>
            <a:endParaRPr lang="en" sz="2000" b="1" dirty="0" smtClean="0">
              <a:solidFill>
                <a:srgbClr val="2A4971"/>
              </a:solidFill>
              <a:latin typeface="+mj-lt"/>
              <a:ea typeface="Titillium Web"/>
              <a:cs typeface="Titillium Web"/>
              <a:sym typeface="Titillium Web"/>
            </a:endParaRPr>
          </a:p>
        </p:txBody>
      </p:sp>
      <p:sp>
        <p:nvSpPr>
          <p:cNvPr id="17" name="Rectangle 16"/>
          <p:cNvSpPr/>
          <p:nvPr/>
        </p:nvSpPr>
        <p:spPr>
          <a:xfrm>
            <a:off x="909863" y="1558927"/>
            <a:ext cx="4650940" cy="461665"/>
          </a:xfrm>
          <a:prstGeom prst="rect">
            <a:avLst/>
          </a:prstGeom>
        </p:spPr>
        <p:txBody>
          <a:bodyPr wrap="square">
            <a:spAutoFit/>
          </a:bodyPr>
          <a:lstStyle/>
          <a:p>
            <a:r>
              <a:rPr lang="en-US" sz="2400" b="1" dirty="0" smtClean="0">
                <a:solidFill>
                  <a:srgbClr val="4D3929"/>
                </a:solidFill>
                <a:latin typeface="Century Gothic" panose="020B0502020202020204" pitchFamily="34" charset="0"/>
              </a:rPr>
              <a:t>Exclusivity of the </a:t>
            </a:r>
            <a:r>
              <a:rPr lang="en-US" sz="2400" b="1" dirty="0" smtClean="0">
                <a:solidFill>
                  <a:srgbClr val="F54152"/>
                </a:solidFill>
                <a:latin typeface="Century Gothic" panose="020B0502020202020204" pitchFamily="34" charset="0"/>
              </a:rPr>
              <a:t>Word</a:t>
            </a:r>
            <a:r>
              <a:rPr lang="en-US" sz="2400" b="1" dirty="0" smtClean="0">
                <a:solidFill>
                  <a:srgbClr val="4D3929"/>
                </a:solidFill>
                <a:latin typeface="Century Gothic" panose="020B0502020202020204" pitchFamily="34" charset="0"/>
              </a:rPr>
              <a:t> of God.</a:t>
            </a:r>
            <a:endParaRPr lang="en-US" sz="1800" dirty="0">
              <a:solidFill>
                <a:srgbClr val="4D3929"/>
              </a:solidFill>
              <a:latin typeface="Century Gothic" panose="020B0502020202020204" pitchFamily="34" charset="0"/>
            </a:endParaRPr>
          </a:p>
        </p:txBody>
      </p:sp>
      <p:sp>
        <p:nvSpPr>
          <p:cNvPr id="7" name="Shape 146"/>
          <p:cNvSpPr/>
          <p:nvPr/>
        </p:nvSpPr>
        <p:spPr>
          <a:xfrm>
            <a:off x="681263" y="2450488"/>
            <a:ext cx="457200" cy="457200"/>
          </a:xfrm>
          <a:prstGeom prst="ellipse">
            <a:avLst/>
          </a:prstGeom>
          <a:solidFill>
            <a:srgbClr val="F54152">
              <a:alpha val="82000"/>
            </a:srgbClr>
          </a:solidFill>
          <a:ln w="76200" cap="flat" cmpd="sng">
            <a:noFill/>
            <a:prstDash val="solid"/>
            <a:round/>
            <a:headEnd type="none" w="med" len="med"/>
            <a:tailEnd type="none" w="med" len="med"/>
          </a:ln>
        </p:spPr>
        <p:txBody>
          <a:bodyPr lIns="68569" tIns="68569" rIns="68569" bIns="68569" anchor="ctr" anchorCtr="0">
            <a:noAutofit/>
          </a:bodyPr>
          <a:lstStyle/>
          <a:p>
            <a:endParaRPr lang="en" sz="2000" b="1" dirty="0" smtClean="0">
              <a:solidFill>
                <a:srgbClr val="2A4971"/>
              </a:solidFill>
              <a:latin typeface="+mj-lt"/>
              <a:ea typeface="Titillium Web"/>
              <a:cs typeface="Titillium Web"/>
              <a:sym typeface="Titillium Web"/>
            </a:endParaRPr>
          </a:p>
        </p:txBody>
      </p:sp>
      <p:sp>
        <p:nvSpPr>
          <p:cNvPr id="8" name="Shape 146"/>
          <p:cNvSpPr/>
          <p:nvPr/>
        </p:nvSpPr>
        <p:spPr>
          <a:xfrm>
            <a:off x="681263" y="3601378"/>
            <a:ext cx="457200" cy="457200"/>
          </a:xfrm>
          <a:prstGeom prst="ellipse">
            <a:avLst/>
          </a:prstGeom>
          <a:solidFill>
            <a:srgbClr val="F54152">
              <a:alpha val="82000"/>
            </a:srgbClr>
          </a:solidFill>
          <a:ln w="76200" cap="flat" cmpd="sng">
            <a:noFill/>
            <a:prstDash val="solid"/>
            <a:round/>
            <a:headEnd type="none" w="med" len="med"/>
            <a:tailEnd type="none" w="med" len="med"/>
          </a:ln>
        </p:spPr>
        <p:txBody>
          <a:bodyPr lIns="68569" tIns="68569" rIns="68569" bIns="68569" anchor="ctr" anchorCtr="0">
            <a:noAutofit/>
          </a:bodyPr>
          <a:lstStyle/>
          <a:p>
            <a:endParaRPr lang="en" sz="2000" b="1" dirty="0" smtClean="0">
              <a:solidFill>
                <a:srgbClr val="2A4971"/>
              </a:solidFill>
              <a:latin typeface="+mj-lt"/>
              <a:ea typeface="Titillium Web"/>
              <a:cs typeface="Titillium Web"/>
              <a:sym typeface="Titillium Web"/>
            </a:endParaRPr>
          </a:p>
        </p:txBody>
      </p:sp>
      <p:sp>
        <p:nvSpPr>
          <p:cNvPr id="9" name="Rectangle 8"/>
          <p:cNvSpPr/>
          <p:nvPr/>
        </p:nvSpPr>
        <p:spPr>
          <a:xfrm>
            <a:off x="909863" y="2491201"/>
            <a:ext cx="5408711" cy="830997"/>
          </a:xfrm>
          <a:prstGeom prst="rect">
            <a:avLst/>
          </a:prstGeom>
        </p:spPr>
        <p:txBody>
          <a:bodyPr wrap="square">
            <a:spAutoFit/>
          </a:bodyPr>
          <a:lstStyle/>
          <a:p>
            <a:r>
              <a:rPr lang="en-US" sz="2400" b="1" dirty="0" smtClean="0">
                <a:solidFill>
                  <a:srgbClr val="4D3929"/>
                </a:solidFill>
                <a:latin typeface="Century Gothic" panose="020B0502020202020204" pitchFamily="34" charset="0"/>
              </a:rPr>
              <a:t>Gospel proclamation </a:t>
            </a:r>
            <a:r>
              <a:rPr lang="en-US" sz="2400" b="1" dirty="0" smtClean="0">
                <a:solidFill>
                  <a:srgbClr val="F54152"/>
                </a:solidFill>
                <a:latin typeface="Century Gothic" panose="020B0502020202020204" pitchFamily="34" charset="0"/>
              </a:rPr>
              <a:t>precedes </a:t>
            </a:r>
            <a:r>
              <a:rPr lang="en-US" sz="2400" b="1" dirty="0" smtClean="0">
                <a:solidFill>
                  <a:srgbClr val="4D3929"/>
                </a:solidFill>
                <a:latin typeface="Century Gothic" panose="020B0502020202020204" pitchFamily="34" charset="0"/>
              </a:rPr>
              <a:t>humanitarian efforts.</a:t>
            </a:r>
            <a:endParaRPr lang="en-US" sz="1800" dirty="0">
              <a:solidFill>
                <a:srgbClr val="4D3929"/>
              </a:solidFill>
              <a:latin typeface="Century Gothic" panose="020B0502020202020204" pitchFamily="34" charset="0"/>
            </a:endParaRPr>
          </a:p>
        </p:txBody>
      </p:sp>
      <p:sp>
        <p:nvSpPr>
          <p:cNvPr id="10" name="Rectangle 9"/>
          <p:cNvSpPr/>
          <p:nvPr/>
        </p:nvSpPr>
        <p:spPr>
          <a:xfrm>
            <a:off x="909863" y="3647264"/>
            <a:ext cx="5563299" cy="1200329"/>
          </a:xfrm>
          <a:prstGeom prst="rect">
            <a:avLst/>
          </a:prstGeom>
        </p:spPr>
        <p:txBody>
          <a:bodyPr wrap="square">
            <a:spAutoFit/>
          </a:bodyPr>
          <a:lstStyle/>
          <a:p>
            <a:r>
              <a:rPr lang="en-US" sz="2400" b="1" dirty="0" smtClean="0">
                <a:solidFill>
                  <a:srgbClr val="4D3929"/>
                </a:solidFill>
                <a:latin typeface="Century Gothic" panose="020B0502020202020204" pitchFamily="34" charset="0"/>
              </a:rPr>
              <a:t>Instead of soliciting finances, our missionaries are freed to</a:t>
            </a:r>
            <a:r>
              <a:rPr lang="en-US" sz="2400" b="1" dirty="0" smtClean="0">
                <a:solidFill>
                  <a:srgbClr val="F54152"/>
                </a:solidFill>
                <a:latin typeface="Century Gothic" panose="020B0502020202020204" pitchFamily="34" charset="0"/>
              </a:rPr>
              <a:t> engage </a:t>
            </a:r>
            <a:r>
              <a:rPr lang="en-US" sz="2400" b="1" dirty="0" smtClean="0">
                <a:solidFill>
                  <a:srgbClr val="4D3929"/>
                </a:solidFill>
                <a:latin typeface="Century Gothic" panose="020B0502020202020204" pitchFamily="34" charset="0"/>
              </a:rPr>
              <a:t>in the work of evangelism.  </a:t>
            </a:r>
            <a:endParaRPr lang="en-US" sz="1800" dirty="0">
              <a:solidFill>
                <a:srgbClr val="4D3929"/>
              </a:solidFill>
              <a:latin typeface="Century Gothic" panose="020B0502020202020204" pitchFamily="34" charset="0"/>
            </a:endParaRPr>
          </a:p>
        </p:txBody>
      </p:sp>
    </p:spTree>
    <p:extLst>
      <p:ext uri="{BB962C8B-B14F-4D97-AF65-F5344CB8AC3E}">
        <p14:creationId xmlns:p14="http://schemas.microsoft.com/office/powerpoint/2010/main" val="38869654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6" name="TextBox 15"/>
          <p:cNvSpPr txBox="1"/>
          <p:nvPr/>
        </p:nvSpPr>
        <p:spPr>
          <a:xfrm>
            <a:off x="526268" y="1700532"/>
            <a:ext cx="5828477" cy="1569660"/>
          </a:xfrm>
          <a:prstGeom prst="rect">
            <a:avLst/>
          </a:prstGeom>
          <a:noFill/>
        </p:spPr>
        <p:txBody>
          <a:bodyPr wrap="square" rtlCol="0">
            <a:spAutoFit/>
          </a:bodyPr>
          <a:lstStyle/>
          <a:p>
            <a:pPr algn="ctr"/>
            <a:r>
              <a:rPr lang="en-US" sz="3200" dirty="0" smtClean="0">
                <a:solidFill>
                  <a:srgbClr val="4D3929"/>
                </a:solidFill>
                <a:latin typeface="Century Gothic" panose="020B0502020202020204" pitchFamily="34" charset="0"/>
              </a:rPr>
              <a:t>What is your </a:t>
            </a:r>
            <a:r>
              <a:rPr lang="en-US" sz="3200" b="1" dirty="0" smtClean="0">
                <a:solidFill>
                  <a:srgbClr val="F54152"/>
                </a:solidFill>
                <a:latin typeface="Century Gothic" panose="020B0502020202020204" pitchFamily="34" charset="0"/>
              </a:rPr>
              <a:t>reason</a:t>
            </a:r>
            <a:r>
              <a:rPr lang="en-US" sz="3200" dirty="0" smtClean="0">
                <a:solidFill>
                  <a:srgbClr val="4D3929"/>
                </a:solidFill>
                <a:latin typeface="Century Gothic" panose="020B0502020202020204" pitchFamily="34" charset="0"/>
              </a:rPr>
              <a:t> for approaching missions this way?</a:t>
            </a:r>
            <a:endParaRPr lang="en-US" sz="3200" b="1" dirty="0">
              <a:solidFill>
                <a:srgbClr val="F54152"/>
              </a:solidFill>
            </a:endParaRPr>
          </a:p>
        </p:txBody>
      </p:sp>
      <p:cxnSp>
        <p:nvCxnSpPr>
          <p:cNvPr id="7" name="Straight Connector 6"/>
          <p:cNvCxnSpPr/>
          <p:nvPr/>
        </p:nvCxnSpPr>
        <p:spPr>
          <a:xfrm flipV="1">
            <a:off x="-6578" y="2480063"/>
            <a:ext cx="640080" cy="394"/>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flipV="1">
            <a:off x="6223146" y="2472743"/>
            <a:ext cx="640080" cy="394"/>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3281500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503734" y="508410"/>
            <a:ext cx="6354265" cy="643050"/>
          </a:xfrm>
          <a:prstGeom prst="rect">
            <a:avLst/>
          </a:prstGeom>
        </p:spPr>
        <p:txBody>
          <a:bodyPr lIns="68569" tIns="68569" rIns="68569" bIns="68569" anchor="t" anchorCtr="0">
            <a:noAutofit/>
          </a:bodyPr>
          <a:lstStyle/>
          <a:p>
            <a:r>
              <a:rPr lang="en" sz="4000" dirty="0" smtClean="0">
                <a:solidFill>
                  <a:srgbClr val="F54152"/>
                </a:solidFill>
                <a:latin typeface="+mj-lt"/>
              </a:rPr>
              <a:t>Three</a:t>
            </a:r>
            <a:r>
              <a:rPr lang="en" sz="4000" dirty="0" smtClean="0">
                <a:solidFill>
                  <a:srgbClr val="4D3929"/>
                </a:solidFill>
                <a:latin typeface="+mj-lt"/>
              </a:rPr>
              <a:t> Reasons </a:t>
            </a:r>
            <a:r>
              <a:rPr lang="en" sz="2400" dirty="0" smtClean="0">
                <a:solidFill>
                  <a:srgbClr val="4D3929"/>
                </a:solidFill>
                <a:latin typeface="+mj-lt"/>
              </a:rPr>
              <a:t>(from Scripture) </a:t>
            </a:r>
            <a:endParaRPr lang="en" sz="4000" dirty="0">
              <a:solidFill>
                <a:srgbClr val="F54152"/>
              </a:solidFill>
              <a:latin typeface="+mj-lt"/>
            </a:endParaRPr>
          </a:p>
        </p:txBody>
      </p:sp>
      <p:sp>
        <p:nvSpPr>
          <p:cNvPr id="6" name="Shape 146"/>
          <p:cNvSpPr/>
          <p:nvPr/>
        </p:nvSpPr>
        <p:spPr>
          <a:xfrm>
            <a:off x="1144531" y="1555273"/>
            <a:ext cx="457200" cy="457200"/>
          </a:xfrm>
          <a:prstGeom prst="ellipse">
            <a:avLst/>
          </a:prstGeom>
          <a:solidFill>
            <a:srgbClr val="F54152">
              <a:alpha val="82000"/>
            </a:srgbClr>
          </a:solidFill>
          <a:ln w="76200" cap="flat" cmpd="sng">
            <a:noFill/>
            <a:prstDash val="solid"/>
            <a:round/>
            <a:headEnd type="none" w="med" len="med"/>
            <a:tailEnd type="none" w="med" len="med"/>
          </a:ln>
        </p:spPr>
        <p:txBody>
          <a:bodyPr lIns="68569" tIns="68569" rIns="68569" bIns="68569" anchor="ctr" anchorCtr="0">
            <a:noAutofit/>
          </a:bodyPr>
          <a:lstStyle/>
          <a:p>
            <a:endParaRPr lang="en" sz="2000" b="1" dirty="0" smtClean="0">
              <a:solidFill>
                <a:srgbClr val="2A4971"/>
              </a:solidFill>
              <a:latin typeface="+mj-lt"/>
              <a:ea typeface="Titillium Web"/>
              <a:cs typeface="Titillium Web"/>
              <a:sym typeface="Titillium Web"/>
            </a:endParaRPr>
          </a:p>
        </p:txBody>
      </p:sp>
      <p:sp>
        <p:nvSpPr>
          <p:cNvPr id="7" name="Shape 146"/>
          <p:cNvSpPr/>
          <p:nvPr/>
        </p:nvSpPr>
        <p:spPr>
          <a:xfrm>
            <a:off x="1122754" y="2806881"/>
            <a:ext cx="457200" cy="457200"/>
          </a:xfrm>
          <a:prstGeom prst="ellipse">
            <a:avLst/>
          </a:prstGeom>
          <a:solidFill>
            <a:srgbClr val="F54152">
              <a:alpha val="82000"/>
            </a:srgbClr>
          </a:solidFill>
          <a:ln w="76200" cap="flat" cmpd="sng">
            <a:noFill/>
            <a:prstDash val="solid"/>
            <a:round/>
            <a:headEnd type="none" w="med" len="med"/>
            <a:tailEnd type="none" w="med" len="med"/>
          </a:ln>
        </p:spPr>
        <p:txBody>
          <a:bodyPr lIns="68569" tIns="68569" rIns="68569" bIns="68569" anchor="ctr" anchorCtr="0">
            <a:noAutofit/>
          </a:bodyPr>
          <a:lstStyle/>
          <a:p>
            <a:endParaRPr lang="en" sz="2000" b="1" dirty="0" smtClean="0">
              <a:solidFill>
                <a:srgbClr val="2A4971"/>
              </a:solidFill>
              <a:latin typeface="+mj-lt"/>
              <a:ea typeface="Titillium Web"/>
              <a:cs typeface="Titillium Web"/>
              <a:sym typeface="Titillium Web"/>
            </a:endParaRPr>
          </a:p>
        </p:txBody>
      </p:sp>
      <p:sp>
        <p:nvSpPr>
          <p:cNvPr id="8" name="Shape 146"/>
          <p:cNvSpPr/>
          <p:nvPr/>
        </p:nvSpPr>
        <p:spPr>
          <a:xfrm>
            <a:off x="1115779" y="4014673"/>
            <a:ext cx="457200" cy="457200"/>
          </a:xfrm>
          <a:prstGeom prst="ellipse">
            <a:avLst/>
          </a:prstGeom>
          <a:solidFill>
            <a:srgbClr val="F54152">
              <a:alpha val="82000"/>
            </a:srgbClr>
          </a:solidFill>
          <a:ln w="76200" cap="flat" cmpd="sng">
            <a:noFill/>
            <a:prstDash val="solid"/>
            <a:round/>
            <a:headEnd type="none" w="med" len="med"/>
            <a:tailEnd type="none" w="med" len="med"/>
          </a:ln>
        </p:spPr>
        <p:txBody>
          <a:bodyPr lIns="68569" tIns="68569" rIns="68569" bIns="68569" anchor="ctr" anchorCtr="0">
            <a:noAutofit/>
          </a:bodyPr>
          <a:lstStyle/>
          <a:p>
            <a:endParaRPr lang="en" sz="2000" b="1" dirty="0" smtClean="0">
              <a:solidFill>
                <a:srgbClr val="2A4971"/>
              </a:solidFill>
              <a:latin typeface="+mj-lt"/>
              <a:ea typeface="Titillium Web"/>
              <a:cs typeface="Titillium Web"/>
              <a:sym typeface="Titillium Web"/>
            </a:endParaRPr>
          </a:p>
        </p:txBody>
      </p:sp>
      <p:sp>
        <p:nvSpPr>
          <p:cNvPr id="11" name="Rectangle 10"/>
          <p:cNvSpPr/>
          <p:nvPr/>
        </p:nvSpPr>
        <p:spPr>
          <a:xfrm>
            <a:off x="1684075" y="1605136"/>
            <a:ext cx="5173925" cy="339704"/>
          </a:xfrm>
          <a:prstGeom prst="rect">
            <a:avLst/>
          </a:prstGeom>
          <a:solidFill>
            <a:srgbClr val="4D3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4D3929"/>
              </a:solidFill>
            </a:endParaRPr>
          </a:p>
        </p:txBody>
      </p:sp>
      <p:sp>
        <p:nvSpPr>
          <p:cNvPr id="12" name="Rectangle 11"/>
          <p:cNvSpPr/>
          <p:nvPr/>
        </p:nvSpPr>
        <p:spPr>
          <a:xfrm>
            <a:off x="1684075" y="1572564"/>
            <a:ext cx="2144564" cy="369332"/>
          </a:xfrm>
          <a:prstGeom prst="rect">
            <a:avLst/>
          </a:prstGeom>
        </p:spPr>
        <p:txBody>
          <a:bodyPr wrap="square">
            <a:spAutoFit/>
          </a:bodyPr>
          <a:lstStyle/>
          <a:p>
            <a:pPr algn="ctr"/>
            <a:r>
              <a:rPr lang="en-US" sz="1800" b="1" dirty="0" smtClean="0">
                <a:solidFill>
                  <a:srgbClr val="E9E2C5"/>
                </a:solidFill>
                <a:latin typeface="Century Gothic" panose="020B0502020202020204" pitchFamily="34" charset="0"/>
              </a:rPr>
              <a:t>The Divine </a:t>
            </a:r>
            <a:r>
              <a:rPr lang="en-US" sz="1800" b="1" dirty="0" smtClean="0">
                <a:solidFill>
                  <a:srgbClr val="F54152"/>
                </a:solidFill>
                <a:effectLst>
                  <a:outerShdw blurRad="38100" dist="38100" dir="2700000" algn="tl">
                    <a:srgbClr val="000000">
                      <a:alpha val="43137"/>
                    </a:srgbClr>
                  </a:outerShdw>
                </a:effectLst>
                <a:latin typeface="Century Gothic" panose="020B0502020202020204" pitchFamily="34" charset="0"/>
              </a:rPr>
              <a:t>Reality</a:t>
            </a:r>
            <a:endParaRPr lang="en-US" dirty="0">
              <a:solidFill>
                <a:srgbClr val="F54152"/>
              </a:solidFill>
              <a:effectLst>
                <a:outerShdw blurRad="38100" dist="38100" dir="2700000" algn="tl">
                  <a:srgbClr val="000000">
                    <a:alpha val="43137"/>
                  </a:srgbClr>
                </a:outerShdw>
              </a:effectLst>
              <a:latin typeface="Century Gothic" panose="020B0502020202020204" pitchFamily="34" charset="0"/>
            </a:endParaRPr>
          </a:p>
        </p:txBody>
      </p:sp>
      <p:sp>
        <p:nvSpPr>
          <p:cNvPr id="18" name="Rectangle 17"/>
          <p:cNvSpPr/>
          <p:nvPr/>
        </p:nvSpPr>
        <p:spPr>
          <a:xfrm>
            <a:off x="1684075" y="2891513"/>
            <a:ext cx="5173925" cy="287937"/>
          </a:xfrm>
          <a:prstGeom prst="rect">
            <a:avLst/>
          </a:prstGeom>
          <a:solidFill>
            <a:srgbClr val="4D3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4D3929"/>
              </a:solidFill>
            </a:endParaRPr>
          </a:p>
        </p:txBody>
      </p:sp>
      <p:sp>
        <p:nvSpPr>
          <p:cNvPr id="14" name="Rectangle 13"/>
          <p:cNvSpPr/>
          <p:nvPr/>
        </p:nvSpPr>
        <p:spPr>
          <a:xfrm>
            <a:off x="1684076" y="2835776"/>
            <a:ext cx="2341916" cy="369332"/>
          </a:xfrm>
          <a:prstGeom prst="rect">
            <a:avLst/>
          </a:prstGeom>
        </p:spPr>
        <p:txBody>
          <a:bodyPr wrap="square">
            <a:spAutoFit/>
          </a:bodyPr>
          <a:lstStyle/>
          <a:p>
            <a:pPr algn="ctr"/>
            <a:r>
              <a:rPr lang="en-US" sz="1800" b="1" dirty="0" smtClean="0">
                <a:solidFill>
                  <a:srgbClr val="E9E2C5"/>
                </a:solidFill>
                <a:latin typeface="Century Gothic" panose="020B0502020202020204" pitchFamily="34" charset="0"/>
              </a:rPr>
              <a:t>The Divine </a:t>
            </a:r>
            <a:r>
              <a:rPr lang="en-US" sz="1800" b="1" dirty="0" smtClean="0">
                <a:solidFill>
                  <a:srgbClr val="F54152"/>
                </a:solidFill>
                <a:effectLst>
                  <a:outerShdw blurRad="38100" dist="38100" dir="2700000" algn="tl">
                    <a:srgbClr val="000000">
                      <a:alpha val="43137"/>
                    </a:srgbClr>
                  </a:outerShdw>
                </a:effectLst>
                <a:latin typeface="Century Gothic" panose="020B0502020202020204" pitchFamily="34" charset="0"/>
              </a:rPr>
              <a:t>Promise</a:t>
            </a:r>
            <a:endParaRPr lang="en-US" dirty="0">
              <a:solidFill>
                <a:srgbClr val="F54152"/>
              </a:solidFill>
              <a:effectLst>
                <a:outerShdw blurRad="38100" dist="38100" dir="2700000" algn="tl">
                  <a:srgbClr val="000000">
                    <a:alpha val="43137"/>
                  </a:srgbClr>
                </a:outerShdw>
              </a:effectLst>
              <a:latin typeface="Century Gothic" panose="020B0502020202020204" pitchFamily="34" charset="0"/>
            </a:endParaRPr>
          </a:p>
        </p:txBody>
      </p:sp>
      <p:sp>
        <p:nvSpPr>
          <p:cNvPr id="19" name="Rectangle 18"/>
          <p:cNvSpPr/>
          <p:nvPr/>
        </p:nvSpPr>
        <p:spPr>
          <a:xfrm>
            <a:off x="1684075" y="4111470"/>
            <a:ext cx="5173925" cy="287937"/>
          </a:xfrm>
          <a:prstGeom prst="rect">
            <a:avLst/>
          </a:prstGeom>
          <a:solidFill>
            <a:srgbClr val="4D3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4D3929"/>
              </a:solidFill>
            </a:endParaRPr>
          </a:p>
        </p:txBody>
      </p:sp>
      <p:sp>
        <p:nvSpPr>
          <p:cNvPr id="20" name="Rectangle 19"/>
          <p:cNvSpPr/>
          <p:nvPr/>
        </p:nvSpPr>
        <p:spPr>
          <a:xfrm>
            <a:off x="1684075" y="4056576"/>
            <a:ext cx="2611631" cy="369332"/>
          </a:xfrm>
          <a:prstGeom prst="rect">
            <a:avLst/>
          </a:prstGeom>
        </p:spPr>
        <p:txBody>
          <a:bodyPr wrap="square">
            <a:spAutoFit/>
          </a:bodyPr>
          <a:lstStyle/>
          <a:p>
            <a:pPr algn="ctr"/>
            <a:r>
              <a:rPr lang="en-US" sz="1800" b="1" dirty="0" smtClean="0">
                <a:solidFill>
                  <a:srgbClr val="E9E2C5"/>
                </a:solidFill>
                <a:latin typeface="Century Gothic" panose="020B0502020202020204" pitchFamily="34" charset="0"/>
              </a:rPr>
              <a:t>The Divine </a:t>
            </a:r>
            <a:r>
              <a:rPr lang="en-US" sz="1800" b="1" dirty="0" smtClean="0">
                <a:solidFill>
                  <a:srgbClr val="F54152"/>
                </a:solidFill>
                <a:effectLst>
                  <a:outerShdw blurRad="38100" dist="38100" dir="2700000" algn="tl">
                    <a:srgbClr val="000000">
                      <a:alpha val="43137"/>
                    </a:srgbClr>
                  </a:outerShdw>
                </a:effectLst>
                <a:latin typeface="Century Gothic" panose="020B0502020202020204" pitchFamily="34" charset="0"/>
              </a:rPr>
              <a:t>Imperative</a:t>
            </a:r>
            <a:endParaRPr lang="en-US" dirty="0">
              <a:solidFill>
                <a:srgbClr val="F54152"/>
              </a:solidFill>
              <a:effectLst>
                <a:outerShdw blurRad="38100" dist="38100" dir="2700000" algn="tl">
                  <a:srgbClr val="000000">
                    <a:alpha val="43137"/>
                  </a:srgbClr>
                </a:outerShdw>
              </a:effectLst>
              <a:latin typeface="Century Gothic" panose="020B0502020202020204" pitchFamily="34" charset="0"/>
            </a:endParaRPr>
          </a:p>
        </p:txBody>
      </p:sp>
      <p:sp>
        <p:nvSpPr>
          <p:cNvPr id="2" name="TextBox 1"/>
          <p:cNvSpPr txBox="1"/>
          <p:nvPr/>
        </p:nvSpPr>
        <p:spPr>
          <a:xfrm>
            <a:off x="1122754" y="1526397"/>
            <a:ext cx="493382" cy="461665"/>
          </a:xfrm>
          <a:prstGeom prst="rect">
            <a:avLst/>
          </a:prstGeom>
          <a:noFill/>
        </p:spPr>
        <p:txBody>
          <a:bodyPr wrap="square" rtlCol="0">
            <a:spAutoFit/>
          </a:bodyPr>
          <a:lstStyle/>
          <a:p>
            <a:pPr algn="ctr"/>
            <a:r>
              <a:rPr lang="en-US" sz="2400" b="1" dirty="0" smtClean="0">
                <a:solidFill>
                  <a:srgbClr val="4D3929"/>
                </a:solidFill>
                <a:latin typeface="Century Gothic" panose="020B0502020202020204" pitchFamily="34" charset="0"/>
              </a:rPr>
              <a:t>1</a:t>
            </a:r>
            <a:endParaRPr lang="en-US" sz="2400" b="1" dirty="0">
              <a:solidFill>
                <a:srgbClr val="4D3929"/>
              </a:solidFill>
              <a:latin typeface="Century Gothic" panose="020B0502020202020204" pitchFamily="34" charset="0"/>
            </a:endParaRPr>
          </a:p>
        </p:txBody>
      </p:sp>
      <p:sp>
        <p:nvSpPr>
          <p:cNvPr id="16" name="TextBox 15"/>
          <p:cNvSpPr txBox="1"/>
          <p:nvPr/>
        </p:nvSpPr>
        <p:spPr>
          <a:xfrm>
            <a:off x="1101431" y="2773969"/>
            <a:ext cx="493382" cy="461665"/>
          </a:xfrm>
          <a:prstGeom prst="rect">
            <a:avLst/>
          </a:prstGeom>
          <a:noFill/>
        </p:spPr>
        <p:txBody>
          <a:bodyPr wrap="square" rtlCol="0">
            <a:spAutoFit/>
          </a:bodyPr>
          <a:lstStyle/>
          <a:p>
            <a:pPr algn="ctr"/>
            <a:r>
              <a:rPr lang="en-US" sz="2400" b="1" dirty="0" smtClean="0">
                <a:solidFill>
                  <a:srgbClr val="4D3929"/>
                </a:solidFill>
                <a:latin typeface="Century Gothic" panose="020B0502020202020204" pitchFamily="34" charset="0"/>
              </a:rPr>
              <a:t>2</a:t>
            </a:r>
            <a:endParaRPr lang="en-US" sz="2400" b="1" dirty="0">
              <a:solidFill>
                <a:srgbClr val="4D3929"/>
              </a:solidFill>
              <a:latin typeface="Century Gothic" panose="020B0502020202020204" pitchFamily="34" charset="0"/>
            </a:endParaRPr>
          </a:p>
        </p:txBody>
      </p:sp>
      <p:sp>
        <p:nvSpPr>
          <p:cNvPr id="21" name="TextBox 20"/>
          <p:cNvSpPr txBox="1"/>
          <p:nvPr/>
        </p:nvSpPr>
        <p:spPr>
          <a:xfrm>
            <a:off x="1097688" y="3997130"/>
            <a:ext cx="493382" cy="461665"/>
          </a:xfrm>
          <a:prstGeom prst="rect">
            <a:avLst/>
          </a:prstGeom>
          <a:noFill/>
        </p:spPr>
        <p:txBody>
          <a:bodyPr wrap="square" rtlCol="0">
            <a:spAutoFit/>
          </a:bodyPr>
          <a:lstStyle/>
          <a:p>
            <a:pPr algn="ctr"/>
            <a:r>
              <a:rPr lang="en-US" sz="2400" b="1" dirty="0" smtClean="0">
                <a:solidFill>
                  <a:srgbClr val="4D3929"/>
                </a:solidFill>
                <a:latin typeface="Century Gothic" panose="020B0502020202020204" pitchFamily="34" charset="0"/>
              </a:rPr>
              <a:t>3</a:t>
            </a:r>
            <a:endParaRPr lang="en-US" sz="2400" b="1" dirty="0">
              <a:solidFill>
                <a:srgbClr val="4D3929"/>
              </a:solidFill>
              <a:latin typeface="Century Gothic" panose="020B0502020202020204" pitchFamily="34" charset="0"/>
            </a:endParaRPr>
          </a:p>
        </p:txBody>
      </p:sp>
    </p:spTree>
    <p:extLst>
      <p:ext uri="{BB962C8B-B14F-4D97-AF65-F5344CB8AC3E}">
        <p14:creationId xmlns:p14="http://schemas.microsoft.com/office/powerpoint/2010/main" val="14986515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503735" y="508410"/>
            <a:ext cx="5786182" cy="643050"/>
          </a:xfrm>
          <a:prstGeom prst="rect">
            <a:avLst/>
          </a:prstGeom>
        </p:spPr>
        <p:txBody>
          <a:bodyPr lIns="68569" tIns="68569" rIns="68569" bIns="68569" anchor="t" anchorCtr="0">
            <a:noAutofit/>
          </a:bodyPr>
          <a:lstStyle/>
          <a:p>
            <a:r>
              <a:rPr lang="en" sz="4000" dirty="0" smtClean="0">
                <a:solidFill>
                  <a:srgbClr val="4D3929"/>
                </a:solidFill>
                <a:latin typeface="+mj-lt"/>
              </a:rPr>
              <a:t>T</a:t>
            </a:r>
            <a:r>
              <a:rPr lang="en-US" sz="4000" dirty="0" smtClean="0">
                <a:solidFill>
                  <a:srgbClr val="4D3929"/>
                </a:solidFill>
                <a:latin typeface="+mj-lt"/>
              </a:rPr>
              <a:t>h</a:t>
            </a:r>
            <a:r>
              <a:rPr lang="en" sz="4000" dirty="0" smtClean="0">
                <a:solidFill>
                  <a:srgbClr val="4D3929"/>
                </a:solidFill>
                <a:latin typeface="+mj-lt"/>
              </a:rPr>
              <a:t>e Divine </a:t>
            </a:r>
            <a:r>
              <a:rPr lang="en" sz="4000" dirty="0" smtClean="0">
                <a:solidFill>
                  <a:srgbClr val="F54152"/>
                </a:solidFill>
                <a:latin typeface="+mj-lt"/>
              </a:rPr>
              <a:t>Reality</a:t>
            </a:r>
            <a:endParaRPr lang="en" sz="4000" dirty="0">
              <a:solidFill>
                <a:srgbClr val="F54152"/>
              </a:solidFill>
              <a:latin typeface="+mj-lt"/>
            </a:endParaRPr>
          </a:p>
        </p:txBody>
      </p:sp>
      <p:sp>
        <p:nvSpPr>
          <p:cNvPr id="10" name="TextBox 9"/>
          <p:cNvSpPr txBox="1"/>
          <p:nvPr/>
        </p:nvSpPr>
        <p:spPr>
          <a:xfrm>
            <a:off x="600982" y="1365108"/>
            <a:ext cx="6158164" cy="3785652"/>
          </a:xfrm>
          <a:prstGeom prst="rect">
            <a:avLst/>
          </a:prstGeom>
          <a:noFill/>
        </p:spPr>
        <p:txBody>
          <a:bodyPr wrap="square" rtlCol="0">
            <a:spAutoFit/>
          </a:bodyPr>
          <a:lstStyle/>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The Lord has His chosen people </a:t>
            </a:r>
            <a:r>
              <a:rPr lang="en-US" sz="2000" b="1" dirty="0" smtClean="0">
                <a:solidFill>
                  <a:srgbClr val="F54152"/>
                </a:solidFill>
                <a:latin typeface="Century Gothic" panose="020B0502020202020204" pitchFamily="34" charset="0"/>
              </a:rPr>
              <a:t>from every </a:t>
            </a:r>
            <a:r>
              <a:rPr lang="en-US" sz="2000" b="1" dirty="0" smtClean="0">
                <a:solidFill>
                  <a:srgbClr val="4D3929"/>
                </a:solidFill>
                <a:latin typeface="Century Gothic" panose="020B0502020202020204" pitchFamily="34" charset="0"/>
              </a:rPr>
              <a:t>nation, tribe, people, and tongue (Rev. 7</a:t>
            </a:r>
            <a:r>
              <a:rPr lang="en-US" sz="2000" b="1" dirty="0" smtClean="0">
                <a:solidFill>
                  <a:srgbClr val="4D3929"/>
                </a:solidFill>
                <a:latin typeface="Century Gothic" panose="020B0502020202020204" pitchFamily="34" charset="0"/>
                <a:sym typeface="Wingdings" panose="05000000000000000000" pitchFamily="2" charset="2"/>
              </a:rPr>
              <a:t>:9).</a:t>
            </a: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sym typeface="Wingdings" panose="05000000000000000000" pitchFamily="2" charset="2"/>
              </a:rPr>
              <a:t>Sensational, hyped claims of WOF preachers.</a:t>
            </a: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sym typeface="Wingdings" panose="05000000000000000000" pitchFamily="2" charset="2"/>
              </a:rPr>
              <a:t>God’s elect </a:t>
            </a:r>
            <a:r>
              <a:rPr lang="en-US" sz="2000" b="1" dirty="0" smtClean="0">
                <a:solidFill>
                  <a:srgbClr val="F54152"/>
                </a:solidFill>
                <a:latin typeface="Century Gothic" panose="020B0502020202020204" pitchFamily="34" charset="0"/>
                <a:sym typeface="Wingdings" panose="05000000000000000000" pitchFamily="2" charset="2"/>
              </a:rPr>
              <a:t>are waiting </a:t>
            </a:r>
            <a:r>
              <a:rPr lang="en-US" sz="2000" b="1" dirty="0" smtClean="0">
                <a:solidFill>
                  <a:srgbClr val="4D3929"/>
                </a:solidFill>
                <a:latin typeface="Century Gothic" panose="020B0502020202020204" pitchFamily="34" charset="0"/>
                <a:sym typeface="Wingdings" panose="05000000000000000000" pitchFamily="2" charset="2"/>
              </a:rPr>
              <a:t>to hear the gospel.</a:t>
            </a:r>
          </a:p>
          <a:p>
            <a:pPr marL="342900" indent="-342900">
              <a:buClr>
                <a:srgbClr val="4D3929"/>
              </a:buClr>
              <a:buFont typeface="Arial" panose="020B0604020202020204" pitchFamily="34" charset="0"/>
              <a:buChar char="•"/>
            </a:pPr>
            <a:endParaRPr lang="en-US" sz="2000" b="1" dirty="0">
              <a:solidFill>
                <a:srgbClr val="4D3929"/>
              </a:solidFill>
              <a:latin typeface="Century Gothic" panose="020B0502020202020204" pitchFamily="34" charset="0"/>
              <a:sym typeface="Wingdings" panose="05000000000000000000" pitchFamily="2" charset="2"/>
            </a:endParaRPr>
          </a:p>
          <a:p>
            <a:pPr marL="342900" indent="-342900">
              <a:buClr>
                <a:srgbClr val="4D3929"/>
              </a:buClr>
              <a:buFont typeface="Arial" panose="020B0604020202020204" pitchFamily="34" charset="0"/>
              <a:buChar char="•"/>
            </a:pPr>
            <a:endParaRPr lang="en-US" sz="2000" b="1" dirty="0" smtClean="0">
              <a:solidFill>
                <a:srgbClr val="4D3929"/>
              </a:solidFill>
              <a:latin typeface="Century Gothic" panose="020B0502020202020204" pitchFamily="34" charset="0"/>
              <a:sym typeface="Wingdings" panose="05000000000000000000" pitchFamily="2" charset="2"/>
            </a:endParaRPr>
          </a:p>
          <a:p>
            <a:pPr marL="342900" indent="-342900">
              <a:buClr>
                <a:srgbClr val="4D3929"/>
              </a:buClr>
              <a:buFont typeface="Arial" panose="020B0604020202020204" pitchFamily="34" charset="0"/>
              <a:buChar char="•"/>
            </a:pPr>
            <a:endParaRPr lang="en-US" sz="2000" b="1" dirty="0">
              <a:solidFill>
                <a:srgbClr val="4D3929"/>
              </a:solidFill>
              <a:latin typeface="Century Gothic" panose="020B0502020202020204" pitchFamily="34" charset="0"/>
              <a:sym typeface="Wingdings" panose="05000000000000000000" pitchFamily="2" charset="2"/>
            </a:endParaRPr>
          </a:p>
          <a:p>
            <a:pPr marL="342900" indent="-342900">
              <a:buClr>
                <a:srgbClr val="4D3929"/>
              </a:buClr>
              <a:buFont typeface="Arial" panose="020B0604020202020204" pitchFamily="34" charset="0"/>
              <a:buChar char="•"/>
            </a:pPr>
            <a:endParaRPr lang="en-US" sz="2000" b="1" dirty="0" smtClean="0">
              <a:solidFill>
                <a:srgbClr val="4D3929"/>
              </a:solidFill>
              <a:latin typeface="Century Gothic" panose="020B0502020202020204" pitchFamily="34" charset="0"/>
              <a:sym typeface="Wingdings" panose="05000000000000000000" pitchFamily="2" charset="2"/>
            </a:endParaRPr>
          </a:p>
          <a:p>
            <a:pPr marL="342900" indent="-342900">
              <a:buClr>
                <a:srgbClr val="4D3929"/>
              </a:buClr>
              <a:buFont typeface="Arial" panose="020B0604020202020204" pitchFamily="34" charset="0"/>
              <a:buChar char="•"/>
            </a:pPr>
            <a:endParaRPr lang="en-US" sz="2000" b="1" dirty="0" smtClean="0">
              <a:solidFill>
                <a:srgbClr val="4D3929"/>
              </a:solidFill>
              <a:latin typeface="Century Gothic" panose="020B0502020202020204" pitchFamily="34" charset="0"/>
              <a:sym typeface="Wingdings" panose="05000000000000000000" pitchFamily="2" charset="2"/>
            </a:endParaRPr>
          </a:p>
          <a:p>
            <a:pPr marL="342900" indent="-342900">
              <a:buClr>
                <a:srgbClr val="4D3929"/>
              </a:buClr>
              <a:buFont typeface="Arial" panose="020B0604020202020204" pitchFamily="34" charset="0"/>
              <a:buChar char="•"/>
            </a:pPr>
            <a:endParaRPr lang="en-US" sz="2000" b="1" dirty="0">
              <a:solidFill>
                <a:srgbClr val="4D3929"/>
              </a:solidFill>
              <a:latin typeface="Century Gothic" panose="020B0502020202020204" pitchFamily="34" charset="0"/>
              <a:sym typeface="Wingdings" panose="05000000000000000000" pitchFamily="2" charset="2"/>
            </a:endParaRP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sym typeface="Wingdings" panose="05000000000000000000" pitchFamily="2" charset="2"/>
              </a:rPr>
              <a:t>The promises </a:t>
            </a:r>
            <a:r>
              <a:rPr lang="en-US" sz="2000" b="1" dirty="0" smtClean="0">
                <a:solidFill>
                  <a:srgbClr val="F54152"/>
                </a:solidFill>
                <a:latin typeface="Century Gothic" panose="020B0502020202020204" pitchFamily="34" charset="0"/>
                <a:sym typeface="Wingdings" panose="05000000000000000000" pitchFamily="2" charset="2"/>
              </a:rPr>
              <a:t>guarantee</a:t>
            </a:r>
            <a:r>
              <a:rPr lang="en-US" sz="2000" b="1" dirty="0" smtClean="0">
                <a:solidFill>
                  <a:srgbClr val="4D3929"/>
                </a:solidFill>
                <a:latin typeface="Century Gothic" panose="020B0502020202020204" pitchFamily="34" charset="0"/>
                <a:sym typeface="Wingdings" panose="05000000000000000000" pitchFamily="2" charset="2"/>
              </a:rPr>
              <a:t> fruit and provide comfort.</a:t>
            </a:r>
            <a:r>
              <a:rPr lang="en-US" sz="2000" b="1" dirty="0" smtClean="0">
                <a:solidFill>
                  <a:srgbClr val="4D3929"/>
                </a:solidFill>
                <a:latin typeface="Century Gothic" panose="020B0502020202020204" pitchFamily="34" charset="0"/>
              </a:rPr>
              <a:t> </a:t>
            </a:r>
          </a:p>
        </p:txBody>
      </p:sp>
      <p:sp>
        <p:nvSpPr>
          <p:cNvPr id="13" name="TextBox 12"/>
          <p:cNvSpPr txBox="1"/>
          <p:nvPr/>
        </p:nvSpPr>
        <p:spPr>
          <a:xfrm>
            <a:off x="999919" y="2668347"/>
            <a:ext cx="5665924" cy="1815882"/>
          </a:xfrm>
          <a:prstGeom prst="rect">
            <a:avLst/>
          </a:prstGeom>
          <a:noFill/>
        </p:spPr>
        <p:txBody>
          <a:bodyPr wrap="square" rtlCol="0">
            <a:spAutoFit/>
          </a:bodyPr>
          <a:lstStyle/>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“Now the Lord spoke to Paul . . . ‘do not be afraid, but speak, and do not keep silent . . . for I have many people in this city’</a:t>
            </a:r>
            <a:r>
              <a:rPr lang="en-US" sz="900" dirty="0" smtClean="0">
                <a:solidFill>
                  <a:srgbClr val="4D3929"/>
                </a:solidFill>
                <a:latin typeface="Century Gothic" panose="020B0502020202020204" pitchFamily="34" charset="0"/>
              </a:rPr>
              <a:t> </a:t>
            </a:r>
            <a:r>
              <a:rPr lang="en-US" sz="1600" dirty="0" smtClean="0">
                <a:solidFill>
                  <a:srgbClr val="4D3929"/>
                </a:solidFill>
                <a:latin typeface="Century Gothic" panose="020B0502020202020204" pitchFamily="34" charset="0"/>
              </a:rPr>
              <a:t>” (Acts 18:9–10).</a:t>
            </a:r>
          </a:p>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“Who then is Paul, and who is </a:t>
            </a:r>
            <a:r>
              <a:rPr lang="en-US" sz="1600" dirty="0" err="1" smtClean="0">
                <a:solidFill>
                  <a:srgbClr val="4D3929"/>
                </a:solidFill>
                <a:latin typeface="Century Gothic" panose="020B0502020202020204" pitchFamily="34" charset="0"/>
              </a:rPr>
              <a:t>Apollos</a:t>
            </a:r>
            <a:r>
              <a:rPr lang="en-US" sz="1600" dirty="0" smtClean="0">
                <a:solidFill>
                  <a:srgbClr val="4D3929"/>
                </a:solidFill>
                <a:latin typeface="Century Gothic" panose="020B0502020202020204" pitchFamily="34" charset="0"/>
              </a:rPr>
              <a:t>, but ministers through whom you believed, as the Lord gave to each one? I planted, </a:t>
            </a:r>
            <a:r>
              <a:rPr lang="en-US" sz="1600" dirty="0" err="1" smtClean="0">
                <a:solidFill>
                  <a:srgbClr val="4D3929"/>
                </a:solidFill>
                <a:latin typeface="Century Gothic" panose="020B0502020202020204" pitchFamily="34" charset="0"/>
              </a:rPr>
              <a:t>Apollos</a:t>
            </a:r>
            <a:r>
              <a:rPr lang="en-US" sz="1600" dirty="0" smtClean="0">
                <a:solidFill>
                  <a:srgbClr val="4D3929"/>
                </a:solidFill>
                <a:latin typeface="Century Gothic" panose="020B0502020202020204" pitchFamily="34" charset="0"/>
              </a:rPr>
              <a:t> watered, but God gave the increase” (1 Cor. 3:5–6). </a:t>
            </a:r>
          </a:p>
        </p:txBody>
      </p:sp>
    </p:spTree>
    <p:extLst>
      <p:ext uri="{BB962C8B-B14F-4D97-AF65-F5344CB8AC3E}">
        <p14:creationId xmlns:p14="http://schemas.microsoft.com/office/powerpoint/2010/main" val="3718562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503735" y="508410"/>
            <a:ext cx="5786182" cy="643050"/>
          </a:xfrm>
          <a:prstGeom prst="rect">
            <a:avLst/>
          </a:prstGeom>
        </p:spPr>
        <p:txBody>
          <a:bodyPr lIns="68569" tIns="68569" rIns="68569" bIns="68569" anchor="t" anchorCtr="0">
            <a:noAutofit/>
          </a:bodyPr>
          <a:lstStyle/>
          <a:p>
            <a:r>
              <a:rPr lang="en" sz="4000" dirty="0" smtClean="0">
                <a:solidFill>
                  <a:srgbClr val="4D3929"/>
                </a:solidFill>
                <a:latin typeface="+mj-lt"/>
              </a:rPr>
              <a:t>T</a:t>
            </a:r>
            <a:r>
              <a:rPr lang="en-US" sz="4000" dirty="0" smtClean="0">
                <a:solidFill>
                  <a:srgbClr val="4D3929"/>
                </a:solidFill>
                <a:latin typeface="+mj-lt"/>
              </a:rPr>
              <a:t>h</a:t>
            </a:r>
            <a:r>
              <a:rPr lang="en" sz="4000" dirty="0" smtClean="0">
                <a:solidFill>
                  <a:srgbClr val="4D3929"/>
                </a:solidFill>
                <a:latin typeface="+mj-lt"/>
              </a:rPr>
              <a:t>e Divine </a:t>
            </a:r>
            <a:r>
              <a:rPr lang="en" sz="4000" dirty="0" smtClean="0">
                <a:solidFill>
                  <a:srgbClr val="F54152"/>
                </a:solidFill>
                <a:latin typeface="+mj-lt"/>
              </a:rPr>
              <a:t>Promise</a:t>
            </a:r>
            <a:endParaRPr lang="en" sz="4000" dirty="0">
              <a:solidFill>
                <a:srgbClr val="F54152"/>
              </a:solidFill>
              <a:latin typeface="+mj-lt"/>
            </a:endParaRPr>
          </a:p>
        </p:txBody>
      </p:sp>
      <p:sp>
        <p:nvSpPr>
          <p:cNvPr id="10" name="TextBox 9"/>
          <p:cNvSpPr txBox="1"/>
          <p:nvPr/>
        </p:nvSpPr>
        <p:spPr>
          <a:xfrm>
            <a:off x="600982" y="1365108"/>
            <a:ext cx="6158164" cy="400110"/>
          </a:xfrm>
          <a:prstGeom prst="rect">
            <a:avLst/>
          </a:prstGeom>
          <a:noFill/>
        </p:spPr>
        <p:txBody>
          <a:bodyPr wrap="square" rtlCol="0">
            <a:spAutoFit/>
          </a:bodyPr>
          <a:lstStyle/>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Prophetic dilemma? The </a:t>
            </a:r>
            <a:r>
              <a:rPr lang="en-US" sz="2000" b="1" dirty="0" smtClean="0">
                <a:solidFill>
                  <a:srgbClr val="F54152"/>
                </a:solidFill>
                <a:latin typeface="Century Gothic" panose="020B0502020202020204" pitchFamily="34" charset="0"/>
              </a:rPr>
              <a:t>bad</a:t>
            </a:r>
            <a:r>
              <a:rPr lang="en-US" sz="2000" b="1" dirty="0" smtClean="0">
                <a:solidFill>
                  <a:srgbClr val="4D3929"/>
                </a:solidFill>
                <a:latin typeface="Century Gothic" panose="020B0502020202020204" pitchFamily="34" charset="0"/>
              </a:rPr>
              <a:t> news:</a:t>
            </a:r>
          </a:p>
        </p:txBody>
      </p:sp>
      <p:sp>
        <p:nvSpPr>
          <p:cNvPr id="5" name="TextBox 4"/>
          <p:cNvSpPr txBox="1"/>
          <p:nvPr/>
        </p:nvSpPr>
        <p:spPr>
          <a:xfrm>
            <a:off x="999919" y="1807739"/>
            <a:ext cx="5665924" cy="2554545"/>
          </a:xfrm>
          <a:prstGeom prst="rect">
            <a:avLst/>
          </a:prstGeom>
          <a:noFill/>
        </p:spPr>
        <p:txBody>
          <a:bodyPr wrap="square" rtlCol="0">
            <a:spAutoFit/>
          </a:bodyPr>
          <a:lstStyle/>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a:t>
            </a:r>
            <a:r>
              <a:rPr lang="en-US" sz="1600" dirty="0">
                <a:solidFill>
                  <a:srgbClr val="4D3929"/>
                </a:solidFill>
                <a:latin typeface="Century Gothic" panose="020B0502020202020204" pitchFamily="34" charset="0"/>
              </a:rPr>
              <a:t>And there will be signs in the sun, in the moon, and in the stars; and on the earth distress of nations, with perplexity, the sea and the waves roaring</a:t>
            </a:r>
            <a:r>
              <a:rPr lang="en-US" sz="1600" dirty="0" smtClean="0">
                <a:solidFill>
                  <a:srgbClr val="4D3929"/>
                </a:solidFill>
                <a:latin typeface="Century Gothic" panose="020B0502020202020204" pitchFamily="34" charset="0"/>
              </a:rPr>
              <a:t>;</a:t>
            </a:r>
            <a:r>
              <a:rPr lang="en-US" sz="1600" dirty="0">
                <a:solidFill>
                  <a:srgbClr val="4D3929"/>
                </a:solidFill>
                <a:latin typeface="Century Gothic" panose="020B0502020202020204" pitchFamily="34" charset="0"/>
              </a:rPr>
              <a:t> </a:t>
            </a:r>
            <a:r>
              <a:rPr lang="en-US" sz="1600" dirty="0" smtClean="0">
                <a:solidFill>
                  <a:srgbClr val="4D3929"/>
                </a:solidFill>
                <a:latin typeface="Century Gothic" panose="020B0502020202020204" pitchFamily="34" charset="0"/>
              </a:rPr>
              <a:t>men’s </a:t>
            </a:r>
            <a:r>
              <a:rPr lang="en-US" sz="1600" dirty="0">
                <a:solidFill>
                  <a:srgbClr val="4D3929"/>
                </a:solidFill>
                <a:latin typeface="Century Gothic" panose="020B0502020202020204" pitchFamily="34" charset="0"/>
              </a:rPr>
              <a:t>hearts failing them from fear and the expectation of those things which are coming on the earth, for the powers of the heavens will be shaken</a:t>
            </a:r>
            <a:r>
              <a:rPr lang="en-US" sz="1600" dirty="0" smtClean="0">
                <a:solidFill>
                  <a:srgbClr val="4D3929"/>
                </a:solidFill>
                <a:latin typeface="Century Gothic" panose="020B0502020202020204" pitchFamily="34" charset="0"/>
              </a:rPr>
              <a:t>. </a:t>
            </a:r>
            <a:r>
              <a:rPr lang="en-US" sz="1600" dirty="0">
                <a:solidFill>
                  <a:srgbClr val="4D3929"/>
                </a:solidFill>
                <a:latin typeface="Century Gothic" panose="020B0502020202020204" pitchFamily="34" charset="0"/>
              </a:rPr>
              <a:t>Then they will see the Son of Man coming in a cloud with power and great </a:t>
            </a:r>
            <a:r>
              <a:rPr lang="en-US" sz="1600" dirty="0" smtClean="0">
                <a:solidFill>
                  <a:srgbClr val="4D3929"/>
                </a:solidFill>
                <a:latin typeface="Century Gothic" panose="020B0502020202020204" pitchFamily="34" charset="0"/>
              </a:rPr>
              <a:t>glory” (Luke 21:25–27).</a:t>
            </a:r>
          </a:p>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“For many will come in My name, saying, ‘I am the Christ,’ and will deceive many” (Matt. 24:5).</a:t>
            </a:r>
          </a:p>
        </p:txBody>
      </p:sp>
    </p:spTree>
    <p:extLst>
      <p:ext uri="{BB962C8B-B14F-4D97-AF65-F5344CB8AC3E}">
        <p14:creationId xmlns:p14="http://schemas.microsoft.com/office/powerpoint/2010/main" val="20641195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503734" y="508410"/>
            <a:ext cx="6354265" cy="643050"/>
          </a:xfrm>
          <a:prstGeom prst="rect">
            <a:avLst/>
          </a:prstGeom>
        </p:spPr>
        <p:txBody>
          <a:bodyPr lIns="68569" tIns="68569" rIns="68569" bIns="68569" anchor="t" anchorCtr="0">
            <a:noAutofit/>
          </a:bodyPr>
          <a:lstStyle/>
          <a:p>
            <a:r>
              <a:rPr lang="en" sz="4000" dirty="0" smtClean="0">
                <a:solidFill>
                  <a:srgbClr val="4D3929"/>
                </a:solidFill>
                <a:latin typeface="+mj-lt"/>
              </a:rPr>
              <a:t>T</a:t>
            </a:r>
            <a:r>
              <a:rPr lang="en-US" sz="4000" dirty="0" smtClean="0">
                <a:solidFill>
                  <a:srgbClr val="4D3929"/>
                </a:solidFill>
                <a:latin typeface="+mj-lt"/>
              </a:rPr>
              <a:t>h</a:t>
            </a:r>
            <a:r>
              <a:rPr lang="en" sz="4000" dirty="0" smtClean="0">
                <a:solidFill>
                  <a:srgbClr val="4D3929"/>
                </a:solidFill>
                <a:latin typeface="+mj-lt"/>
              </a:rPr>
              <a:t>e Divine </a:t>
            </a:r>
            <a:r>
              <a:rPr lang="en" sz="4000" dirty="0" smtClean="0">
                <a:solidFill>
                  <a:srgbClr val="F54152"/>
                </a:solidFill>
                <a:latin typeface="+mj-lt"/>
              </a:rPr>
              <a:t>Promise </a:t>
            </a:r>
            <a:r>
              <a:rPr lang="en" sz="2400" dirty="0" smtClean="0">
                <a:solidFill>
                  <a:srgbClr val="F54152"/>
                </a:solidFill>
                <a:latin typeface="+mj-lt"/>
              </a:rPr>
              <a:t>(</a:t>
            </a:r>
            <a:r>
              <a:rPr lang="en" sz="2400" i="1" dirty="0" smtClean="0">
                <a:solidFill>
                  <a:srgbClr val="F54152"/>
                </a:solidFill>
                <a:latin typeface="+mj-lt"/>
              </a:rPr>
              <a:t>Cont</a:t>
            </a:r>
            <a:r>
              <a:rPr lang="en" sz="2400" dirty="0" smtClean="0">
                <a:solidFill>
                  <a:srgbClr val="F54152"/>
                </a:solidFill>
                <a:latin typeface="+mj-lt"/>
              </a:rPr>
              <a:t>.)</a:t>
            </a:r>
            <a:endParaRPr lang="en" sz="2400" dirty="0">
              <a:solidFill>
                <a:srgbClr val="F54152"/>
              </a:solidFill>
              <a:latin typeface="+mj-lt"/>
            </a:endParaRPr>
          </a:p>
        </p:txBody>
      </p:sp>
      <p:sp>
        <p:nvSpPr>
          <p:cNvPr id="10" name="TextBox 9"/>
          <p:cNvSpPr txBox="1"/>
          <p:nvPr/>
        </p:nvSpPr>
        <p:spPr>
          <a:xfrm>
            <a:off x="600982" y="1365108"/>
            <a:ext cx="6158164" cy="400110"/>
          </a:xfrm>
          <a:prstGeom prst="rect">
            <a:avLst/>
          </a:prstGeom>
          <a:noFill/>
        </p:spPr>
        <p:txBody>
          <a:bodyPr wrap="square" rtlCol="0">
            <a:spAutoFit/>
          </a:bodyPr>
          <a:lstStyle/>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Prophetic dilemma? The </a:t>
            </a:r>
            <a:r>
              <a:rPr lang="en-US" sz="2000" b="1" dirty="0" smtClean="0">
                <a:solidFill>
                  <a:srgbClr val="F54152"/>
                </a:solidFill>
                <a:latin typeface="Century Gothic" panose="020B0502020202020204" pitchFamily="34" charset="0"/>
              </a:rPr>
              <a:t>bad</a:t>
            </a:r>
            <a:r>
              <a:rPr lang="en-US" sz="2000" b="1" dirty="0" smtClean="0">
                <a:solidFill>
                  <a:srgbClr val="4D3929"/>
                </a:solidFill>
                <a:latin typeface="Century Gothic" panose="020B0502020202020204" pitchFamily="34" charset="0"/>
              </a:rPr>
              <a:t> news:</a:t>
            </a:r>
          </a:p>
        </p:txBody>
      </p:sp>
      <p:sp>
        <p:nvSpPr>
          <p:cNvPr id="5" name="TextBox 4"/>
          <p:cNvSpPr txBox="1"/>
          <p:nvPr/>
        </p:nvSpPr>
        <p:spPr>
          <a:xfrm>
            <a:off x="999919" y="1807739"/>
            <a:ext cx="5665924" cy="2062103"/>
          </a:xfrm>
          <a:prstGeom prst="rect">
            <a:avLst/>
          </a:prstGeom>
          <a:noFill/>
        </p:spPr>
        <p:txBody>
          <a:bodyPr wrap="square" rtlCol="0">
            <a:spAutoFit/>
          </a:bodyPr>
          <a:lstStyle/>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“Then many false prophets will rise up and deceive many. And because lawlessness will abound, the love of many will grow cold” (Matt. 24:11–12).</a:t>
            </a:r>
          </a:p>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“For false </a:t>
            </a:r>
            <a:r>
              <a:rPr lang="en-US" sz="1600" dirty="0" err="1" smtClean="0">
                <a:solidFill>
                  <a:srgbClr val="4D3929"/>
                </a:solidFill>
                <a:latin typeface="Century Gothic" panose="020B0502020202020204" pitchFamily="34" charset="0"/>
              </a:rPr>
              <a:t>Christs</a:t>
            </a:r>
            <a:r>
              <a:rPr lang="en-US" sz="1600" dirty="0" smtClean="0">
                <a:solidFill>
                  <a:srgbClr val="4D3929"/>
                </a:solidFill>
                <a:latin typeface="Century Gothic" panose="020B0502020202020204" pitchFamily="34" charset="0"/>
              </a:rPr>
              <a:t> and false                                    prophets will rise and show                                     great signs and wonders                                                             to deceive, if possible, even                                                       the elect” (Matt. 24:24).</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687"/>
          <a:stretch/>
        </p:blipFill>
        <p:spPr>
          <a:xfrm>
            <a:off x="4203818" y="2700493"/>
            <a:ext cx="2577635" cy="2194560"/>
          </a:xfrm>
          <a:prstGeom prst="rect">
            <a:avLst/>
          </a:prstGeom>
          <a:ln>
            <a:noFill/>
          </a:ln>
          <a:effectLst>
            <a:softEdge rad="38100"/>
          </a:effectLst>
        </p:spPr>
      </p:pic>
    </p:spTree>
    <p:extLst>
      <p:ext uri="{BB962C8B-B14F-4D97-AF65-F5344CB8AC3E}">
        <p14:creationId xmlns:p14="http://schemas.microsoft.com/office/powerpoint/2010/main" val="35688893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503734" y="508410"/>
            <a:ext cx="6354265" cy="643050"/>
          </a:xfrm>
          <a:prstGeom prst="rect">
            <a:avLst/>
          </a:prstGeom>
        </p:spPr>
        <p:txBody>
          <a:bodyPr lIns="68569" tIns="68569" rIns="68569" bIns="68569" anchor="t" anchorCtr="0">
            <a:noAutofit/>
          </a:bodyPr>
          <a:lstStyle/>
          <a:p>
            <a:r>
              <a:rPr lang="en" sz="4000" dirty="0" smtClean="0">
                <a:solidFill>
                  <a:srgbClr val="4D3929"/>
                </a:solidFill>
                <a:latin typeface="+mj-lt"/>
              </a:rPr>
              <a:t>T</a:t>
            </a:r>
            <a:r>
              <a:rPr lang="en-US" sz="4000" dirty="0" smtClean="0">
                <a:solidFill>
                  <a:srgbClr val="4D3929"/>
                </a:solidFill>
                <a:latin typeface="+mj-lt"/>
              </a:rPr>
              <a:t>h</a:t>
            </a:r>
            <a:r>
              <a:rPr lang="en" sz="4000" dirty="0" smtClean="0">
                <a:solidFill>
                  <a:srgbClr val="4D3929"/>
                </a:solidFill>
                <a:latin typeface="+mj-lt"/>
              </a:rPr>
              <a:t>e Divine </a:t>
            </a:r>
            <a:r>
              <a:rPr lang="en" sz="4000" dirty="0" smtClean="0">
                <a:solidFill>
                  <a:srgbClr val="F54152"/>
                </a:solidFill>
                <a:latin typeface="+mj-lt"/>
              </a:rPr>
              <a:t>Promise </a:t>
            </a:r>
            <a:r>
              <a:rPr lang="en" sz="2400" dirty="0" smtClean="0">
                <a:solidFill>
                  <a:srgbClr val="F54152"/>
                </a:solidFill>
                <a:latin typeface="+mj-lt"/>
              </a:rPr>
              <a:t>(</a:t>
            </a:r>
            <a:r>
              <a:rPr lang="en" sz="2400" i="1" dirty="0" smtClean="0">
                <a:solidFill>
                  <a:srgbClr val="F54152"/>
                </a:solidFill>
                <a:latin typeface="+mj-lt"/>
              </a:rPr>
              <a:t>Cont</a:t>
            </a:r>
            <a:r>
              <a:rPr lang="en" sz="2400" dirty="0" smtClean="0">
                <a:solidFill>
                  <a:srgbClr val="F54152"/>
                </a:solidFill>
                <a:latin typeface="+mj-lt"/>
              </a:rPr>
              <a:t>.)</a:t>
            </a:r>
            <a:endParaRPr lang="en" sz="2400" dirty="0">
              <a:solidFill>
                <a:srgbClr val="F54152"/>
              </a:solidFill>
              <a:latin typeface="+mj-lt"/>
            </a:endParaRPr>
          </a:p>
        </p:txBody>
      </p:sp>
      <p:sp>
        <p:nvSpPr>
          <p:cNvPr id="10" name="TextBox 9"/>
          <p:cNvSpPr txBox="1"/>
          <p:nvPr/>
        </p:nvSpPr>
        <p:spPr>
          <a:xfrm>
            <a:off x="600982" y="1365108"/>
            <a:ext cx="6158164" cy="400110"/>
          </a:xfrm>
          <a:prstGeom prst="rect">
            <a:avLst/>
          </a:prstGeom>
          <a:noFill/>
        </p:spPr>
        <p:txBody>
          <a:bodyPr wrap="square" rtlCol="0">
            <a:spAutoFit/>
          </a:bodyPr>
          <a:lstStyle/>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Prophetic dilemma? The </a:t>
            </a:r>
            <a:r>
              <a:rPr lang="en-US" sz="2000" b="1" dirty="0" smtClean="0">
                <a:solidFill>
                  <a:srgbClr val="F54152"/>
                </a:solidFill>
                <a:latin typeface="Century Gothic" panose="020B0502020202020204" pitchFamily="34" charset="0"/>
              </a:rPr>
              <a:t>good</a:t>
            </a:r>
            <a:r>
              <a:rPr lang="en-US" sz="2000" b="1" dirty="0" smtClean="0">
                <a:solidFill>
                  <a:srgbClr val="4D3929"/>
                </a:solidFill>
                <a:latin typeface="Century Gothic" panose="020B0502020202020204" pitchFamily="34" charset="0"/>
              </a:rPr>
              <a:t> news:</a:t>
            </a:r>
          </a:p>
        </p:txBody>
      </p:sp>
      <p:sp>
        <p:nvSpPr>
          <p:cNvPr id="5" name="TextBox 4"/>
          <p:cNvSpPr txBox="1"/>
          <p:nvPr/>
        </p:nvSpPr>
        <p:spPr>
          <a:xfrm>
            <a:off x="999919" y="1807739"/>
            <a:ext cx="5665924" cy="1323439"/>
          </a:xfrm>
          <a:prstGeom prst="rect">
            <a:avLst/>
          </a:prstGeom>
          <a:noFill/>
        </p:spPr>
        <p:txBody>
          <a:bodyPr wrap="square" rtlCol="0">
            <a:spAutoFit/>
          </a:bodyPr>
          <a:lstStyle/>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“For the earth shall be full of the knowledge of the </a:t>
            </a:r>
            <a:r>
              <a:rPr lang="en-US" sz="1600" cap="small" dirty="0" smtClean="0">
                <a:solidFill>
                  <a:srgbClr val="4D3929"/>
                </a:solidFill>
                <a:latin typeface="Century Gothic" panose="020B0502020202020204" pitchFamily="34" charset="0"/>
              </a:rPr>
              <a:t>Lord</a:t>
            </a:r>
            <a:r>
              <a:rPr lang="en-US" sz="1600" dirty="0" smtClean="0">
                <a:solidFill>
                  <a:srgbClr val="4D3929"/>
                </a:solidFill>
                <a:latin typeface="Century Gothic" panose="020B0502020202020204" pitchFamily="34" charset="0"/>
              </a:rPr>
              <a:t> as the waters cover the sea” (Isa. 11:9).</a:t>
            </a:r>
          </a:p>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“And this gospel of the kingdom will be preached in all the world as a witness to all the nations, and then the end will come” (Matt. 24:14).</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5579" y="2932368"/>
            <a:ext cx="2647236" cy="2194560"/>
          </a:xfrm>
          <a:prstGeom prst="ellipse">
            <a:avLst/>
          </a:prstGeom>
          <a:ln>
            <a:noFill/>
          </a:ln>
          <a:effectLst>
            <a:softEdge rad="112500"/>
          </a:effectLst>
        </p:spPr>
      </p:pic>
    </p:spTree>
    <p:extLst>
      <p:ext uri="{BB962C8B-B14F-4D97-AF65-F5344CB8AC3E}">
        <p14:creationId xmlns:p14="http://schemas.microsoft.com/office/powerpoint/2010/main" val="28778010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6" name="TextBox 15"/>
          <p:cNvSpPr txBox="1"/>
          <p:nvPr/>
        </p:nvSpPr>
        <p:spPr>
          <a:xfrm>
            <a:off x="526268" y="2191816"/>
            <a:ext cx="5828477" cy="584775"/>
          </a:xfrm>
          <a:prstGeom prst="rect">
            <a:avLst/>
          </a:prstGeom>
          <a:noFill/>
        </p:spPr>
        <p:txBody>
          <a:bodyPr wrap="square" rtlCol="0">
            <a:spAutoFit/>
          </a:bodyPr>
          <a:lstStyle/>
          <a:p>
            <a:pPr algn="ctr"/>
            <a:r>
              <a:rPr lang="en-US" sz="3200" dirty="0" smtClean="0">
                <a:solidFill>
                  <a:srgbClr val="4D3929"/>
                </a:solidFill>
                <a:latin typeface="Century Gothic" panose="020B0502020202020204" pitchFamily="34" charset="0"/>
              </a:rPr>
              <a:t>Is there a </a:t>
            </a:r>
            <a:r>
              <a:rPr lang="en-US" sz="3200" b="1" dirty="0" smtClean="0">
                <a:solidFill>
                  <a:srgbClr val="F54152"/>
                </a:solidFill>
                <a:latin typeface="Century Gothic" panose="020B0502020202020204" pitchFamily="34" charset="0"/>
              </a:rPr>
              <a:t>solution</a:t>
            </a:r>
            <a:r>
              <a:rPr lang="en-US" sz="3200" dirty="0" smtClean="0">
                <a:solidFill>
                  <a:srgbClr val="4D3929"/>
                </a:solidFill>
                <a:latin typeface="Century Gothic" panose="020B0502020202020204" pitchFamily="34" charset="0"/>
              </a:rPr>
              <a:t>?</a:t>
            </a:r>
            <a:endParaRPr lang="en-US" sz="3200" b="1" dirty="0">
              <a:solidFill>
                <a:srgbClr val="F54152"/>
              </a:solidFill>
            </a:endParaRPr>
          </a:p>
        </p:txBody>
      </p:sp>
      <p:cxnSp>
        <p:nvCxnSpPr>
          <p:cNvPr id="7" name="Straight Connector 6"/>
          <p:cNvCxnSpPr/>
          <p:nvPr/>
        </p:nvCxnSpPr>
        <p:spPr>
          <a:xfrm flipV="1">
            <a:off x="-6578" y="2480063"/>
            <a:ext cx="1554480" cy="394"/>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flipV="1">
            <a:off x="5314368" y="2472743"/>
            <a:ext cx="1554480" cy="394"/>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sp>
        <p:nvSpPr>
          <p:cNvPr id="5" name="TextBox 4"/>
          <p:cNvSpPr txBox="1"/>
          <p:nvPr/>
        </p:nvSpPr>
        <p:spPr>
          <a:xfrm>
            <a:off x="526268" y="1359883"/>
            <a:ext cx="5828477" cy="338554"/>
          </a:xfrm>
          <a:prstGeom prst="rect">
            <a:avLst/>
          </a:prstGeom>
          <a:noFill/>
        </p:spPr>
        <p:txBody>
          <a:bodyPr wrap="square" rtlCol="0">
            <a:spAutoFit/>
          </a:bodyPr>
          <a:lstStyle/>
          <a:p>
            <a:pPr algn="ctr"/>
            <a:r>
              <a:rPr lang="en-US" sz="1600" b="1" dirty="0" smtClean="0">
                <a:solidFill>
                  <a:srgbClr val="F54152"/>
                </a:solidFill>
                <a:latin typeface="Century Gothic" panose="020B0502020202020204" pitchFamily="34" charset="0"/>
              </a:rPr>
              <a:t>Bad</a:t>
            </a:r>
            <a:r>
              <a:rPr lang="en-US" sz="1600" dirty="0" smtClean="0">
                <a:solidFill>
                  <a:srgbClr val="4D3929"/>
                </a:solidFill>
                <a:latin typeface="Century Gothic" panose="020B0502020202020204" pitchFamily="34" charset="0"/>
              </a:rPr>
              <a:t> news. </a:t>
            </a:r>
            <a:r>
              <a:rPr lang="en-US" sz="1600" b="1" dirty="0" smtClean="0">
                <a:solidFill>
                  <a:srgbClr val="F54152"/>
                </a:solidFill>
                <a:latin typeface="Century Gothic" panose="020B0502020202020204" pitchFamily="34" charset="0"/>
              </a:rPr>
              <a:t>Good</a:t>
            </a:r>
            <a:r>
              <a:rPr lang="en-US" sz="1600" dirty="0" smtClean="0">
                <a:solidFill>
                  <a:srgbClr val="4D3929"/>
                </a:solidFill>
                <a:latin typeface="Century Gothic" panose="020B0502020202020204" pitchFamily="34" charset="0"/>
              </a:rPr>
              <a:t> news. Which one?</a:t>
            </a:r>
            <a:endParaRPr lang="en-US" sz="1600" b="1" dirty="0">
              <a:solidFill>
                <a:srgbClr val="F54152"/>
              </a:solidFill>
            </a:endParaRPr>
          </a:p>
        </p:txBody>
      </p:sp>
    </p:spTree>
    <p:extLst>
      <p:ext uri="{BB962C8B-B14F-4D97-AF65-F5344CB8AC3E}">
        <p14:creationId xmlns:p14="http://schemas.microsoft.com/office/powerpoint/2010/main" val="14484189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6" name="TextBox 15"/>
          <p:cNvSpPr txBox="1"/>
          <p:nvPr/>
        </p:nvSpPr>
        <p:spPr>
          <a:xfrm>
            <a:off x="526268" y="1369513"/>
            <a:ext cx="5828477" cy="2431435"/>
          </a:xfrm>
          <a:prstGeom prst="rect">
            <a:avLst/>
          </a:prstGeom>
          <a:noFill/>
        </p:spPr>
        <p:txBody>
          <a:bodyPr wrap="square" rtlCol="0">
            <a:spAutoFit/>
          </a:bodyPr>
          <a:lstStyle/>
          <a:p>
            <a:pPr algn="ctr"/>
            <a:r>
              <a:rPr lang="en-US" sz="3200" dirty="0" smtClean="0">
                <a:solidFill>
                  <a:srgbClr val="4D3929"/>
                </a:solidFill>
                <a:latin typeface="Century Gothic" panose="020B0502020202020204" pitchFamily="34" charset="0"/>
              </a:rPr>
              <a:t>Yes</a:t>
            </a:r>
            <a:r>
              <a:rPr lang="en-US" sz="3200" dirty="0" smtClean="0">
                <a:solidFill>
                  <a:srgbClr val="F54152"/>
                </a:solidFill>
                <a:latin typeface="Century Gothic" panose="020B0502020202020204" pitchFamily="34" charset="0"/>
              </a:rPr>
              <a:t>.</a:t>
            </a:r>
          </a:p>
          <a:p>
            <a:pPr algn="ctr"/>
            <a:endParaRPr lang="en-US" sz="3200" b="1" dirty="0">
              <a:solidFill>
                <a:srgbClr val="4D3929"/>
              </a:solidFill>
              <a:latin typeface="Century Gothic" panose="020B0502020202020204" pitchFamily="34" charset="0"/>
            </a:endParaRPr>
          </a:p>
          <a:p>
            <a:pPr algn="ctr"/>
            <a:r>
              <a:rPr lang="en-US" sz="8800" b="1" dirty="0" smtClean="0">
                <a:solidFill>
                  <a:srgbClr val="F54152"/>
                </a:solidFill>
                <a:latin typeface="Century Gothic" panose="020B0502020202020204" pitchFamily="34" charset="0"/>
              </a:rPr>
              <a:t>Antinomy.</a:t>
            </a:r>
            <a:endParaRPr lang="en-US" sz="8800" b="1" dirty="0">
              <a:solidFill>
                <a:srgbClr val="F54152"/>
              </a:solidFill>
            </a:endParaRPr>
          </a:p>
        </p:txBody>
      </p:sp>
    </p:spTree>
    <p:extLst>
      <p:ext uri="{BB962C8B-B14F-4D97-AF65-F5344CB8AC3E}">
        <p14:creationId xmlns:p14="http://schemas.microsoft.com/office/powerpoint/2010/main" val="22877675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454612" y="524814"/>
            <a:ext cx="5363681" cy="643050"/>
          </a:xfrm>
          <a:prstGeom prst="rect">
            <a:avLst/>
          </a:prstGeom>
        </p:spPr>
        <p:txBody>
          <a:bodyPr lIns="68569" tIns="68569" rIns="68569" bIns="68569" anchor="t" anchorCtr="0">
            <a:noAutofit/>
          </a:bodyPr>
          <a:lstStyle/>
          <a:p>
            <a:r>
              <a:rPr lang="en" sz="4000" dirty="0" smtClean="0">
                <a:solidFill>
                  <a:srgbClr val="4D3929"/>
                </a:solidFill>
                <a:latin typeface="+mj-lt"/>
              </a:rPr>
              <a:t>Discussion </a:t>
            </a:r>
            <a:r>
              <a:rPr lang="en" sz="4000" dirty="0" smtClean="0">
                <a:solidFill>
                  <a:srgbClr val="F54152"/>
                </a:solidFill>
                <a:latin typeface="+mj-lt"/>
              </a:rPr>
              <a:t>Points</a:t>
            </a:r>
            <a:endParaRPr lang="en" sz="4000" dirty="0">
              <a:solidFill>
                <a:srgbClr val="F54152"/>
              </a:solidFill>
              <a:latin typeface="+mj-lt"/>
            </a:endParaRPr>
          </a:p>
        </p:txBody>
      </p:sp>
      <p:sp>
        <p:nvSpPr>
          <p:cNvPr id="72" name="Shape 72"/>
          <p:cNvSpPr txBox="1">
            <a:spLocks noGrp="1"/>
          </p:cNvSpPr>
          <p:nvPr>
            <p:ph type="body" idx="2"/>
          </p:nvPr>
        </p:nvSpPr>
        <p:spPr>
          <a:xfrm>
            <a:off x="738292" y="1341800"/>
            <a:ext cx="5757335" cy="3303973"/>
          </a:xfrm>
          <a:prstGeom prst="rect">
            <a:avLst/>
          </a:prstGeom>
        </p:spPr>
        <p:txBody>
          <a:bodyPr lIns="68569" tIns="68569" rIns="68569" bIns="68569" anchor="t" anchorCtr="0">
            <a:noAutofit/>
          </a:bodyPr>
          <a:lstStyle/>
          <a:p>
            <a:pPr marL="457200" indent="-457200">
              <a:buClr>
                <a:srgbClr val="F54152"/>
              </a:buClr>
              <a:buSzPct val="91666"/>
              <a:buFont typeface="Arial" panose="020B0604020202020204" pitchFamily="34" charset="0"/>
              <a:buChar char="•"/>
            </a:pPr>
            <a:r>
              <a:rPr lang="en" sz="3200" b="1" dirty="0" smtClean="0">
                <a:solidFill>
                  <a:srgbClr val="4D3929"/>
                </a:solidFill>
                <a:latin typeface="Century Gothic" panose="020B0502020202020204" pitchFamily="34" charset="0"/>
                <a:cs typeface="Arial" panose="020B0604020202020204" pitchFamily="34" charset="0"/>
              </a:rPr>
              <a:t>Beliefs </a:t>
            </a:r>
            <a:r>
              <a:rPr lang="en" sz="3200" b="1" dirty="0" smtClean="0">
                <a:solidFill>
                  <a:srgbClr val="F54152"/>
                </a:solidFill>
                <a:latin typeface="Century Gothic" panose="020B0502020202020204" pitchFamily="34" charset="0"/>
                <a:cs typeface="Arial" panose="020B0604020202020204" pitchFamily="34" charset="0"/>
              </a:rPr>
              <a:t>&amp;</a:t>
            </a:r>
            <a:r>
              <a:rPr lang="en" sz="3200" b="1" dirty="0" smtClean="0">
                <a:solidFill>
                  <a:srgbClr val="4D3929"/>
                </a:solidFill>
                <a:latin typeface="Century Gothic" panose="020B0502020202020204" pitchFamily="34" charset="0"/>
                <a:cs typeface="Arial" panose="020B0604020202020204" pitchFamily="34" charset="0"/>
              </a:rPr>
              <a:t> Practice</a:t>
            </a:r>
            <a:endParaRPr lang="en" sz="3200" b="1" dirty="0">
              <a:solidFill>
                <a:srgbClr val="4D3929"/>
              </a:solidFill>
              <a:latin typeface="Century Gothic" panose="020B0502020202020204" pitchFamily="34" charset="0"/>
              <a:cs typeface="Arial" panose="020B0604020202020204" pitchFamily="34" charset="0"/>
            </a:endParaRPr>
          </a:p>
          <a:p>
            <a:pPr marL="457200" indent="-457200">
              <a:buClr>
                <a:srgbClr val="F54152"/>
              </a:buClr>
              <a:buSzPct val="91666"/>
              <a:buFont typeface="Arial" panose="020B0604020202020204" pitchFamily="34" charset="0"/>
              <a:buChar char="•"/>
            </a:pPr>
            <a:r>
              <a:rPr lang="en" sz="3200" b="1" dirty="0" smtClean="0">
                <a:solidFill>
                  <a:srgbClr val="4D3929"/>
                </a:solidFill>
                <a:latin typeface="Century Gothic" panose="020B0502020202020204" pitchFamily="34" charset="0"/>
                <a:cs typeface="Arial" panose="020B0604020202020204" pitchFamily="34" charset="0"/>
              </a:rPr>
              <a:t>Foundational Principles</a:t>
            </a:r>
            <a:endParaRPr lang="en" sz="3200" b="1" dirty="0">
              <a:solidFill>
                <a:srgbClr val="4D3929"/>
              </a:solidFill>
              <a:latin typeface="Century Gothic" panose="020B0502020202020204" pitchFamily="34" charset="0"/>
              <a:cs typeface="Arial" panose="020B0604020202020204" pitchFamily="34" charset="0"/>
            </a:endParaRPr>
          </a:p>
          <a:p>
            <a:pPr marL="457200" indent="-457200">
              <a:buClr>
                <a:srgbClr val="F54152"/>
              </a:buClr>
              <a:buSzPct val="91666"/>
              <a:buFont typeface="Arial" panose="020B0604020202020204" pitchFamily="34" charset="0"/>
              <a:buChar char="•"/>
            </a:pPr>
            <a:r>
              <a:rPr lang="en-US" sz="3200" b="1" dirty="0" smtClean="0">
                <a:solidFill>
                  <a:srgbClr val="4D3929"/>
                </a:solidFill>
                <a:latin typeface="Century Gothic" panose="020B0502020202020204" pitchFamily="34" charset="0"/>
                <a:cs typeface="Arial" panose="020B0604020202020204" pitchFamily="34" charset="0"/>
              </a:rPr>
              <a:t>Mission Statement</a:t>
            </a:r>
            <a:endParaRPr lang="en-US" sz="3200" b="1" dirty="0">
              <a:solidFill>
                <a:srgbClr val="4D3929"/>
              </a:solidFill>
              <a:latin typeface="Century Gothic" panose="020B0502020202020204" pitchFamily="34" charset="0"/>
              <a:cs typeface="Arial" panose="020B0604020202020204" pitchFamily="34" charset="0"/>
            </a:endParaRPr>
          </a:p>
          <a:p>
            <a:pPr marL="457200" indent="-457200">
              <a:buClr>
                <a:srgbClr val="F54152"/>
              </a:buClr>
              <a:buSzPct val="91666"/>
              <a:buFont typeface="Arial" panose="020B0604020202020204" pitchFamily="34" charset="0"/>
              <a:buChar char="•"/>
            </a:pPr>
            <a:r>
              <a:rPr lang="en-US" sz="3200" b="1" dirty="0" smtClean="0">
                <a:solidFill>
                  <a:srgbClr val="4D3929"/>
                </a:solidFill>
                <a:latin typeface="Century Gothic" panose="020B0502020202020204" pitchFamily="34" charset="0"/>
                <a:cs typeface="Arial" panose="020B0604020202020204" pitchFamily="34" charset="0"/>
              </a:rPr>
              <a:t>Personnel </a:t>
            </a:r>
            <a:r>
              <a:rPr lang="en-US" sz="3200" b="1" dirty="0" smtClean="0">
                <a:solidFill>
                  <a:srgbClr val="F54152"/>
                </a:solidFill>
                <a:latin typeface="Century Gothic" panose="020B0502020202020204" pitchFamily="34" charset="0"/>
                <a:cs typeface="Arial" panose="020B0604020202020204" pitchFamily="34" charset="0"/>
              </a:rPr>
              <a:t>&amp;</a:t>
            </a:r>
            <a:r>
              <a:rPr lang="en-US" sz="3200" b="1" dirty="0" smtClean="0">
                <a:solidFill>
                  <a:srgbClr val="4D3929"/>
                </a:solidFill>
                <a:latin typeface="Century Gothic" panose="020B0502020202020204" pitchFamily="34" charset="0"/>
                <a:cs typeface="Arial" panose="020B0604020202020204" pitchFamily="34" charset="0"/>
              </a:rPr>
              <a:t> Ministry</a:t>
            </a:r>
          </a:p>
          <a:p>
            <a:pPr>
              <a:buClr>
                <a:srgbClr val="F54152"/>
              </a:buClr>
              <a:buSzPct val="91666"/>
              <a:buNone/>
            </a:pPr>
            <a:r>
              <a:rPr lang="en-US" sz="3200" b="1" dirty="0" smtClean="0">
                <a:solidFill>
                  <a:srgbClr val="4D3929"/>
                </a:solidFill>
                <a:latin typeface="Century Gothic" panose="020B0502020202020204" pitchFamily="34" charset="0"/>
                <a:cs typeface="Arial" panose="020B0604020202020204" pitchFamily="34" charset="0"/>
              </a:rPr>
              <a:t>       Structure</a:t>
            </a:r>
            <a:endParaRPr lang="en" sz="3200" b="1" dirty="0">
              <a:solidFill>
                <a:srgbClr val="4D3929"/>
              </a:solidFill>
              <a:latin typeface="Century Gothic" panose="020B0502020202020204" pitchFamily="34" charset="0"/>
              <a:cs typeface="Arial" panose="020B0604020202020204" pitchFamily="34" charset="0"/>
            </a:endParaRPr>
          </a:p>
          <a:p>
            <a:pPr marL="457200" indent="-457200">
              <a:buClr>
                <a:srgbClr val="F54152"/>
              </a:buClr>
              <a:buSzPct val="91666"/>
              <a:buFont typeface="Arial" panose="020B0604020202020204" pitchFamily="34" charset="0"/>
              <a:buChar char="•"/>
            </a:pPr>
            <a:r>
              <a:rPr lang="en" sz="3200" b="1" dirty="0" smtClean="0">
                <a:solidFill>
                  <a:srgbClr val="4D3929"/>
                </a:solidFill>
                <a:latin typeface="Century Gothic" panose="020B0502020202020204" pitchFamily="34" charset="0"/>
                <a:cs typeface="Arial" panose="020B0604020202020204" pitchFamily="34" charset="0"/>
              </a:rPr>
              <a:t>How F</a:t>
            </a:r>
            <a:r>
              <a:rPr lang="en" sz="3200" b="1" dirty="0">
                <a:solidFill>
                  <a:srgbClr val="F54152"/>
                </a:solidFill>
                <a:latin typeface="Century Gothic" panose="020B0502020202020204" pitchFamily="34" charset="0"/>
                <a:cs typeface="Arial" panose="020B0604020202020204" pitchFamily="34" charset="0"/>
              </a:rPr>
              <a:t>L</a:t>
            </a:r>
            <a:r>
              <a:rPr lang="en" sz="3200" b="1" dirty="0" smtClean="0">
                <a:solidFill>
                  <a:srgbClr val="4D3929"/>
                </a:solidFill>
                <a:latin typeface="Century Gothic" panose="020B0502020202020204" pitchFamily="34" charset="0"/>
                <a:cs typeface="Arial" panose="020B0604020202020204" pitchFamily="34" charset="0"/>
              </a:rPr>
              <a:t>M Operates</a:t>
            </a:r>
            <a:endParaRPr lang="en" sz="3200" b="1" dirty="0">
              <a:solidFill>
                <a:srgbClr val="4D3929"/>
              </a:solidFill>
              <a:latin typeface="Century Gothic" panose="020B0502020202020204" pitchFamily="34" charset="0"/>
              <a:cs typeface="Arial" panose="020B0604020202020204" pitchFamily="34" charset="0"/>
            </a:endParaRPr>
          </a:p>
          <a:p>
            <a:pPr marL="457200" indent="-457200">
              <a:buClr>
                <a:srgbClr val="F54152"/>
              </a:buClr>
              <a:buSzPct val="91666"/>
              <a:buFont typeface="Arial" panose="020B0604020202020204" pitchFamily="34" charset="0"/>
              <a:buChar char="•"/>
            </a:pPr>
            <a:r>
              <a:rPr lang="en" sz="3200" b="1" dirty="0" smtClean="0">
                <a:solidFill>
                  <a:srgbClr val="4D3929"/>
                </a:solidFill>
                <a:latin typeface="Century Gothic" panose="020B0502020202020204" pitchFamily="34" charset="0"/>
                <a:cs typeface="Arial" panose="020B0604020202020204" pitchFamily="34" charset="0"/>
              </a:rPr>
              <a:t>Future of F</a:t>
            </a:r>
            <a:r>
              <a:rPr lang="en" sz="3200" b="1" dirty="0" smtClean="0">
                <a:solidFill>
                  <a:srgbClr val="F54152"/>
                </a:solidFill>
                <a:latin typeface="Century Gothic" panose="020B0502020202020204" pitchFamily="34" charset="0"/>
                <a:cs typeface="Arial" panose="020B0604020202020204" pitchFamily="34" charset="0"/>
              </a:rPr>
              <a:t>L</a:t>
            </a:r>
            <a:r>
              <a:rPr lang="en" sz="3200" b="1" dirty="0" smtClean="0">
                <a:solidFill>
                  <a:srgbClr val="4D3929"/>
                </a:solidFill>
                <a:latin typeface="Century Gothic" panose="020B0502020202020204" pitchFamily="34" charset="0"/>
                <a:cs typeface="Arial" panose="020B0604020202020204" pitchFamily="34" charset="0"/>
              </a:rPr>
              <a:t>M</a:t>
            </a:r>
          </a:p>
          <a:p>
            <a:pPr marL="457200" indent="-457200">
              <a:buClr>
                <a:schemeClr val="bg1"/>
              </a:buClr>
              <a:buSzPct val="91666"/>
              <a:buFont typeface="+mj-lt"/>
              <a:buAutoNum type="arabicPeriod"/>
            </a:pPr>
            <a:endParaRPr lang="en" sz="3200" b="1" dirty="0">
              <a:solidFill>
                <a:schemeClr val="bg1"/>
              </a:solidFill>
              <a:latin typeface="Century Gothic" panose="020B0502020202020204" pitchFamily="34" charset="0"/>
              <a:cs typeface="Arial" panose="020B0604020202020204" pitchFamily="34" charset="0"/>
            </a:endParaRPr>
          </a:p>
          <a:p>
            <a:pPr>
              <a:buClr>
                <a:schemeClr val="dk1"/>
              </a:buClr>
              <a:buSzPct val="91666"/>
              <a:buNone/>
            </a:pPr>
            <a:endParaRPr sz="900" dirty="0">
              <a:solidFill>
                <a:srgbClr val="000000"/>
              </a:solidFill>
            </a:endParaRPr>
          </a:p>
          <a:p>
            <a:pPr>
              <a:buNone/>
            </a:pPr>
            <a:endParaRPr sz="900" dirty="0">
              <a:solidFill>
                <a:srgbClr val="000000"/>
              </a:solidFill>
            </a:endParaRPr>
          </a:p>
        </p:txBody>
      </p:sp>
      <p:sp>
        <p:nvSpPr>
          <p:cNvPr id="4" name="Shape 46"/>
          <p:cNvSpPr/>
          <p:nvPr/>
        </p:nvSpPr>
        <p:spPr>
          <a:xfrm>
            <a:off x="434250" y="579001"/>
            <a:ext cx="40725" cy="675599"/>
          </a:xfrm>
          <a:prstGeom prst="rect">
            <a:avLst/>
          </a:prstGeom>
          <a:solidFill>
            <a:srgbClr val="4D3929"/>
          </a:solidFill>
          <a:ln>
            <a:noFill/>
          </a:ln>
        </p:spPr>
        <p:txBody>
          <a:bodyPr lIns="68569" tIns="68569" rIns="68569" bIns="68569" anchor="ctr" anchorCtr="0">
            <a:noAutofit/>
          </a:bodyPr>
          <a:lstStyle/>
          <a:p>
            <a:pPr lvl="0">
              <a:spcBef>
                <a:spcPts val="0"/>
              </a:spcBef>
              <a:buNone/>
            </a:pPr>
            <a:endParaRPr sz="1050">
              <a:solidFill>
                <a:srgbClr val="4D3929"/>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503734" y="508410"/>
            <a:ext cx="6354265" cy="643050"/>
          </a:xfrm>
          <a:prstGeom prst="rect">
            <a:avLst/>
          </a:prstGeom>
        </p:spPr>
        <p:txBody>
          <a:bodyPr lIns="68569" tIns="68569" rIns="68569" bIns="68569" anchor="t" anchorCtr="0">
            <a:noAutofit/>
          </a:bodyPr>
          <a:lstStyle/>
          <a:p>
            <a:r>
              <a:rPr lang="en" sz="4000" dirty="0" smtClean="0">
                <a:solidFill>
                  <a:srgbClr val="F54152"/>
                </a:solidFill>
                <a:latin typeface="+mj-lt"/>
              </a:rPr>
              <a:t>Defining</a:t>
            </a:r>
            <a:r>
              <a:rPr lang="en" sz="4000" dirty="0" smtClean="0">
                <a:solidFill>
                  <a:srgbClr val="4D3929"/>
                </a:solidFill>
                <a:latin typeface="+mj-lt"/>
              </a:rPr>
              <a:t> Our Terms</a:t>
            </a:r>
            <a:endParaRPr lang="en" sz="2400" dirty="0">
              <a:solidFill>
                <a:srgbClr val="F54152"/>
              </a:solidFill>
              <a:latin typeface="+mj-lt"/>
            </a:endParaRPr>
          </a:p>
        </p:txBody>
      </p:sp>
      <p:sp>
        <p:nvSpPr>
          <p:cNvPr id="10" name="TextBox 9"/>
          <p:cNvSpPr txBox="1"/>
          <p:nvPr/>
        </p:nvSpPr>
        <p:spPr>
          <a:xfrm>
            <a:off x="600982" y="1365108"/>
            <a:ext cx="6158164" cy="2246769"/>
          </a:xfrm>
          <a:prstGeom prst="rect">
            <a:avLst/>
          </a:prstGeom>
          <a:noFill/>
        </p:spPr>
        <p:txBody>
          <a:bodyPr wrap="square" rtlCol="0">
            <a:spAutoFit/>
          </a:bodyPr>
          <a:lstStyle/>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Antinomy. </a:t>
            </a:r>
            <a:r>
              <a:rPr lang="en-US" sz="2000" b="1" dirty="0" smtClean="0">
                <a:solidFill>
                  <a:srgbClr val="F54152"/>
                </a:solidFill>
                <a:latin typeface="Century Gothic" panose="020B0502020202020204" pitchFamily="34" charset="0"/>
              </a:rPr>
              <a:t>an· tin· o· my</a:t>
            </a:r>
            <a:r>
              <a:rPr lang="en-US" sz="2000" b="1" dirty="0" smtClean="0">
                <a:solidFill>
                  <a:srgbClr val="4D3929"/>
                </a:solidFill>
                <a:latin typeface="Century Gothic" panose="020B0502020202020204" pitchFamily="34" charset="0"/>
              </a:rPr>
              <a:t>. </a:t>
            </a:r>
            <a:r>
              <a:rPr lang="en-US" sz="2000" b="1" i="1" dirty="0" smtClean="0">
                <a:solidFill>
                  <a:srgbClr val="4D3929"/>
                </a:solidFill>
                <a:latin typeface="Century Gothic" panose="020B0502020202020204" pitchFamily="34" charset="0"/>
              </a:rPr>
              <a:t>noun</a:t>
            </a:r>
            <a:r>
              <a:rPr lang="en-US" sz="2000" b="1" dirty="0" smtClean="0">
                <a:solidFill>
                  <a:srgbClr val="4D3929"/>
                </a:solidFill>
                <a:latin typeface="Century Gothic" panose="020B0502020202020204" pitchFamily="34" charset="0"/>
              </a:rPr>
              <a:t>. A </a:t>
            </a:r>
            <a:r>
              <a:rPr lang="en-US" sz="2000" b="1" dirty="0" smtClean="0">
                <a:solidFill>
                  <a:srgbClr val="F54152"/>
                </a:solidFill>
                <a:latin typeface="Century Gothic" panose="020B0502020202020204" pitchFamily="34" charset="0"/>
              </a:rPr>
              <a:t>contradiction</a:t>
            </a:r>
            <a:r>
              <a:rPr lang="en-US" sz="2000" b="1" dirty="0" smtClean="0">
                <a:solidFill>
                  <a:srgbClr val="4D3929"/>
                </a:solidFill>
                <a:latin typeface="Century Gothic" panose="020B0502020202020204" pitchFamily="34" charset="0"/>
              </a:rPr>
              <a:t> between two statements, both apparently obtained by correct reasoning.</a:t>
            </a: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Both are </a:t>
            </a:r>
            <a:r>
              <a:rPr lang="en-US" sz="2000" b="1" dirty="0" smtClean="0">
                <a:solidFill>
                  <a:srgbClr val="F54152"/>
                </a:solidFill>
                <a:latin typeface="Century Gothic" panose="020B0502020202020204" pitchFamily="34" charset="0"/>
              </a:rPr>
              <a:t>T-R-U-E</a:t>
            </a:r>
            <a:r>
              <a:rPr lang="en-US" sz="2000" b="1" dirty="0" smtClean="0">
                <a:solidFill>
                  <a:srgbClr val="4D3929"/>
                </a:solidFill>
                <a:latin typeface="Century Gothic" panose="020B0502020202020204" pitchFamily="34" charset="0"/>
              </a:rPr>
              <a:t>. </a:t>
            </a: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The divine promise remains true: the gospel of Christ </a:t>
            </a:r>
            <a:r>
              <a:rPr lang="en-US" sz="2000" b="1" i="1" dirty="0" smtClean="0">
                <a:solidFill>
                  <a:srgbClr val="4D3929"/>
                </a:solidFill>
                <a:latin typeface="Century Gothic" panose="020B0502020202020204" pitchFamily="34" charset="0"/>
              </a:rPr>
              <a:t>and</a:t>
            </a:r>
            <a:r>
              <a:rPr lang="en-US" sz="2000" b="1" dirty="0" smtClean="0">
                <a:solidFill>
                  <a:srgbClr val="4D3929"/>
                </a:solidFill>
                <a:latin typeface="Century Gothic" panose="020B0502020202020204" pitchFamily="34" charset="0"/>
              </a:rPr>
              <a:t> the knowledge of God </a:t>
            </a:r>
            <a:r>
              <a:rPr lang="en-US" sz="2000" b="1" dirty="0" smtClean="0">
                <a:solidFill>
                  <a:srgbClr val="F54152"/>
                </a:solidFill>
                <a:latin typeface="Century Gothic" panose="020B0502020202020204" pitchFamily="34" charset="0"/>
              </a:rPr>
              <a:t>will cover the earth</a:t>
            </a:r>
            <a:r>
              <a:rPr lang="en-US" sz="2000" b="1" dirty="0" smtClean="0">
                <a:solidFill>
                  <a:srgbClr val="4D3929"/>
                </a:solidFill>
                <a:latin typeface="Century Gothic" panose="020B0502020202020204" pitchFamily="34" charset="0"/>
              </a:rPr>
              <a:t> as a witness to the nations.</a:t>
            </a:r>
          </a:p>
        </p:txBody>
      </p:sp>
    </p:spTree>
    <p:extLst>
      <p:ext uri="{BB962C8B-B14F-4D97-AF65-F5344CB8AC3E}">
        <p14:creationId xmlns:p14="http://schemas.microsoft.com/office/powerpoint/2010/main" val="35333672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503734" y="508410"/>
            <a:ext cx="6354265" cy="643050"/>
          </a:xfrm>
          <a:prstGeom prst="rect">
            <a:avLst/>
          </a:prstGeom>
        </p:spPr>
        <p:txBody>
          <a:bodyPr lIns="68569" tIns="68569" rIns="68569" bIns="68569" anchor="t" anchorCtr="0">
            <a:noAutofit/>
          </a:bodyPr>
          <a:lstStyle/>
          <a:p>
            <a:r>
              <a:rPr lang="en" sz="4000" dirty="0" smtClean="0">
                <a:solidFill>
                  <a:srgbClr val="4D3929"/>
                </a:solidFill>
                <a:latin typeface="+mj-lt"/>
              </a:rPr>
              <a:t>The Divine </a:t>
            </a:r>
            <a:r>
              <a:rPr lang="en" sz="4000" dirty="0" smtClean="0">
                <a:solidFill>
                  <a:srgbClr val="F54152"/>
                </a:solidFill>
                <a:latin typeface="+mj-lt"/>
              </a:rPr>
              <a:t>Imperative</a:t>
            </a:r>
            <a:endParaRPr lang="en" sz="2400" dirty="0">
              <a:solidFill>
                <a:srgbClr val="F54152"/>
              </a:solidFill>
              <a:latin typeface="+mj-lt"/>
            </a:endParaRPr>
          </a:p>
        </p:txBody>
      </p:sp>
      <p:sp>
        <p:nvSpPr>
          <p:cNvPr id="10" name="TextBox 9"/>
          <p:cNvSpPr txBox="1"/>
          <p:nvPr/>
        </p:nvSpPr>
        <p:spPr>
          <a:xfrm>
            <a:off x="600982" y="1365108"/>
            <a:ext cx="6158164" cy="707886"/>
          </a:xfrm>
          <a:prstGeom prst="rect">
            <a:avLst/>
          </a:prstGeom>
          <a:noFill/>
        </p:spPr>
        <p:txBody>
          <a:bodyPr wrap="square" rtlCol="0">
            <a:spAutoFit/>
          </a:bodyPr>
          <a:lstStyle/>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Our job is to </a:t>
            </a:r>
            <a:r>
              <a:rPr lang="en-US" sz="2000" b="1" dirty="0" smtClean="0">
                <a:solidFill>
                  <a:srgbClr val="F54152"/>
                </a:solidFill>
                <a:latin typeface="Century Gothic" panose="020B0502020202020204" pitchFamily="34" charset="0"/>
              </a:rPr>
              <a:t>bring </a:t>
            </a:r>
            <a:r>
              <a:rPr lang="en-US" sz="2000" b="1" dirty="0" smtClean="0">
                <a:solidFill>
                  <a:srgbClr val="4D3929"/>
                </a:solidFill>
                <a:latin typeface="Century Gothic" panose="020B0502020202020204" pitchFamily="34" charset="0"/>
              </a:rPr>
              <a:t>the word of God to the world:</a:t>
            </a:r>
          </a:p>
        </p:txBody>
      </p:sp>
      <p:sp>
        <p:nvSpPr>
          <p:cNvPr id="5" name="TextBox 4"/>
          <p:cNvSpPr txBox="1"/>
          <p:nvPr/>
        </p:nvSpPr>
        <p:spPr>
          <a:xfrm>
            <a:off x="999919" y="2112539"/>
            <a:ext cx="5665924" cy="2308324"/>
          </a:xfrm>
          <a:prstGeom prst="rect">
            <a:avLst/>
          </a:prstGeom>
          <a:noFill/>
        </p:spPr>
        <p:txBody>
          <a:bodyPr wrap="square" rtlCol="0">
            <a:spAutoFit/>
          </a:bodyPr>
          <a:lstStyle/>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“Thus it is written, and thus it was necessary for the Christ to suffer and to rise from the dead the third day, and that repentance and remission of sins should </a:t>
            </a:r>
            <a:r>
              <a:rPr lang="en-US" sz="1600" dirty="0" smtClean="0">
                <a:solidFill>
                  <a:srgbClr val="F54152"/>
                </a:solidFill>
                <a:latin typeface="Century Gothic" panose="020B0502020202020204" pitchFamily="34" charset="0"/>
              </a:rPr>
              <a:t>be preached </a:t>
            </a:r>
            <a:r>
              <a:rPr lang="en-US" sz="1600" dirty="0" smtClean="0">
                <a:solidFill>
                  <a:srgbClr val="4D3929"/>
                </a:solidFill>
                <a:latin typeface="Century Gothic" panose="020B0502020202020204" pitchFamily="34" charset="0"/>
              </a:rPr>
              <a:t>in His name to all nations, beginning at Jerusalem” (Luke 24:46–47).</a:t>
            </a:r>
          </a:p>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“And He said to them, ‘</a:t>
            </a:r>
            <a:r>
              <a:rPr lang="en-US" sz="1600" dirty="0" smtClean="0">
                <a:solidFill>
                  <a:srgbClr val="F54152"/>
                </a:solidFill>
                <a:latin typeface="Century Gothic" panose="020B0502020202020204" pitchFamily="34" charset="0"/>
              </a:rPr>
              <a:t>Go</a:t>
            </a:r>
            <a:r>
              <a:rPr lang="en-US" sz="1600" dirty="0" smtClean="0">
                <a:solidFill>
                  <a:srgbClr val="4D3929"/>
                </a:solidFill>
                <a:latin typeface="Century Gothic" panose="020B0502020202020204" pitchFamily="34" charset="0"/>
              </a:rPr>
              <a:t> into all the world and </a:t>
            </a:r>
            <a:r>
              <a:rPr lang="en-US" sz="1600" dirty="0" smtClean="0">
                <a:solidFill>
                  <a:srgbClr val="F54152"/>
                </a:solidFill>
                <a:latin typeface="Century Gothic" panose="020B0502020202020204" pitchFamily="34" charset="0"/>
              </a:rPr>
              <a:t>preach </a:t>
            </a:r>
            <a:r>
              <a:rPr lang="en-US" sz="1600" dirty="0" smtClean="0">
                <a:solidFill>
                  <a:srgbClr val="4D3929"/>
                </a:solidFill>
                <a:latin typeface="Century Gothic" panose="020B0502020202020204" pitchFamily="34" charset="0"/>
              </a:rPr>
              <a:t>the gospel to every creature’</a:t>
            </a:r>
            <a:r>
              <a:rPr lang="en-US" sz="700" dirty="0" smtClean="0">
                <a:solidFill>
                  <a:srgbClr val="4D3929"/>
                </a:solidFill>
                <a:latin typeface="Century Gothic" panose="020B0502020202020204" pitchFamily="34" charset="0"/>
              </a:rPr>
              <a:t> </a:t>
            </a:r>
            <a:r>
              <a:rPr lang="en-US" sz="1600" dirty="0" smtClean="0">
                <a:solidFill>
                  <a:srgbClr val="4D3929"/>
                </a:solidFill>
                <a:latin typeface="Century Gothic" panose="020B0502020202020204" pitchFamily="34" charset="0"/>
              </a:rPr>
              <a:t>” (Mark 16:15).</a:t>
            </a:r>
          </a:p>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“The fruit of the righteous is a tree of life, and he who </a:t>
            </a:r>
            <a:r>
              <a:rPr lang="en-US" sz="1600" dirty="0" smtClean="0">
                <a:solidFill>
                  <a:srgbClr val="F54152"/>
                </a:solidFill>
                <a:latin typeface="Century Gothic" panose="020B0502020202020204" pitchFamily="34" charset="0"/>
              </a:rPr>
              <a:t>wins souls </a:t>
            </a:r>
            <a:r>
              <a:rPr lang="en-US" sz="1600" dirty="0" smtClean="0">
                <a:solidFill>
                  <a:srgbClr val="4D3929"/>
                </a:solidFill>
                <a:latin typeface="Century Gothic" panose="020B0502020202020204" pitchFamily="34" charset="0"/>
              </a:rPr>
              <a:t>is wise” (Prov. 11:30).</a:t>
            </a:r>
          </a:p>
        </p:txBody>
      </p:sp>
    </p:spTree>
    <p:extLst>
      <p:ext uri="{BB962C8B-B14F-4D97-AF65-F5344CB8AC3E}">
        <p14:creationId xmlns:p14="http://schemas.microsoft.com/office/powerpoint/2010/main" val="38617434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503734" y="508410"/>
            <a:ext cx="6354265" cy="643050"/>
          </a:xfrm>
          <a:prstGeom prst="rect">
            <a:avLst/>
          </a:prstGeom>
        </p:spPr>
        <p:txBody>
          <a:bodyPr lIns="68569" tIns="68569" rIns="68569" bIns="68569" anchor="t" anchorCtr="0">
            <a:noAutofit/>
          </a:bodyPr>
          <a:lstStyle/>
          <a:p>
            <a:r>
              <a:rPr lang="en" sz="4000" dirty="0" smtClean="0">
                <a:solidFill>
                  <a:srgbClr val="4D3929"/>
                </a:solidFill>
                <a:latin typeface="+mj-lt"/>
              </a:rPr>
              <a:t>Divine </a:t>
            </a:r>
            <a:r>
              <a:rPr lang="en" sz="4000" dirty="0" smtClean="0">
                <a:solidFill>
                  <a:srgbClr val="F54152"/>
                </a:solidFill>
                <a:latin typeface="+mj-lt"/>
              </a:rPr>
              <a:t>Imperative </a:t>
            </a:r>
            <a:r>
              <a:rPr lang="en" sz="2400" dirty="0" smtClean="0">
                <a:solidFill>
                  <a:srgbClr val="F54152"/>
                </a:solidFill>
                <a:latin typeface="+mj-lt"/>
              </a:rPr>
              <a:t>(</a:t>
            </a:r>
            <a:r>
              <a:rPr lang="en" sz="2400" i="1" dirty="0" smtClean="0">
                <a:solidFill>
                  <a:srgbClr val="F54152"/>
                </a:solidFill>
                <a:latin typeface="+mj-lt"/>
              </a:rPr>
              <a:t>Cont</a:t>
            </a:r>
            <a:r>
              <a:rPr lang="en" sz="2400" dirty="0" smtClean="0">
                <a:solidFill>
                  <a:srgbClr val="F54152"/>
                </a:solidFill>
                <a:latin typeface="+mj-lt"/>
              </a:rPr>
              <a:t>.)</a:t>
            </a:r>
            <a:endParaRPr lang="en" sz="1400" dirty="0">
              <a:solidFill>
                <a:srgbClr val="F54152"/>
              </a:solidFill>
              <a:latin typeface="+mj-lt"/>
            </a:endParaRPr>
          </a:p>
        </p:txBody>
      </p:sp>
      <p:sp>
        <p:nvSpPr>
          <p:cNvPr id="5" name="TextBox 4"/>
          <p:cNvSpPr txBox="1"/>
          <p:nvPr/>
        </p:nvSpPr>
        <p:spPr>
          <a:xfrm>
            <a:off x="999919" y="1405403"/>
            <a:ext cx="5665924" cy="2800767"/>
          </a:xfrm>
          <a:prstGeom prst="rect">
            <a:avLst/>
          </a:prstGeom>
          <a:noFill/>
        </p:spPr>
        <p:txBody>
          <a:bodyPr wrap="square" rtlCol="0">
            <a:spAutoFit/>
          </a:bodyPr>
          <a:lstStyle/>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“All authority has been given to Me in heaven and on earth. </a:t>
            </a:r>
            <a:r>
              <a:rPr lang="en-US" sz="1600" dirty="0" smtClean="0">
                <a:solidFill>
                  <a:srgbClr val="F54152"/>
                </a:solidFill>
                <a:latin typeface="Century Gothic" panose="020B0502020202020204" pitchFamily="34" charset="0"/>
              </a:rPr>
              <a:t>Go</a:t>
            </a:r>
            <a:r>
              <a:rPr lang="en-US" sz="1600" dirty="0" smtClean="0">
                <a:solidFill>
                  <a:srgbClr val="4D3929"/>
                </a:solidFill>
                <a:latin typeface="Century Gothic" panose="020B0502020202020204" pitchFamily="34" charset="0"/>
              </a:rPr>
              <a:t> therefore and make disciples of all the nations, baptizing them in the name of the Father and of the Son and of the Holy Spirit, </a:t>
            </a:r>
            <a:r>
              <a:rPr lang="en-US" sz="1600" dirty="0" smtClean="0">
                <a:solidFill>
                  <a:srgbClr val="F54152"/>
                </a:solidFill>
                <a:latin typeface="Century Gothic" panose="020B0502020202020204" pitchFamily="34" charset="0"/>
              </a:rPr>
              <a:t>teaching</a:t>
            </a:r>
            <a:r>
              <a:rPr lang="en-US" sz="1600" dirty="0" smtClean="0">
                <a:solidFill>
                  <a:srgbClr val="4D3929"/>
                </a:solidFill>
                <a:latin typeface="Century Gothic" panose="020B0502020202020204" pitchFamily="34" charset="0"/>
              </a:rPr>
              <a:t> them to observe all things that I have commanded you; and lo, I am with you always, even to the end of the age” (Matt. 28:18–20).</a:t>
            </a:r>
          </a:p>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“Those who are wise shall shine like the brightness of the firmament, and those who </a:t>
            </a:r>
            <a:r>
              <a:rPr lang="en-US" sz="1600" dirty="0" smtClean="0">
                <a:solidFill>
                  <a:srgbClr val="F54152"/>
                </a:solidFill>
                <a:latin typeface="Century Gothic" panose="020B0502020202020204" pitchFamily="34" charset="0"/>
              </a:rPr>
              <a:t>turn</a:t>
            </a:r>
            <a:r>
              <a:rPr lang="en-US" sz="1600" dirty="0" smtClean="0">
                <a:solidFill>
                  <a:srgbClr val="4D3929"/>
                </a:solidFill>
                <a:latin typeface="Century Gothic" panose="020B0502020202020204" pitchFamily="34" charset="0"/>
              </a:rPr>
              <a:t> many to righteousness like the stars forever and ever” (Daniel 12:3).</a:t>
            </a:r>
          </a:p>
        </p:txBody>
      </p:sp>
    </p:spTree>
    <p:extLst>
      <p:ext uri="{BB962C8B-B14F-4D97-AF65-F5344CB8AC3E}">
        <p14:creationId xmlns:p14="http://schemas.microsoft.com/office/powerpoint/2010/main" val="29691911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503734" y="508410"/>
            <a:ext cx="6354265" cy="643050"/>
          </a:xfrm>
          <a:prstGeom prst="rect">
            <a:avLst/>
          </a:prstGeom>
        </p:spPr>
        <p:txBody>
          <a:bodyPr lIns="68569" tIns="68569" rIns="68569" bIns="68569" anchor="t" anchorCtr="0">
            <a:noAutofit/>
          </a:bodyPr>
          <a:lstStyle/>
          <a:p>
            <a:r>
              <a:rPr lang="en" sz="4000" dirty="0" smtClean="0">
                <a:solidFill>
                  <a:srgbClr val="4D3929"/>
                </a:solidFill>
                <a:latin typeface="+mj-lt"/>
              </a:rPr>
              <a:t>Divine </a:t>
            </a:r>
            <a:r>
              <a:rPr lang="en" sz="4000" dirty="0" smtClean="0">
                <a:solidFill>
                  <a:srgbClr val="F54152"/>
                </a:solidFill>
                <a:latin typeface="+mj-lt"/>
              </a:rPr>
              <a:t>Imperative </a:t>
            </a:r>
            <a:r>
              <a:rPr lang="en" sz="2400" dirty="0" smtClean="0">
                <a:solidFill>
                  <a:srgbClr val="F54152"/>
                </a:solidFill>
                <a:latin typeface="+mj-lt"/>
              </a:rPr>
              <a:t>(</a:t>
            </a:r>
            <a:r>
              <a:rPr lang="en" sz="2400" i="1" dirty="0" smtClean="0">
                <a:solidFill>
                  <a:srgbClr val="F54152"/>
                </a:solidFill>
                <a:latin typeface="+mj-lt"/>
              </a:rPr>
              <a:t>Cont</a:t>
            </a:r>
            <a:r>
              <a:rPr lang="en" sz="2400" dirty="0" smtClean="0">
                <a:solidFill>
                  <a:srgbClr val="F54152"/>
                </a:solidFill>
                <a:latin typeface="+mj-lt"/>
              </a:rPr>
              <a:t>.)</a:t>
            </a:r>
            <a:endParaRPr lang="en" sz="1400" dirty="0">
              <a:solidFill>
                <a:srgbClr val="F54152"/>
              </a:solidFill>
              <a:latin typeface="+mj-lt"/>
            </a:endParaRPr>
          </a:p>
        </p:txBody>
      </p:sp>
      <p:sp>
        <p:nvSpPr>
          <p:cNvPr id="5" name="TextBox 4"/>
          <p:cNvSpPr txBox="1"/>
          <p:nvPr/>
        </p:nvSpPr>
        <p:spPr>
          <a:xfrm>
            <a:off x="999919" y="1405403"/>
            <a:ext cx="5665924" cy="2062103"/>
          </a:xfrm>
          <a:prstGeom prst="rect">
            <a:avLst/>
          </a:prstGeom>
          <a:noFill/>
        </p:spPr>
        <p:txBody>
          <a:bodyPr wrap="square" rtlCol="0">
            <a:spAutoFit/>
          </a:bodyPr>
          <a:lstStyle/>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“How then shall they call on Him in whom they have not believed? And how shall they believe in Him of whom they have not heard? And how shall they hear </a:t>
            </a:r>
            <a:r>
              <a:rPr lang="en-US" sz="1600" dirty="0" smtClean="0">
                <a:solidFill>
                  <a:srgbClr val="F54152"/>
                </a:solidFill>
                <a:latin typeface="Century Gothic" panose="020B0502020202020204" pitchFamily="34" charset="0"/>
              </a:rPr>
              <a:t>without a preacher</a:t>
            </a:r>
            <a:r>
              <a:rPr lang="en-US" sz="1600" dirty="0" smtClean="0">
                <a:solidFill>
                  <a:srgbClr val="4D3929"/>
                </a:solidFill>
                <a:latin typeface="Century Gothic" panose="020B0502020202020204" pitchFamily="34" charset="0"/>
              </a:rPr>
              <a:t>? And how shall they </a:t>
            </a:r>
            <a:r>
              <a:rPr lang="en-US" sz="1600" dirty="0" smtClean="0">
                <a:solidFill>
                  <a:srgbClr val="F54152"/>
                </a:solidFill>
                <a:latin typeface="Century Gothic" panose="020B0502020202020204" pitchFamily="34" charset="0"/>
              </a:rPr>
              <a:t>preach</a:t>
            </a:r>
            <a:r>
              <a:rPr lang="en-US" sz="1600" dirty="0" smtClean="0">
                <a:solidFill>
                  <a:srgbClr val="4D3929"/>
                </a:solidFill>
                <a:latin typeface="Century Gothic" panose="020B0502020202020204" pitchFamily="34" charset="0"/>
              </a:rPr>
              <a:t> unless they are sent? As it is written: ‘How beautiful are the feet of those </a:t>
            </a:r>
            <a:r>
              <a:rPr lang="en-US" sz="1600" dirty="0" smtClean="0">
                <a:solidFill>
                  <a:srgbClr val="F54152"/>
                </a:solidFill>
                <a:latin typeface="Century Gothic" panose="020B0502020202020204" pitchFamily="34" charset="0"/>
              </a:rPr>
              <a:t>who preach </a:t>
            </a:r>
            <a:r>
              <a:rPr lang="en-US" sz="1600" dirty="0" smtClean="0">
                <a:solidFill>
                  <a:srgbClr val="4D3929"/>
                </a:solidFill>
                <a:latin typeface="Century Gothic" panose="020B0502020202020204" pitchFamily="34" charset="0"/>
              </a:rPr>
              <a:t>the gospel of peace, Who bring glad tidings of good things!’” (Rom. 10:14–15).</a:t>
            </a:r>
          </a:p>
        </p:txBody>
      </p:sp>
    </p:spTree>
    <p:extLst>
      <p:ext uri="{BB962C8B-B14F-4D97-AF65-F5344CB8AC3E}">
        <p14:creationId xmlns:p14="http://schemas.microsoft.com/office/powerpoint/2010/main" val="24638949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10" name="Rectangle 9"/>
          <p:cNvSpPr/>
          <p:nvPr/>
        </p:nvSpPr>
        <p:spPr>
          <a:xfrm>
            <a:off x="1" y="3694816"/>
            <a:ext cx="2993180" cy="120663"/>
          </a:xfrm>
          <a:prstGeom prst="rect">
            <a:avLst/>
          </a:prstGeom>
          <a:solidFill>
            <a:srgbClr val="F5415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p>
        </p:txBody>
      </p:sp>
      <p:sp>
        <p:nvSpPr>
          <p:cNvPr id="5" name="Shape 66"/>
          <p:cNvSpPr txBox="1">
            <a:spLocks noGrp="1"/>
          </p:cNvSpPr>
          <p:nvPr>
            <p:ph type="ctrTitle"/>
          </p:nvPr>
        </p:nvSpPr>
        <p:spPr>
          <a:xfrm>
            <a:off x="514349" y="811043"/>
            <a:ext cx="6238663" cy="1363439"/>
          </a:xfrm>
          <a:prstGeom prst="rect">
            <a:avLst/>
          </a:prstGeom>
        </p:spPr>
        <p:txBody>
          <a:bodyPr lIns="68569" tIns="68569" rIns="68569" bIns="68569" anchor="ctr" anchorCtr="0">
            <a:noAutofit/>
          </a:bodyPr>
          <a:lstStyle/>
          <a:p>
            <a:r>
              <a:rPr lang="en" sz="16600" dirty="0" smtClean="0">
                <a:solidFill>
                  <a:srgbClr val="F54152"/>
                </a:solidFill>
                <a:latin typeface="Arial" panose="020B0604020202020204" pitchFamily="34" charset="0"/>
                <a:cs typeface="Arial" panose="020B0604020202020204" pitchFamily="34" charset="0"/>
              </a:rPr>
              <a:t>2</a:t>
            </a:r>
            <a:r>
              <a:rPr lang="en" sz="4000" dirty="0" smtClean="0">
                <a:latin typeface="Arial" panose="020B0604020202020204" pitchFamily="34" charset="0"/>
                <a:cs typeface="Arial" panose="020B0604020202020204" pitchFamily="34" charset="0"/>
              </a:rPr>
              <a:t/>
            </a:r>
            <a:br>
              <a:rPr lang="en" sz="4000" dirty="0" smtClean="0">
                <a:latin typeface="Arial" panose="020B0604020202020204" pitchFamily="34" charset="0"/>
                <a:cs typeface="Arial" panose="020B0604020202020204" pitchFamily="34" charset="0"/>
              </a:rPr>
            </a:br>
            <a:r>
              <a:rPr lang="en" sz="4000" dirty="0" smtClean="0">
                <a:solidFill>
                  <a:srgbClr val="4D3929"/>
                </a:solidFill>
                <a:latin typeface="Arial" panose="020B0604020202020204" pitchFamily="34" charset="0"/>
                <a:cs typeface="Arial" panose="020B0604020202020204" pitchFamily="34" charset="0"/>
              </a:rPr>
              <a:t>Foundational </a:t>
            </a:r>
            <a:r>
              <a:rPr lang="en" sz="4000" dirty="0" smtClean="0">
                <a:solidFill>
                  <a:srgbClr val="F54152"/>
                </a:solidFill>
                <a:latin typeface="Arial" panose="020B0604020202020204" pitchFamily="34" charset="0"/>
                <a:cs typeface="Arial" panose="020B0604020202020204" pitchFamily="34" charset="0"/>
              </a:rPr>
              <a:t>Principles</a:t>
            </a:r>
            <a:endParaRPr lang="en" sz="4000" dirty="0">
              <a:solidFill>
                <a:srgbClr val="F54152"/>
              </a:solidFill>
              <a:latin typeface="Arial" panose="020B0604020202020204" pitchFamily="34" charset="0"/>
              <a:cs typeface="Arial" panose="020B0604020202020204" pitchFamily="34" charset="0"/>
            </a:endParaRPr>
          </a:p>
        </p:txBody>
      </p:sp>
      <p:sp>
        <p:nvSpPr>
          <p:cNvPr id="8" name="Rectangle 7"/>
          <p:cNvSpPr/>
          <p:nvPr/>
        </p:nvSpPr>
        <p:spPr>
          <a:xfrm>
            <a:off x="514349" y="3504632"/>
            <a:ext cx="5563299" cy="400110"/>
          </a:xfrm>
          <a:prstGeom prst="rect">
            <a:avLst/>
          </a:prstGeom>
        </p:spPr>
        <p:txBody>
          <a:bodyPr wrap="square">
            <a:spAutoFit/>
          </a:bodyPr>
          <a:lstStyle/>
          <a:p>
            <a:r>
              <a:rPr lang="en-US" sz="2000" b="1" dirty="0" smtClean="0">
                <a:solidFill>
                  <a:srgbClr val="E9E2C5"/>
                </a:solidFill>
                <a:effectLst>
                  <a:outerShdw blurRad="38100" dist="38100" dir="2700000" algn="tl">
                    <a:srgbClr val="000000">
                      <a:alpha val="43137"/>
                    </a:srgbClr>
                  </a:outerShdw>
                </a:effectLst>
                <a:latin typeface="Century Gothic" panose="020B0502020202020204" pitchFamily="34" charset="0"/>
              </a:rPr>
              <a:t>1</a:t>
            </a:r>
            <a:r>
              <a:rPr lang="en-US" sz="2000" b="1" dirty="0" smtClean="0">
                <a:solidFill>
                  <a:srgbClr val="4D3929"/>
                </a:solidFill>
                <a:effectLst>
                  <a:outerShdw blurRad="38100" dist="38100" dir="2700000" algn="tl">
                    <a:srgbClr val="000000">
                      <a:alpha val="43137"/>
                    </a:srgbClr>
                  </a:outerShdw>
                </a:effectLst>
                <a:latin typeface="Century Gothic" panose="020B0502020202020204" pitchFamily="34" charset="0"/>
              </a:rPr>
              <a:t> </a:t>
            </a:r>
            <a:r>
              <a:rPr lang="en-US" sz="2000" b="1" dirty="0" smtClean="0">
                <a:solidFill>
                  <a:srgbClr val="E9E2C5"/>
                </a:solidFill>
                <a:effectLst>
                  <a:outerShdw blurRad="38100" dist="38100" dir="2700000" algn="tl">
                    <a:srgbClr val="000000">
                      <a:alpha val="43137"/>
                    </a:srgbClr>
                  </a:outerShdw>
                </a:effectLst>
                <a:latin typeface="Century Gothic" panose="020B0502020202020204" pitchFamily="34" charset="0"/>
              </a:rPr>
              <a:t>Beliefs</a:t>
            </a:r>
            <a:r>
              <a:rPr lang="en-US" sz="2000" b="1" dirty="0" smtClean="0">
                <a:solidFill>
                  <a:srgbClr val="4D3929"/>
                </a:solidFill>
                <a:effectLst>
                  <a:outerShdw blurRad="38100" dist="38100" dir="2700000" algn="tl">
                    <a:srgbClr val="000000">
                      <a:alpha val="43137"/>
                    </a:srgbClr>
                  </a:outerShdw>
                </a:effectLst>
                <a:latin typeface="Century Gothic" panose="020B0502020202020204" pitchFamily="34" charset="0"/>
              </a:rPr>
              <a:t> </a:t>
            </a:r>
            <a:r>
              <a:rPr lang="en-US" sz="2000" b="1" dirty="0" smtClean="0">
                <a:solidFill>
                  <a:srgbClr val="E9E2C5"/>
                </a:solidFill>
                <a:effectLst>
                  <a:outerShdw blurRad="38100" dist="38100" dir="2700000" algn="tl">
                    <a:srgbClr val="000000">
                      <a:alpha val="43137"/>
                    </a:srgbClr>
                  </a:outerShdw>
                </a:effectLst>
                <a:latin typeface="Century Gothic" panose="020B0502020202020204" pitchFamily="34" charset="0"/>
              </a:rPr>
              <a:t>&amp;</a:t>
            </a:r>
            <a:r>
              <a:rPr lang="en-US" sz="2000" b="1" dirty="0" smtClean="0">
                <a:solidFill>
                  <a:srgbClr val="4D3929"/>
                </a:solidFill>
                <a:effectLst>
                  <a:outerShdw blurRad="38100" dist="38100" dir="2700000" algn="tl">
                    <a:srgbClr val="000000">
                      <a:alpha val="43137"/>
                    </a:srgbClr>
                  </a:outerShdw>
                </a:effectLst>
                <a:latin typeface="Century Gothic" panose="020B0502020202020204" pitchFamily="34" charset="0"/>
              </a:rPr>
              <a:t> </a:t>
            </a:r>
            <a:r>
              <a:rPr lang="en-US" sz="2000" b="1" dirty="0" smtClean="0">
                <a:solidFill>
                  <a:srgbClr val="E9E2C5"/>
                </a:solidFill>
                <a:effectLst>
                  <a:outerShdw blurRad="38100" dist="38100" dir="2700000" algn="tl">
                    <a:srgbClr val="000000">
                      <a:alpha val="43137"/>
                    </a:srgbClr>
                  </a:outerShdw>
                </a:effectLst>
                <a:latin typeface="Century Gothic" panose="020B0502020202020204" pitchFamily="34" charset="0"/>
              </a:rPr>
              <a:t>Practice</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91" y="0"/>
            <a:ext cx="6912864" cy="2749778"/>
          </a:xfrm>
          <a:prstGeom prst="rect">
            <a:avLst/>
          </a:prstGeom>
        </p:spPr>
      </p:pic>
    </p:spTree>
    <p:extLst>
      <p:ext uri="{BB962C8B-B14F-4D97-AF65-F5344CB8AC3E}">
        <p14:creationId xmlns:p14="http://schemas.microsoft.com/office/powerpoint/2010/main" val="23883099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145"/>
          <p:cNvSpPr txBox="1">
            <a:spLocks/>
          </p:cNvSpPr>
          <p:nvPr/>
        </p:nvSpPr>
        <p:spPr>
          <a:xfrm>
            <a:off x="503735" y="508410"/>
            <a:ext cx="5786182" cy="643050"/>
          </a:xfrm>
          <a:prstGeom prst="rect">
            <a:avLst/>
          </a:prstGeom>
        </p:spPr>
        <p:txBody>
          <a:bodyPr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4000" b="1" dirty="0" smtClean="0">
                <a:solidFill>
                  <a:srgbClr val="4D3929"/>
                </a:solidFill>
                <a:latin typeface="+mj-lt"/>
              </a:rPr>
              <a:t>Principle #1:</a:t>
            </a:r>
            <a:r>
              <a:rPr lang="en" sz="4000" b="1" dirty="0" smtClean="0">
                <a:solidFill>
                  <a:srgbClr val="F54152"/>
                </a:solidFill>
                <a:latin typeface="+mj-lt"/>
              </a:rPr>
              <a:t> Proclaim</a:t>
            </a:r>
            <a:endParaRPr lang="en" sz="4000" b="1" dirty="0">
              <a:solidFill>
                <a:srgbClr val="F54152"/>
              </a:solidFill>
              <a:latin typeface="+mj-lt"/>
            </a:endParaRPr>
          </a:p>
        </p:txBody>
      </p:sp>
      <p:sp>
        <p:nvSpPr>
          <p:cNvPr id="25" name="Shape 46"/>
          <p:cNvSpPr/>
          <p:nvPr/>
        </p:nvSpPr>
        <p:spPr>
          <a:xfrm>
            <a:off x="434250" y="579001"/>
            <a:ext cx="40725" cy="675599"/>
          </a:xfrm>
          <a:prstGeom prst="rect">
            <a:avLst/>
          </a:prstGeom>
          <a:solidFill>
            <a:srgbClr val="4D3929"/>
          </a:solidFill>
          <a:ln>
            <a:noFill/>
          </a:ln>
        </p:spPr>
        <p:txBody>
          <a:bodyPr lIns="68569" tIns="68569" rIns="68569" bIns="68569" anchor="ctr" anchorCtr="0">
            <a:noAutofit/>
          </a:bodyPr>
          <a:lstStyle/>
          <a:p>
            <a:pPr lvl="0">
              <a:spcBef>
                <a:spcPts val="0"/>
              </a:spcBef>
              <a:buNone/>
            </a:pPr>
            <a:endParaRPr sz="1050">
              <a:solidFill>
                <a:srgbClr val="4D3929"/>
              </a:solidFill>
            </a:endParaRPr>
          </a:p>
        </p:txBody>
      </p:sp>
      <p:pic>
        <p:nvPicPr>
          <p:cNvPr id="9" name="Picture Placeholder 8"/>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146" r="1146"/>
          <a:stretch>
            <a:fillRect/>
          </a:stretch>
        </p:blipFill>
        <p:spPr/>
      </p:pic>
      <p:pic>
        <p:nvPicPr>
          <p:cNvPr id="10" name="Picture Placeholder 9"/>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146" r="1146"/>
          <a:stretch>
            <a:fillRect/>
          </a:stretch>
        </p:blipFill>
        <p:spPr/>
      </p:pic>
      <p:sp>
        <p:nvSpPr>
          <p:cNvPr id="17" name="TextBox 16"/>
          <p:cNvSpPr txBox="1"/>
          <p:nvPr/>
        </p:nvSpPr>
        <p:spPr>
          <a:xfrm>
            <a:off x="600982" y="1555872"/>
            <a:ext cx="5688935" cy="1015663"/>
          </a:xfrm>
          <a:prstGeom prst="rect">
            <a:avLst/>
          </a:prstGeom>
          <a:noFill/>
        </p:spPr>
        <p:txBody>
          <a:bodyPr wrap="square" rtlCol="0">
            <a:spAutoFit/>
          </a:bodyPr>
          <a:lstStyle/>
          <a:p>
            <a:pPr marL="342900" indent="-342900">
              <a:buClr>
                <a:srgbClr val="4D3929"/>
              </a:buClr>
              <a:buFont typeface="Arial" panose="020B0604020202020204" pitchFamily="34" charset="0"/>
              <a:buChar char="•"/>
            </a:pPr>
            <a:r>
              <a:rPr lang="en-US" sz="2000" b="1" dirty="0" smtClean="0">
                <a:solidFill>
                  <a:srgbClr val="F54152"/>
                </a:solidFill>
                <a:latin typeface="Century Gothic" panose="020B0502020202020204" pitchFamily="34" charset="0"/>
              </a:rPr>
              <a:t>Proclaim the gospel . . . </a:t>
            </a:r>
            <a:r>
              <a:rPr lang="en-US" sz="2000" b="1" dirty="0" smtClean="0">
                <a:solidFill>
                  <a:srgbClr val="4D3929"/>
                </a:solidFill>
                <a:latin typeface="Century Gothic" panose="020B0502020202020204" pitchFamily="34" charset="0"/>
              </a:rPr>
              <a:t>and the whole counsel of God.</a:t>
            </a:r>
          </a:p>
          <a:p>
            <a:pPr marL="342900" indent="-342900">
              <a:buFont typeface="Arial" panose="020B0604020202020204" pitchFamily="34" charset="0"/>
              <a:buChar char="•"/>
            </a:pPr>
            <a:r>
              <a:rPr lang="en-US" sz="2000" b="1" dirty="0" smtClean="0">
                <a:solidFill>
                  <a:srgbClr val="4D3929"/>
                </a:solidFill>
                <a:latin typeface="Century Gothic" panose="020B0502020202020204" pitchFamily="34" charset="0"/>
              </a:rPr>
              <a:t>Pursued in </a:t>
            </a:r>
            <a:r>
              <a:rPr lang="en-US" sz="2000" b="1" dirty="0" smtClean="0">
                <a:solidFill>
                  <a:srgbClr val="F54152"/>
                </a:solidFill>
                <a:latin typeface="Century Gothic" panose="020B0502020202020204" pitchFamily="34" charset="0"/>
              </a:rPr>
              <a:t>three ways</a:t>
            </a:r>
            <a:r>
              <a:rPr lang="en-US" sz="2000" b="1" dirty="0" smtClean="0">
                <a:solidFill>
                  <a:srgbClr val="4D3929"/>
                </a:solidFill>
                <a:latin typeface="Century Gothic" panose="020B0502020202020204" pitchFamily="34" charset="0"/>
              </a:rPr>
              <a:t>:</a:t>
            </a:r>
          </a:p>
        </p:txBody>
      </p:sp>
      <p:sp>
        <p:nvSpPr>
          <p:cNvPr id="19" name="Shape 364"/>
          <p:cNvSpPr/>
          <p:nvPr/>
        </p:nvSpPr>
        <p:spPr>
          <a:xfrm>
            <a:off x="2197528" y="2868509"/>
            <a:ext cx="2377440" cy="1280160"/>
          </a:xfrm>
          <a:prstGeom prst="chevron">
            <a:avLst>
              <a:gd name="adj" fmla="val 29853"/>
            </a:avLst>
          </a:prstGeom>
          <a:solidFill>
            <a:srgbClr val="4D3929">
              <a:alpha val="71540"/>
            </a:srgbClr>
          </a:solidFill>
          <a:ln>
            <a:noFill/>
          </a:ln>
        </p:spPr>
        <p:txBody>
          <a:bodyPr lIns="91425" tIns="91425" rIns="91425" bIns="91425" anchor="ctr" anchorCtr="0">
            <a:noAutofit/>
          </a:bodyPr>
          <a:lstStyle/>
          <a:p>
            <a:pPr lvl="0" algn="ctr" rtl="0">
              <a:spcBef>
                <a:spcPts val="0"/>
              </a:spcBef>
              <a:buNone/>
            </a:pPr>
            <a:r>
              <a:rPr lang="en" sz="1950" b="1" dirty="0" smtClean="0">
                <a:solidFill>
                  <a:srgbClr val="FFFFFF"/>
                </a:solidFill>
                <a:latin typeface="Century Gothic" panose="020B0502020202020204" pitchFamily="34" charset="0"/>
                <a:ea typeface="Nunito Sans"/>
                <a:cs typeface="Nunito Sans"/>
                <a:sym typeface="Nunito Sans"/>
              </a:rPr>
              <a:t>Written Word</a:t>
            </a:r>
            <a:endParaRPr lang="en" sz="1950" b="1" dirty="0">
              <a:solidFill>
                <a:srgbClr val="FFFFFF"/>
              </a:solidFill>
              <a:latin typeface="Century Gothic" panose="020B0502020202020204" pitchFamily="34" charset="0"/>
              <a:ea typeface="Nunito Sans"/>
              <a:cs typeface="Nunito Sans"/>
              <a:sym typeface="Nunito Sans"/>
            </a:endParaRPr>
          </a:p>
        </p:txBody>
      </p:sp>
      <p:sp>
        <p:nvSpPr>
          <p:cNvPr id="21" name="Shape 364"/>
          <p:cNvSpPr/>
          <p:nvPr/>
        </p:nvSpPr>
        <p:spPr>
          <a:xfrm>
            <a:off x="44617" y="2855353"/>
            <a:ext cx="2377440" cy="1280160"/>
          </a:xfrm>
          <a:prstGeom prst="chevron">
            <a:avLst>
              <a:gd name="adj" fmla="val 29853"/>
            </a:avLst>
          </a:prstGeom>
          <a:solidFill>
            <a:srgbClr val="F54152">
              <a:alpha val="71540"/>
            </a:srgbClr>
          </a:solidFill>
          <a:ln>
            <a:noFill/>
          </a:ln>
        </p:spPr>
        <p:txBody>
          <a:bodyPr lIns="91425" tIns="91425" rIns="91425" bIns="91425" anchor="ctr" anchorCtr="0">
            <a:noAutofit/>
          </a:bodyPr>
          <a:lstStyle/>
          <a:p>
            <a:pPr lvl="0" algn="ctr" rtl="0">
              <a:spcBef>
                <a:spcPts val="0"/>
              </a:spcBef>
              <a:buNone/>
            </a:pPr>
            <a:r>
              <a:rPr lang="en" sz="1950" b="1" dirty="0" smtClean="0">
                <a:solidFill>
                  <a:srgbClr val="FFFFFF"/>
                </a:solidFill>
                <a:latin typeface="Century Gothic" panose="020B0502020202020204" pitchFamily="34" charset="0"/>
                <a:ea typeface="Nunito Sans"/>
                <a:cs typeface="Nunito Sans"/>
                <a:sym typeface="Nunito Sans"/>
              </a:rPr>
              <a:t>Spoken Word</a:t>
            </a:r>
            <a:endParaRPr lang="en" sz="1950" b="1" dirty="0">
              <a:solidFill>
                <a:srgbClr val="FFFFFF"/>
              </a:solidFill>
              <a:latin typeface="Century Gothic" panose="020B0502020202020204" pitchFamily="34" charset="0"/>
              <a:ea typeface="Nunito Sans"/>
              <a:cs typeface="Nunito Sans"/>
              <a:sym typeface="Nunito Sans"/>
            </a:endParaRPr>
          </a:p>
        </p:txBody>
      </p:sp>
      <p:sp>
        <p:nvSpPr>
          <p:cNvPr id="22" name="Shape 364"/>
          <p:cNvSpPr/>
          <p:nvPr/>
        </p:nvSpPr>
        <p:spPr>
          <a:xfrm>
            <a:off x="4350438" y="2855348"/>
            <a:ext cx="2377440" cy="1280160"/>
          </a:xfrm>
          <a:prstGeom prst="chevron">
            <a:avLst>
              <a:gd name="adj" fmla="val 29853"/>
            </a:avLst>
          </a:prstGeom>
          <a:solidFill>
            <a:srgbClr val="2A4971">
              <a:alpha val="71540"/>
            </a:srgbClr>
          </a:solidFill>
          <a:ln>
            <a:noFill/>
          </a:ln>
        </p:spPr>
        <p:txBody>
          <a:bodyPr lIns="91425" tIns="91425" rIns="91425" bIns="91425" anchor="ctr" anchorCtr="0">
            <a:noAutofit/>
          </a:bodyPr>
          <a:lstStyle/>
          <a:p>
            <a:pPr lvl="0" algn="ctr" rtl="0">
              <a:spcBef>
                <a:spcPts val="0"/>
              </a:spcBef>
              <a:buNone/>
            </a:pPr>
            <a:r>
              <a:rPr lang="en" sz="1950" b="1" dirty="0" smtClean="0">
                <a:solidFill>
                  <a:srgbClr val="FFFFFF"/>
                </a:solidFill>
                <a:latin typeface="Century Gothic" panose="020B0502020202020204" pitchFamily="34" charset="0"/>
                <a:ea typeface="Nunito Sans"/>
                <a:cs typeface="Nunito Sans"/>
                <a:sym typeface="Nunito Sans"/>
              </a:rPr>
              <a:t>Technology</a:t>
            </a:r>
            <a:endParaRPr lang="en" sz="1950" b="1" dirty="0">
              <a:solidFill>
                <a:srgbClr val="FFFFFF"/>
              </a:solidFill>
              <a:latin typeface="Century Gothic" panose="020B0502020202020204" pitchFamily="34" charset="0"/>
              <a:ea typeface="Nunito Sans"/>
              <a:cs typeface="Nunito Sans"/>
              <a:sym typeface="Nunito Sans"/>
            </a:endParaRPr>
          </a:p>
        </p:txBody>
      </p:sp>
    </p:spTree>
    <p:extLst>
      <p:ext uri="{BB962C8B-B14F-4D97-AF65-F5344CB8AC3E}">
        <p14:creationId xmlns:p14="http://schemas.microsoft.com/office/powerpoint/2010/main" val="3211717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3319" r="23319"/>
          <a:stretch>
            <a:fillRect/>
          </a:stretch>
        </p:blipFill>
        <p:spPr>
          <a:xfrm>
            <a:off x="461963" y="1415560"/>
            <a:ext cx="1887537" cy="1574800"/>
          </a:xfrm>
          <a:prstGeom prst="rect">
            <a:avLst/>
          </a:prstGeom>
          <a:ln>
            <a:noFill/>
          </a:ln>
          <a:effectLst>
            <a:softEdge rad="112500"/>
          </a:effectLst>
        </p:spPr>
      </p:pic>
      <p:pic>
        <p:nvPicPr>
          <p:cNvPr id="3" name="Picture Placeholder 2"/>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0013" r="10013"/>
          <a:stretch>
            <a:fillRect/>
          </a:stretch>
        </p:blipFill>
        <p:spPr>
          <a:xfrm>
            <a:off x="2476159" y="1415560"/>
            <a:ext cx="1889125" cy="1574800"/>
          </a:xfrm>
          <a:prstGeom prst="rect">
            <a:avLst/>
          </a:prstGeom>
          <a:ln>
            <a:noFill/>
          </a:ln>
          <a:effectLst>
            <a:softEdge rad="112500"/>
          </a:effectLst>
        </p:spPr>
      </p:pic>
      <p:sp>
        <p:nvSpPr>
          <p:cNvPr id="24" name="Shape 145"/>
          <p:cNvSpPr txBox="1">
            <a:spLocks/>
          </p:cNvSpPr>
          <p:nvPr/>
        </p:nvSpPr>
        <p:spPr>
          <a:xfrm>
            <a:off x="503735" y="508410"/>
            <a:ext cx="5786182" cy="643050"/>
          </a:xfrm>
          <a:prstGeom prst="rect">
            <a:avLst/>
          </a:prstGeom>
        </p:spPr>
        <p:txBody>
          <a:bodyPr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4000" b="1" dirty="0" smtClean="0">
                <a:solidFill>
                  <a:srgbClr val="F54152"/>
                </a:solidFill>
                <a:latin typeface="+mj-lt"/>
              </a:rPr>
              <a:t>Proclaim </a:t>
            </a:r>
            <a:r>
              <a:rPr lang="en" sz="4000" b="1" dirty="0" smtClean="0">
                <a:solidFill>
                  <a:srgbClr val="4D3929"/>
                </a:solidFill>
                <a:latin typeface="+mj-lt"/>
              </a:rPr>
              <a:t>the</a:t>
            </a:r>
            <a:r>
              <a:rPr lang="en" sz="4000" b="1" dirty="0" smtClean="0">
                <a:solidFill>
                  <a:srgbClr val="F54152"/>
                </a:solidFill>
                <a:latin typeface="+mj-lt"/>
              </a:rPr>
              <a:t> </a:t>
            </a:r>
            <a:r>
              <a:rPr lang="en" sz="4000" b="1" dirty="0" smtClean="0">
                <a:solidFill>
                  <a:srgbClr val="4D3929"/>
                </a:solidFill>
                <a:latin typeface="+mj-lt"/>
              </a:rPr>
              <a:t>Gospel</a:t>
            </a:r>
            <a:endParaRPr lang="en" sz="4000" b="1" dirty="0">
              <a:solidFill>
                <a:srgbClr val="4D3929"/>
              </a:solidFill>
              <a:latin typeface="+mj-lt"/>
            </a:endParaRPr>
          </a:p>
        </p:txBody>
      </p:sp>
      <p:sp>
        <p:nvSpPr>
          <p:cNvPr id="25" name="Shape 46"/>
          <p:cNvSpPr/>
          <p:nvPr/>
        </p:nvSpPr>
        <p:spPr>
          <a:xfrm>
            <a:off x="434250" y="579001"/>
            <a:ext cx="40725" cy="675599"/>
          </a:xfrm>
          <a:prstGeom prst="rect">
            <a:avLst/>
          </a:prstGeom>
          <a:solidFill>
            <a:srgbClr val="4D3929"/>
          </a:solidFill>
          <a:ln>
            <a:noFill/>
          </a:ln>
        </p:spPr>
        <p:txBody>
          <a:bodyPr lIns="68569" tIns="68569" rIns="68569" bIns="68569" anchor="ctr" anchorCtr="0">
            <a:noAutofit/>
          </a:bodyPr>
          <a:lstStyle/>
          <a:p>
            <a:pPr lvl="0">
              <a:spcBef>
                <a:spcPts val="0"/>
              </a:spcBef>
              <a:buNone/>
            </a:pPr>
            <a:endParaRPr sz="1050">
              <a:solidFill>
                <a:srgbClr val="4D3929"/>
              </a:solidFill>
            </a:endParaRPr>
          </a:p>
        </p:txBody>
      </p:sp>
      <p:pic>
        <p:nvPicPr>
          <p:cNvPr id="5" name="Picture 4"/>
          <p:cNvPicPr>
            <a:picLocks/>
          </p:cNvPicPr>
          <p:nvPr/>
        </p:nvPicPr>
        <p:blipFill rotWithShape="1">
          <a:blip r:embed="rId4">
            <a:extLst>
              <a:ext uri="{28A0092B-C50C-407E-A947-70E740481C1C}">
                <a14:useLocalDpi xmlns:a14="http://schemas.microsoft.com/office/drawing/2010/main" val="0"/>
              </a:ext>
            </a:extLst>
          </a:blip>
          <a:srcRect l="28155"/>
          <a:stretch/>
        </p:blipFill>
        <p:spPr>
          <a:xfrm>
            <a:off x="4471825" y="1417592"/>
            <a:ext cx="1892808" cy="1572768"/>
          </a:xfrm>
          <a:prstGeom prst="rect">
            <a:avLst/>
          </a:prstGeom>
          <a:ln>
            <a:noFill/>
          </a:ln>
          <a:effectLst>
            <a:softEdge rad="112500"/>
          </a:effectLst>
        </p:spPr>
      </p:pic>
      <p:sp>
        <p:nvSpPr>
          <p:cNvPr id="14" name="Rounded Rectangle 13"/>
          <p:cNvSpPr/>
          <p:nvPr/>
        </p:nvSpPr>
        <p:spPr>
          <a:xfrm>
            <a:off x="503735" y="2552969"/>
            <a:ext cx="1734454" cy="414441"/>
          </a:xfrm>
          <a:prstGeom prst="roundRect">
            <a:avLst/>
          </a:prstGeom>
          <a:solidFill>
            <a:srgbClr val="F5415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70315" y="2562370"/>
            <a:ext cx="2054039" cy="2200602"/>
          </a:xfrm>
          <a:prstGeom prst="rect">
            <a:avLst/>
          </a:prstGeom>
          <a:noFill/>
        </p:spPr>
        <p:txBody>
          <a:bodyPr wrap="square" rtlCol="0">
            <a:spAutoFit/>
          </a:bodyPr>
          <a:lstStyle/>
          <a:p>
            <a:r>
              <a:rPr lang="en-US" sz="2000" b="1" dirty="0" smtClean="0">
                <a:solidFill>
                  <a:schemeClr val="bg1"/>
                </a:solidFill>
                <a:effectLst>
                  <a:outerShdw blurRad="38100" dist="38100" dir="2700000" algn="tl">
                    <a:srgbClr val="000000">
                      <a:alpha val="43137"/>
                    </a:srgbClr>
                  </a:outerShdw>
                </a:effectLst>
                <a:latin typeface="+mj-lt"/>
              </a:rPr>
              <a:t>Spoken</a:t>
            </a:r>
            <a:r>
              <a:rPr lang="en-US" sz="2000" b="1" dirty="0" smtClean="0">
                <a:solidFill>
                  <a:schemeClr val="bg1"/>
                </a:solidFill>
                <a:latin typeface="+mj-lt"/>
              </a:rPr>
              <a:t> </a:t>
            </a:r>
            <a:r>
              <a:rPr lang="en-US" sz="2000" b="1" dirty="0" smtClean="0">
                <a:solidFill>
                  <a:schemeClr val="bg1"/>
                </a:solidFill>
                <a:effectLst>
                  <a:outerShdw blurRad="38100" dist="38100" dir="2700000" algn="tl">
                    <a:srgbClr val="000000">
                      <a:alpha val="43137"/>
                    </a:srgbClr>
                  </a:outerShdw>
                </a:effectLst>
                <a:latin typeface="+mj-lt"/>
              </a:rPr>
              <a:t>Word</a:t>
            </a:r>
          </a:p>
          <a:p>
            <a:endParaRPr lang="en-US" sz="500" b="1" dirty="0">
              <a:solidFill>
                <a:schemeClr val="bg1"/>
              </a:solidFill>
              <a:effectLst>
                <a:outerShdw blurRad="38100" dist="38100" dir="2700000" algn="tl">
                  <a:srgbClr val="000000">
                    <a:alpha val="43137"/>
                  </a:srgbClr>
                </a:outerShdw>
              </a:effectLst>
              <a:latin typeface="+mj-lt"/>
            </a:endParaRPr>
          </a:p>
          <a:p>
            <a:pPr marL="285750" indent="-285750">
              <a:buFont typeface="Arial" panose="020B0604020202020204" pitchFamily="34" charset="0"/>
              <a:buChar char="•"/>
            </a:pPr>
            <a:r>
              <a:rPr lang="en-US" b="1" dirty="0" smtClean="0">
                <a:solidFill>
                  <a:srgbClr val="4D3929"/>
                </a:solidFill>
                <a:latin typeface="Century Gothic" panose="020B0502020202020204" pitchFamily="34" charset="0"/>
              </a:rPr>
              <a:t>Preaching</a:t>
            </a:r>
          </a:p>
          <a:p>
            <a:pPr marL="285750" indent="-285750">
              <a:buFont typeface="Arial" panose="020B0604020202020204" pitchFamily="34" charset="0"/>
              <a:buChar char="•"/>
            </a:pPr>
            <a:r>
              <a:rPr lang="en-US" b="1" dirty="0" smtClean="0">
                <a:solidFill>
                  <a:srgbClr val="4D3929"/>
                </a:solidFill>
                <a:latin typeface="Century Gothic" panose="020B0502020202020204" pitchFamily="34" charset="0"/>
              </a:rPr>
              <a:t>Teaching</a:t>
            </a:r>
          </a:p>
          <a:p>
            <a:pPr marL="285750" indent="-285750">
              <a:buFont typeface="Arial" panose="020B0604020202020204" pitchFamily="34" charset="0"/>
              <a:buChar char="•"/>
            </a:pPr>
            <a:r>
              <a:rPr lang="en-US" b="1" dirty="0" smtClean="0">
                <a:solidFill>
                  <a:srgbClr val="4D3929"/>
                </a:solidFill>
                <a:latin typeface="Century Gothic" panose="020B0502020202020204" pitchFamily="34" charset="0"/>
              </a:rPr>
              <a:t>Street evangelism</a:t>
            </a:r>
          </a:p>
          <a:p>
            <a:pPr marL="285750" indent="-285750">
              <a:buFont typeface="Arial" panose="020B0604020202020204" pitchFamily="34" charset="0"/>
              <a:buChar char="•"/>
            </a:pPr>
            <a:r>
              <a:rPr lang="en-US" b="1" dirty="0" smtClean="0">
                <a:solidFill>
                  <a:srgbClr val="4D3929"/>
                </a:solidFill>
                <a:latin typeface="Century Gothic" panose="020B0502020202020204" pitchFamily="34" charset="0"/>
              </a:rPr>
              <a:t>Personal testimony</a:t>
            </a:r>
          </a:p>
          <a:p>
            <a:pPr marL="285750" indent="-285750">
              <a:buFont typeface="Arial" panose="020B0604020202020204" pitchFamily="34" charset="0"/>
              <a:buChar char="•"/>
            </a:pPr>
            <a:r>
              <a:rPr lang="en-US" b="1" dirty="0" smtClean="0">
                <a:solidFill>
                  <a:srgbClr val="4D3929"/>
                </a:solidFill>
                <a:latin typeface="Century Gothic" panose="020B0502020202020204" pitchFamily="34" charset="0"/>
              </a:rPr>
              <a:t>College/University outreach</a:t>
            </a:r>
          </a:p>
          <a:p>
            <a:pPr marL="285750" indent="-285750">
              <a:buFont typeface="Arial" panose="020B0604020202020204" pitchFamily="34" charset="0"/>
              <a:buChar char="•"/>
            </a:pPr>
            <a:r>
              <a:rPr lang="en-US" b="1" dirty="0" smtClean="0">
                <a:solidFill>
                  <a:srgbClr val="4D3929"/>
                </a:solidFill>
                <a:latin typeface="Century Gothic" panose="020B0502020202020204" pitchFamily="34" charset="0"/>
              </a:rPr>
              <a:t>Special events</a:t>
            </a:r>
          </a:p>
        </p:txBody>
      </p:sp>
      <p:sp>
        <p:nvSpPr>
          <p:cNvPr id="15" name="Rounded Rectangle 14"/>
          <p:cNvSpPr/>
          <p:nvPr/>
        </p:nvSpPr>
        <p:spPr>
          <a:xfrm>
            <a:off x="2532706" y="2562370"/>
            <a:ext cx="1734454" cy="414441"/>
          </a:xfrm>
          <a:prstGeom prst="roundRect">
            <a:avLst/>
          </a:prstGeom>
          <a:solidFill>
            <a:srgbClr val="F5415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4580397" y="2552969"/>
            <a:ext cx="1734454" cy="414441"/>
          </a:xfrm>
          <a:prstGeom prst="roundRect">
            <a:avLst/>
          </a:prstGeom>
          <a:solidFill>
            <a:srgbClr val="F5415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534177" y="2562370"/>
            <a:ext cx="1862932" cy="1554272"/>
          </a:xfrm>
          <a:prstGeom prst="rect">
            <a:avLst/>
          </a:prstGeom>
          <a:noFill/>
        </p:spPr>
        <p:txBody>
          <a:bodyPr wrap="square" rtlCol="0">
            <a:spAutoFit/>
          </a:bodyPr>
          <a:lstStyle/>
          <a:p>
            <a:r>
              <a:rPr lang="en-US" sz="2000" b="1" dirty="0" smtClean="0">
                <a:solidFill>
                  <a:schemeClr val="bg1"/>
                </a:solidFill>
                <a:effectLst>
                  <a:outerShdw blurRad="38100" dist="38100" dir="2700000" algn="tl">
                    <a:srgbClr val="000000">
                      <a:alpha val="43137"/>
                    </a:srgbClr>
                  </a:outerShdw>
                </a:effectLst>
                <a:latin typeface="+mj-lt"/>
              </a:rPr>
              <a:t>Written Word</a:t>
            </a:r>
          </a:p>
          <a:p>
            <a:endParaRPr lang="en-US" sz="500" b="1" dirty="0">
              <a:solidFill>
                <a:schemeClr val="bg1"/>
              </a:solidFill>
              <a:effectLst>
                <a:outerShdw blurRad="38100" dist="38100" dir="2700000" algn="tl">
                  <a:srgbClr val="000000">
                    <a:alpha val="43137"/>
                  </a:srgbClr>
                </a:outerShdw>
              </a:effectLst>
              <a:latin typeface="+mj-lt"/>
            </a:endParaRPr>
          </a:p>
          <a:p>
            <a:pPr marL="285750" indent="-285750">
              <a:buFont typeface="Arial" panose="020B0604020202020204" pitchFamily="34" charset="0"/>
              <a:buChar char="•"/>
            </a:pPr>
            <a:r>
              <a:rPr lang="en-US" b="1" dirty="0" smtClean="0">
                <a:solidFill>
                  <a:srgbClr val="4D3929"/>
                </a:solidFill>
                <a:latin typeface="Century Gothic" panose="020B0502020202020204" pitchFamily="34" charset="0"/>
              </a:rPr>
              <a:t>Free literature distribution</a:t>
            </a:r>
          </a:p>
          <a:p>
            <a:pPr marL="285750" indent="-285750">
              <a:buFont typeface="Arial" panose="020B0604020202020204" pitchFamily="34" charset="0"/>
              <a:buChar char="•"/>
            </a:pPr>
            <a:r>
              <a:rPr lang="en-US" b="1" dirty="0" smtClean="0">
                <a:solidFill>
                  <a:srgbClr val="4D3929"/>
                </a:solidFill>
                <a:latin typeface="Century Gothic" panose="020B0502020202020204" pitchFamily="34" charset="0"/>
              </a:rPr>
              <a:t>Prison ministry</a:t>
            </a:r>
          </a:p>
          <a:p>
            <a:pPr marL="285750" indent="-285750">
              <a:buFont typeface="Arial" panose="020B0604020202020204" pitchFamily="34" charset="0"/>
              <a:buChar char="•"/>
            </a:pPr>
            <a:r>
              <a:rPr lang="en-US" b="1" dirty="0" smtClean="0">
                <a:solidFill>
                  <a:srgbClr val="4D3929"/>
                </a:solidFill>
                <a:latin typeface="Century Gothic" panose="020B0502020202020204" pitchFamily="34" charset="0"/>
              </a:rPr>
              <a:t>Military evangelism</a:t>
            </a:r>
          </a:p>
        </p:txBody>
      </p:sp>
      <p:sp>
        <p:nvSpPr>
          <p:cNvPr id="28" name="TextBox 27"/>
          <p:cNvSpPr txBox="1"/>
          <p:nvPr/>
        </p:nvSpPr>
        <p:spPr>
          <a:xfrm>
            <a:off x="4638535" y="2549697"/>
            <a:ext cx="1990381" cy="1338828"/>
          </a:xfrm>
          <a:prstGeom prst="rect">
            <a:avLst/>
          </a:prstGeom>
          <a:noFill/>
        </p:spPr>
        <p:txBody>
          <a:bodyPr wrap="square" rtlCol="0">
            <a:spAutoFit/>
          </a:bodyPr>
          <a:lstStyle/>
          <a:p>
            <a:r>
              <a:rPr lang="en-US" sz="2000" b="1" dirty="0" smtClean="0">
                <a:solidFill>
                  <a:schemeClr val="bg1"/>
                </a:solidFill>
                <a:effectLst>
                  <a:outerShdw blurRad="38100" dist="38100" dir="2700000" algn="tl">
                    <a:srgbClr val="000000">
                      <a:alpha val="43137"/>
                    </a:srgbClr>
                  </a:outerShdw>
                </a:effectLst>
                <a:latin typeface="+mj-lt"/>
              </a:rPr>
              <a:t>Technology</a:t>
            </a:r>
          </a:p>
          <a:p>
            <a:endParaRPr lang="en-US" sz="500" b="1" dirty="0">
              <a:solidFill>
                <a:schemeClr val="bg1"/>
              </a:solidFill>
              <a:effectLst>
                <a:outerShdw blurRad="38100" dist="38100" dir="2700000" algn="tl">
                  <a:srgbClr val="000000">
                    <a:alpha val="43137"/>
                  </a:srgbClr>
                </a:outerShdw>
              </a:effectLst>
              <a:latin typeface="+mj-lt"/>
            </a:endParaRPr>
          </a:p>
          <a:p>
            <a:pPr marL="285750" indent="-285750">
              <a:buFont typeface="Arial" panose="020B0604020202020204" pitchFamily="34" charset="0"/>
              <a:buChar char="•"/>
            </a:pPr>
            <a:r>
              <a:rPr lang="en-US" b="1" dirty="0" smtClean="0">
                <a:solidFill>
                  <a:srgbClr val="4D3929"/>
                </a:solidFill>
                <a:latin typeface="Century Gothic" panose="020B0502020202020204" pitchFamily="34" charset="0"/>
              </a:rPr>
              <a:t>Internet</a:t>
            </a:r>
          </a:p>
          <a:p>
            <a:pPr marL="285750" indent="-285750">
              <a:buFont typeface="Arial" panose="020B0604020202020204" pitchFamily="34" charset="0"/>
              <a:buChar char="•"/>
            </a:pPr>
            <a:r>
              <a:rPr lang="en-US" b="1" dirty="0" smtClean="0">
                <a:solidFill>
                  <a:srgbClr val="4D3929"/>
                </a:solidFill>
                <a:latin typeface="Century Gothic" panose="020B0502020202020204" pitchFamily="34" charset="0"/>
              </a:rPr>
              <a:t>Social media</a:t>
            </a:r>
          </a:p>
          <a:p>
            <a:pPr marL="285750" indent="-285750">
              <a:buFont typeface="Arial" panose="020B0604020202020204" pitchFamily="34" charset="0"/>
              <a:buChar char="•"/>
            </a:pPr>
            <a:r>
              <a:rPr lang="en-US" b="1" dirty="0" smtClean="0">
                <a:solidFill>
                  <a:srgbClr val="4D3929"/>
                </a:solidFill>
                <a:latin typeface="Century Gothic" panose="020B0502020202020204" pitchFamily="34" charset="0"/>
              </a:rPr>
              <a:t>CDs</a:t>
            </a:r>
          </a:p>
          <a:p>
            <a:pPr marL="285750" indent="-285750">
              <a:buFont typeface="Arial" panose="020B0604020202020204" pitchFamily="34" charset="0"/>
              <a:buChar char="•"/>
            </a:pPr>
            <a:r>
              <a:rPr lang="en-US" b="1" dirty="0">
                <a:solidFill>
                  <a:srgbClr val="4D3929"/>
                </a:solidFill>
                <a:latin typeface="Century Gothic" panose="020B0502020202020204" pitchFamily="34" charset="0"/>
              </a:rPr>
              <a:t>P</a:t>
            </a:r>
            <a:r>
              <a:rPr lang="en-US" b="1" dirty="0" smtClean="0">
                <a:solidFill>
                  <a:srgbClr val="4D3929"/>
                </a:solidFill>
                <a:latin typeface="Century Gothic" panose="020B0502020202020204" pitchFamily="34" charset="0"/>
              </a:rPr>
              <a:t>odcasts</a:t>
            </a:r>
          </a:p>
        </p:txBody>
      </p:sp>
    </p:spTree>
    <p:extLst>
      <p:ext uri="{BB962C8B-B14F-4D97-AF65-F5344CB8AC3E}">
        <p14:creationId xmlns:p14="http://schemas.microsoft.com/office/powerpoint/2010/main" val="1859043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503735" y="508410"/>
            <a:ext cx="5786182" cy="643050"/>
          </a:xfrm>
          <a:prstGeom prst="rect">
            <a:avLst/>
          </a:prstGeom>
        </p:spPr>
        <p:txBody>
          <a:bodyPr lIns="68569" tIns="68569" rIns="68569" bIns="68569" anchor="t" anchorCtr="0">
            <a:noAutofit/>
          </a:bodyPr>
          <a:lstStyle/>
          <a:p>
            <a:r>
              <a:rPr lang="en" sz="4000" dirty="0">
                <a:solidFill>
                  <a:srgbClr val="4D3929"/>
                </a:solidFill>
                <a:latin typeface="+mj-lt"/>
              </a:rPr>
              <a:t>Principle </a:t>
            </a:r>
            <a:r>
              <a:rPr lang="en" sz="4000" dirty="0" smtClean="0">
                <a:solidFill>
                  <a:srgbClr val="4D3929"/>
                </a:solidFill>
                <a:latin typeface="+mj-lt"/>
              </a:rPr>
              <a:t>#2:</a:t>
            </a:r>
            <a:r>
              <a:rPr lang="en" sz="4000" dirty="0" smtClean="0">
                <a:solidFill>
                  <a:srgbClr val="F54152"/>
                </a:solidFill>
                <a:latin typeface="+mj-lt"/>
              </a:rPr>
              <a:t> Equip</a:t>
            </a:r>
            <a:endParaRPr lang="en" sz="4000" dirty="0">
              <a:solidFill>
                <a:srgbClr val="F54152"/>
              </a:solidFill>
              <a:latin typeface="+mj-lt"/>
            </a:endParaRPr>
          </a:p>
        </p:txBody>
      </p:sp>
      <p:sp>
        <p:nvSpPr>
          <p:cNvPr id="6" name="TextBox 5"/>
          <p:cNvSpPr txBox="1"/>
          <p:nvPr/>
        </p:nvSpPr>
        <p:spPr>
          <a:xfrm>
            <a:off x="600982" y="1555872"/>
            <a:ext cx="3411853" cy="2862322"/>
          </a:xfrm>
          <a:prstGeom prst="rect">
            <a:avLst/>
          </a:prstGeom>
          <a:noFill/>
        </p:spPr>
        <p:txBody>
          <a:bodyPr wrap="square" rtlCol="0">
            <a:spAutoFit/>
          </a:bodyPr>
          <a:lstStyle/>
          <a:p>
            <a:pPr marL="342900" indent="-342900">
              <a:buClr>
                <a:srgbClr val="4D3929"/>
              </a:buClr>
              <a:buFont typeface="Arial" panose="020B0604020202020204" pitchFamily="34" charset="0"/>
              <a:buChar char="•"/>
            </a:pPr>
            <a:r>
              <a:rPr lang="en-US" sz="2000" b="1" dirty="0" smtClean="0">
                <a:solidFill>
                  <a:srgbClr val="F54152"/>
                </a:solidFill>
                <a:latin typeface="Century Gothic" panose="020B0502020202020204" pitchFamily="34" charset="0"/>
              </a:rPr>
              <a:t>Equip the saints </a:t>
            </a:r>
            <a:r>
              <a:rPr lang="en-US" sz="2000" b="1" dirty="0" smtClean="0">
                <a:solidFill>
                  <a:srgbClr val="4D3929"/>
                </a:solidFill>
                <a:latin typeface="Century Gothic" panose="020B0502020202020204" pitchFamily="34" charset="0"/>
              </a:rPr>
              <a:t>for the work of the ministry.</a:t>
            </a:r>
          </a:p>
          <a:p>
            <a:pPr marL="342900" indent="-342900">
              <a:buClr>
                <a:srgbClr val="4D3929"/>
              </a:buClr>
              <a:buFont typeface="Arial" panose="020B0604020202020204" pitchFamily="34" charset="0"/>
              <a:buChar char="•"/>
            </a:pPr>
            <a:r>
              <a:rPr lang="en-US" sz="2000" b="1" dirty="0" smtClean="0">
                <a:solidFill>
                  <a:srgbClr val="F54152"/>
                </a:solidFill>
                <a:latin typeface="Century Gothic" panose="020B0502020202020204" pitchFamily="34" charset="0"/>
              </a:rPr>
              <a:t>Adapt</a:t>
            </a:r>
            <a:r>
              <a:rPr lang="en-US" sz="2000" b="1" dirty="0" smtClean="0">
                <a:solidFill>
                  <a:srgbClr val="4D3929"/>
                </a:solidFill>
                <a:latin typeface="Century Gothic" panose="020B0502020202020204" pitchFamily="34" charset="0"/>
              </a:rPr>
              <a:t> to local culture and indigenous situations to address each </a:t>
            </a:r>
            <a:r>
              <a:rPr lang="en-US" sz="2000" b="1" dirty="0" smtClean="0">
                <a:solidFill>
                  <a:srgbClr val="F54152"/>
                </a:solidFill>
                <a:latin typeface="Century Gothic" panose="020B0502020202020204" pitchFamily="34" charset="0"/>
              </a:rPr>
              <a:t>unique</a:t>
            </a:r>
            <a:r>
              <a:rPr lang="en-US" sz="2000" b="1" dirty="0" smtClean="0">
                <a:solidFill>
                  <a:srgbClr val="4D3929"/>
                </a:solidFill>
                <a:latin typeface="Century Gothic" panose="020B0502020202020204" pitchFamily="34" charset="0"/>
              </a:rPr>
              <a:t> ministry concern.</a:t>
            </a:r>
          </a:p>
          <a:p>
            <a:pPr marL="342900" indent="-342900">
              <a:buFont typeface="Arial" panose="020B0604020202020204" pitchFamily="34" charset="0"/>
              <a:buChar char="•"/>
            </a:pPr>
            <a:r>
              <a:rPr lang="en-US" sz="2000" b="1" dirty="0" smtClean="0">
                <a:solidFill>
                  <a:srgbClr val="4D3929"/>
                </a:solidFill>
                <a:latin typeface="Century Gothic" panose="020B0502020202020204" pitchFamily="34" charset="0"/>
              </a:rPr>
              <a:t>A </a:t>
            </a:r>
            <a:r>
              <a:rPr lang="en-US" sz="2000" b="1" dirty="0" smtClean="0">
                <a:solidFill>
                  <a:srgbClr val="F54152"/>
                </a:solidFill>
                <a:latin typeface="Century Gothic" panose="020B0502020202020204" pitchFamily="34" charset="0"/>
              </a:rPr>
              <a:t>two-fold</a:t>
            </a:r>
            <a:r>
              <a:rPr lang="en-US" sz="2000" b="1" dirty="0" smtClean="0">
                <a:solidFill>
                  <a:srgbClr val="4D3929"/>
                </a:solidFill>
                <a:latin typeface="Century Gothic" panose="020B0502020202020204" pitchFamily="34" charset="0"/>
              </a:rPr>
              <a:t> approach to “equip.”</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920" y="1555872"/>
            <a:ext cx="3141899" cy="2651760"/>
          </a:xfrm>
          <a:prstGeom prst="rect">
            <a:avLst/>
          </a:prstGeom>
        </p:spPr>
      </p:pic>
    </p:spTree>
    <p:extLst>
      <p:ext uri="{BB962C8B-B14F-4D97-AF65-F5344CB8AC3E}">
        <p14:creationId xmlns:p14="http://schemas.microsoft.com/office/powerpoint/2010/main" val="168854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503734" y="508410"/>
            <a:ext cx="6087839" cy="643050"/>
          </a:xfrm>
          <a:prstGeom prst="rect">
            <a:avLst/>
          </a:prstGeom>
        </p:spPr>
        <p:txBody>
          <a:bodyPr lIns="68569" tIns="68569" rIns="68569" bIns="68569" anchor="t" anchorCtr="0">
            <a:noAutofit/>
          </a:bodyPr>
          <a:lstStyle/>
          <a:p>
            <a:r>
              <a:rPr lang="en" sz="4000" dirty="0" smtClean="0">
                <a:solidFill>
                  <a:srgbClr val="F54152"/>
                </a:solidFill>
                <a:latin typeface="+mj-lt"/>
              </a:rPr>
              <a:t>Two </a:t>
            </a:r>
            <a:r>
              <a:rPr lang="en" sz="4000" dirty="0" smtClean="0">
                <a:solidFill>
                  <a:srgbClr val="4D3929"/>
                </a:solidFill>
                <a:latin typeface="+mj-lt"/>
              </a:rPr>
              <a:t>Groups,</a:t>
            </a:r>
            <a:r>
              <a:rPr lang="en" sz="4000" dirty="0" smtClean="0">
                <a:solidFill>
                  <a:srgbClr val="F54152"/>
                </a:solidFill>
                <a:latin typeface="+mj-lt"/>
              </a:rPr>
              <a:t> Two</a:t>
            </a:r>
            <a:r>
              <a:rPr lang="en" sz="4000" dirty="0" smtClean="0">
                <a:solidFill>
                  <a:srgbClr val="4D3929"/>
                </a:solidFill>
                <a:latin typeface="+mj-lt"/>
              </a:rPr>
              <a:t> Ways</a:t>
            </a:r>
            <a:endParaRPr lang="en" sz="4000" dirty="0">
              <a:solidFill>
                <a:srgbClr val="4D3929"/>
              </a:solidFill>
              <a:latin typeface="+mj-lt"/>
            </a:endParaRPr>
          </a:p>
        </p:txBody>
      </p:sp>
      <p:graphicFrame>
        <p:nvGraphicFramePr>
          <p:cNvPr id="2" name="Diagram 1"/>
          <p:cNvGraphicFramePr/>
          <p:nvPr>
            <p:extLst>
              <p:ext uri="{D42A27DB-BD31-4B8C-83A1-F6EECF244321}">
                <p14:modId xmlns:p14="http://schemas.microsoft.com/office/powerpoint/2010/main" val="3683732987"/>
              </p:ext>
            </p:extLst>
          </p:nvPr>
        </p:nvGraphicFramePr>
        <p:xfrm>
          <a:off x="844399" y="1266422"/>
          <a:ext cx="5104852" cy="32734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a:xfrm>
            <a:off x="890538" y="1537510"/>
            <a:ext cx="5048935" cy="1380744"/>
          </a:xfrm>
          <a:prstGeom prst="rect">
            <a:avLst/>
          </a:prstGeom>
          <a:solidFill>
            <a:srgbClr val="F5415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p>
        </p:txBody>
      </p:sp>
      <p:sp>
        <p:nvSpPr>
          <p:cNvPr id="8" name="Rectangle 7"/>
          <p:cNvSpPr/>
          <p:nvPr/>
        </p:nvSpPr>
        <p:spPr>
          <a:xfrm>
            <a:off x="890538" y="3049708"/>
            <a:ext cx="5048935" cy="1976203"/>
          </a:xfrm>
          <a:prstGeom prst="rect">
            <a:avLst/>
          </a:prstGeom>
          <a:solidFill>
            <a:srgbClr val="F5415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p>
        </p:txBody>
      </p:sp>
      <p:sp>
        <p:nvSpPr>
          <p:cNvPr id="9" name="TextBox 8"/>
          <p:cNvSpPr txBox="1"/>
          <p:nvPr/>
        </p:nvSpPr>
        <p:spPr>
          <a:xfrm>
            <a:off x="894914" y="1544092"/>
            <a:ext cx="4946721" cy="1077218"/>
          </a:xfrm>
          <a:prstGeom prst="rect">
            <a:avLst/>
          </a:prstGeom>
          <a:noFill/>
        </p:spPr>
        <p:txBody>
          <a:bodyPr wrap="square" rtlCol="0">
            <a:spAutoFit/>
          </a:bodyPr>
          <a:lstStyle/>
          <a:p>
            <a:pPr>
              <a:buClr>
                <a:srgbClr val="4D3929"/>
              </a:buClr>
            </a:pPr>
            <a:r>
              <a:rPr lang="en-US" sz="2400" b="1" dirty="0" smtClean="0">
                <a:solidFill>
                  <a:srgbClr val="E9E2C5"/>
                </a:solidFill>
                <a:latin typeface="Century Gothic" panose="020B0502020202020204" pitchFamily="34" charset="0"/>
              </a:rPr>
              <a:t>Equip missionaries</a:t>
            </a:r>
          </a:p>
          <a:p>
            <a:pPr marL="342900" lvl="3"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Certificate of Ministry</a:t>
            </a:r>
          </a:p>
          <a:p>
            <a:pPr marL="342900" lvl="3"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FLM Handbook (forthcoming)</a:t>
            </a:r>
          </a:p>
        </p:txBody>
      </p:sp>
      <p:sp>
        <p:nvSpPr>
          <p:cNvPr id="10" name="TextBox 9"/>
          <p:cNvSpPr txBox="1"/>
          <p:nvPr/>
        </p:nvSpPr>
        <p:spPr>
          <a:xfrm>
            <a:off x="897121" y="3060198"/>
            <a:ext cx="5042352" cy="2277547"/>
          </a:xfrm>
          <a:prstGeom prst="rect">
            <a:avLst/>
          </a:prstGeom>
          <a:noFill/>
        </p:spPr>
        <p:txBody>
          <a:bodyPr wrap="square" rtlCol="0">
            <a:spAutoFit/>
          </a:bodyPr>
          <a:lstStyle/>
          <a:p>
            <a:pPr>
              <a:buClr>
                <a:srgbClr val="4D3929"/>
              </a:buClr>
            </a:pPr>
            <a:r>
              <a:rPr lang="en-US" sz="2400" b="1" dirty="0" smtClean="0">
                <a:solidFill>
                  <a:srgbClr val="E9E2C5"/>
                </a:solidFill>
                <a:latin typeface="Century Gothic" panose="020B0502020202020204" pitchFamily="34" charset="0"/>
              </a:rPr>
              <a:t>Equip the church</a:t>
            </a:r>
          </a:p>
          <a:p>
            <a:pPr marL="285750" indent="-28575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FLP literature</a:t>
            </a:r>
          </a:p>
          <a:p>
            <a:pPr marL="285750" indent="-28575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Seminary/Bible Institute/Bible School</a:t>
            </a:r>
          </a:p>
          <a:p>
            <a:pPr marL="285750" indent="-28575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Personal apologetics &amp; discipleship</a:t>
            </a:r>
          </a:p>
          <a:p>
            <a:pPr marL="285750" indent="-28575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Conferences</a:t>
            </a:r>
          </a:p>
          <a:p>
            <a:pPr marL="285750" indent="-28575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Mentoring</a:t>
            </a:r>
          </a:p>
          <a:p>
            <a:pPr marL="285750" indent="-285750">
              <a:buClr>
                <a:srgbClr val="4D3929"/>
              </a:buClr>
              <a:buFont typeface="Arial" panose="020B0604020202020204" pitchFamily="34" charset="0"/>
              <a:buChar char="•"/>
            </a:pPr>
            <a:endParaRPr lang="en-US" sz="1800" b="1" dirty="0" smtClean="0">
              <a:solidFill>
                <a:srgbClr val="4D3929"/>
              </a:solidFill>
              <a:latin typeface="+mj-lt"/>
            </a:endParaRPr>
          </a:p>
        </p:txBody>
      </p:sp>
    </p:spTree>
    <p:extLst>
      <p:ext uri="{BB962C8B-B14F-4D97-AF65-F5344CB8AC3E}">
        <p14:creationId xmlns:p14="http://schemas.microsoft.com/office/powerpoint/2010/main" val="26416315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1" name="Rectangle 20"/>
          <p:cNvSpPr/>
          <p:nvPr/>
        </p:nvSpPr>
        <p:spPr>
          <a:xfrm flipV="1">
            <a:off x="0" y="3054532"/>
            <a:ext cx="6858000" cy="359667"/>
          </a:xfrm>
          <a:prstGeom prst="rect">
            <a:avLst/>
          </a:prstGeom>
          <a:solidFill>
            <a:srgbClr val="4D3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p>
        </p:txBody>
      </p:sp>
      <p:sp>
        <p:nvSpPr>
          <p:cNvPr id="145" name="Shape 145"/>
          <p:cNvSpPr txBox="1">
            <a:spLocks noGrp="1"/>
          </p:cNvSpPr>
          <p:nvPr>
            <p:ph type="title"/>
          </p:nvPr>
        </p:nvSpPr>
        <p:spPr>
          <a:xfrm>
            <a:off x="503735" y="508410"/>
            <a:ext cx="5786182" cy="643050"/>
          </a:xfrm>
          <a:prstGeom prst="rect">
            <a:avLst/>
          </a:prstGeom>
        </p:spPr>
        <p:txBody>
          <a:bodyPr lIns="68569" tIns="68569" rIns="68569" bIns="68569" anchor="t" anchorCtr="0">
            <a:noAutofit/>
          </a:bodyPr>
          <a:lstStyle/>
          <a:p>
            <a:r>
              <a:rPr lang="en" sz="4000" dirty="0">
                <a:solidFill>
                  <a:srgbClr val="4D3929"/>
                </a:solidFill>
                <a:latin typeface="+mj-lt"/>
              </a:rPr>
              <a:t>Principle </a:t>
            </a:r>
            <a:r>
              <a:rPr lang="en" sz="4000" dirty="0" smtClean="0">
                <a:solidFill>
                  <a:srgbClr val="4D3929"/>
                </a:solidFill>
                <a:latin typeface="+mj-lt"/>
              </a:rPr>
              <a:t>#3:</a:t>
            </a:r>
            <a:r>
              <a:rPr lang="en" sz="4000" dirty="0" smtClean="0">
                <a:solidFill>
                  <a:srgbClr val="F54152"/>
                </a:solidFill>
                <a:latin typeface="+mj-lt"/>
              </a:rPr>
              <a:t> Develop</a:t>
            </a:r>
            <a:endParaRPr lang="en" sz="4000" dirty="0">
              <a:solidFill>
                <a:srgbClr val="F54152"/>
              </a:solidFill>
              <a:latin typeface="+mj-lt"/>
            </a:endParaRPr>
          </a:p>
        </p:txBody>
      </p:sp>
      <p:sp>
        <p:nvSpPr>
          <p:cNvPr id="8" name="TextBox 7"/>
          <p:cNvSpPr txBox="1"/>
          <p:nvPr/>
        </p:nvSpPr>
        <p:spPr>
          <a:xfrm>
            <a:off x="600982" y="1555872"/>
            <a:ext cx="5931386" cy="1938992"/>
          </a:xfrm>
          <a:prstGeom prst="rect">
            <a:avLst/>
          </a:prstGeom>
          <a:noFill/>
        </p:spPr>
        <p:txBody>
          <a:bodyPr wrap="square" rtlCol="0">
            <a:spAutoFit/>
          </a:bodyPr>
          <a:lstStyle/>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Fostering a </a:t>
            </a:r>
            <a:r>
              <a:rPr lang="en-US" sz="2000" b="1" dirty="0" smtClean="0">
                <a:solidFill>
                  <a:srgbClr val="F54152"/>
                </a:solidFill>
                <a:latin typeface="Century Gothic" panose="020B0502020202020204" pitchFamily="34" charset="0"/>
              </a:rPr>
              <a:t>biblically </a:t>
            </a:r>
            <a:r>
              <a:rPr lang="en-US" sz="2000" b="1" dirty="0" smtClean="0">
                <a:solidFill>
                  <a:srgbClr val="4D3929"/>
                </a:solidFill>
                <a:latin typeface="Century Gothic" panose="020B0502020202020204" pitchFamily="34" charset="0"/>
              </a:rPr>
              <a:t>sound worldview.</a:t>
            </a: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Helping the saints </a:t>
            </a:r>
            <a:r>
              <a:rPr lang="en-US" sz="2000" b="1" dirty="0" smtClean="0">
                <a:solidFill>
                  <a:srgbClr val="F54152"/>
                </a:solidFill>
                <a:latin typeface="Century Gothic" panose="020B0502020202020204" pitchFamily="34" charset="0"/>
              </a:rPr>
              <a:t>mature</a:t>
            </a:r>
            <a:r>
              <a:rPr lang="en-US" sz="2000" b="1" dirty="0" smtClean="0">
                <a:solidFill>
                  <a:srgbClr val="4D3929"/>
                </a:solidFill>
                <a:latin typeface="Century Gothic" panose="020B0502020202020204" pitchFamily="34" charset="0"/>
              </a:rPr>
              <a:t> in the faith (</a:t>
            </a:r>
            <a:r>
              <a:rPr lang="en-US" sz="2000" b="1" i="1" dirty="0" smtClean="0">
                <a:solidFill>
                  <a:srgbClr val="4D3929"/>
                </a:solidFill>
                <a:latin typeface="Century Gothic" panose="020B0502020202020204" pitchFamily="34" charset="0"/>
              </a:rPr>
              <a:t>from</a:t>
            </a:r>
            <a:r>
              <a:rPr lang="en-US" sz="2000" b="1" dirty="0" smtClean="0">
                <a:solidFill>
                  <a:srgbClr val="4D3929"/>
                </a:solidFill>
                <a:latin typeface="Century Gothic" panose="020B0502020202020204" pitchFamily="34" charset="0"/>
              </a:rPr>
              <a:t> milk </a:t>
            </a:r>
            <a:r>
              <a:rPr lang="en-US" sz="2000" b="1" i="1" dirty="0" smtClean="0">
                <a:solidFill>
                  <a:srgbClr val="4D3929"/>
                </a:solidFill>
                <a:latin typeface="Century Gothic" panose="020B0502020202020204" pitchFamily="34" charset="0"/>
              </a:rPr>
              <a:t>to</a:t>
            </a:r>
            <a:r>
              <a:rPr lang="en-US" sz="2000" b="1" dirty="0" smtClean="0">
                <a:solidFill>
                  <a:srgbClr val="4D3929"/>
                </a:solidFill>
                <a:latin typeface="Century Gothic" panose="020B0502020202020204" pitchFamily="34" charset="0"/>
              </a:rPr>
              <a:t> meat, Heb. 5:12).</a:t>
            </a: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Doing God’s work, God’s way.</a:t>
            </a:r>
          </a:p>
          <a:p>
            <a:pPr marL="342900" indent="-342900">
              <a:buClr>
                <a:srgbClr val="4D3929"/>
              </a:buClr>
              <a:buFont typeface="Arial" panose="020B0604020202020204" pitchFamily="34" charset="0"/>
              <a:buChar char="•"/>
            </a:pPr>
            <a:endParaRPr lang="en-US" sz="2000" b="1" dirty="0" smtClean="0">
              <a:solidFill>
                <a:srgbClr val="4D3929"/>
              </a:solidFill>
              <a:latin typeface="+mj-lt"/>
            </a:endParaRPr>
          </a:p>
          <a:p>
            <a:pPr marL="342900" indent="-342900">
              <a:buClr>
                <a:srgbClr val="4D3929"/>
              </a:buClr>
              <a:buFont typeface="Arial" panose="020B0604020202020204" pitchFamily="34" charset="0"/>
              <a:buChar char="•"/>
            </a:pPr>
            <a:endParaRPr lang="en-US" sz="2000" b="1" dirty="0" smtClean="0">
              <a:solidFill>
                <a:srgbClr val="4D3929"/>
              </a:solidFill>
              <a:latin typeface="+mj-lt"/>
            </a:endParaRPr>
          </a:p>
        </p:txBody>
      </p:sp>
      <p:sp>
        <p:nvSpPr>
          <p:cNvPr id="16" name="TextBox 15"/>
          <p:cNvSpPr txBox="1"/>
          <p:nvPr/>
        </p:nvSpPr>
        <p:spPr>
          <a:xfrm>
            <a:off x="584532" y="3019922"/>
            <a:ext cx="5688935" cy="1015663"/>
          </a:xfrm>
          <a:prstGeom prst="rect">
            <a:avLst/>
          </a:prstGeom>
          <a:noFill/>
        </p:spPr>
        <p:txBody>
          <a:bodyPr wrap="square" rtlCol="0">
            <a:spAutoFit/>
          </a:bodyPr>
          <a:lstStyle/>
          <a:p>
            <a:pPr>
              <a:buClr>
                <a:srgbClr val="4D3929"/>
              </a:buClr>
            </a:pPr>
            <a:r>
              <a:rPr lang="en-US" sz="2000" b="1" dirty="0" smtClean="0">
                <a:solidFill>
                  <a:srgbClr val="E9E2C5"/>
                </a:solidFill>
                <a:latin typeface="Century Gothic" panose="020B0502020202020204" pitchFamily="34" charset="0"/>
              </a:rPr>
              <a:t>Getting </a:t>
            </a:r>
            <a:r>
              <a:rPr lang="en-US" sz="2000" b="1" dirty="0" smtClean="0">
                <a:solidFill>
                  <a:srgbClr val="F54152"/>
                </a:solidFill>
                <a:latin typeface="Century Gothic" panose="020B0502020202020204" pitchFamily="34" charset="0"/>
              </a:rPr>
              <a:t>from</a:t>
            </a:r>
            <a:r>
              <a:rPr lang="en-US" sz="2000" b="1" dirty="0" smtClean="0">
                <a:solidFill>
                  <a:srgbClr val="E9E2C5"/>
                </a:solidFill>
                <a:latin typeface="Century Gothic" panose="020B0502020202020204" pitchFamily="34" charset="0"/>
              </a:rPr>
              <a:t> this . . .                     </a:t>
            </a:r>
            <a:r>
              <a:rPr lang="en-US" sz="2000" b="1" dirty="0" smtClean="0">
                <a:solidFill>
                  <a:srgbClr val="F54152"/>
                </a:solidFill>
                <a:latin typeface="Century Gothic" panose="020B0502020202020204" pitchFamily="34" charset="0"/>
              </a:rPr>
              <a:t>to</a:t>
            </a:r>
            <a:r>
              <a:rPr lang="en-US" sz="2000" b="1" dirty="0" smtClean="0">
                <a:solidFill>
                  <a:srgbClr val="E9E2C5"/>
                </a:solidFill>
                <a:latin typeface="Century Gothic" panose="020B0502020202020204" pitchFamily="34" charset="0"/>
              </a:rPr>
              <a:t> this . . . </a:t>
            </a:r>
          </a:p>
          <a:p>
            <a:pPr marL="342900" indent="-342900">
              <a:buClr>
                <a:srgbClr val="4D3929"/>
              </a:buClr>
              <a:buFont typeface="Arial" panose="020B0604020202020204" pitchFamily="34" charset="0"/>
              <a:buChar char="•"/>
            </a:pPr>
            <a:endParaRPr lang="en-US" sz="2000" b="1" dirty="0" smtClean="0">
              <a:solidFill>
                <a:srgbClr val="4D3929"/>
              </a:solidFill>
              <a:latin typeface="+mj-lt"/>
            </a:endParaRPr>
          </a:p>
          <a:p>
            <a:pPr marL="342900" indent="-342900">
              <a:buClr>
                <a:srgbClr val="4D3929"/>
              </a:buClr>
              <a:buFont typeface="Arial" panose="020B0604020202020204" pitchFamily="34" charset="0"/>
              <a:buChar char="•"/>
            </a:pPr>
            <a:endParaRPr lang="en-US" sz="2000" b="1" dirty="0" smtClean="0">
              <a:solidFill>
                <a:srgbClr val="4D3929"/>
              </a:solidFill>
              <a:latin typeface="+mj-lt"/>
            </a:endParaRPr>
          </a:p>
        </p:txBody>
      </p:sp>
      <p:sp>
        <p:nvSpPr>
          <p:cNvPr id="18" name="Shape 106"/>
          <p:cNvSpPr/>
          <p:nvPr/>
        </p:nvSpPr>
        <p:spPr>
          <a:xfrm rot="16559671">
            <a:off x="3536742" y="3096063"/>
            <a:ext cx="217978" cy="1415091"/>
          </a:xfrm>
          <a:custGeom>
            <a:avLst/>
            <a:gdLst/>
            <a:ahLst/>
            <a:cxnLst/>
            <a:rect l="0" t="0" r="0" b="0"/>
            <a:pathLst>
              <a:path w="30959" h="89819" extrusionOk="0">
                <a:moveTo>
                  <a:pt x="0" y="0"/>
                </a:moveTo>
                <a:cubicBezTo>
                  <a:pt x="5134" y="6917"/>
                  <a:pt x="29561" y="26535"/>
                  <a:pt x="30804" y="41505"/>
                </a:cubicBezTo>
                <a:cubicBezTo>
                  <a:pt x="32047" y="56474"/>
                  <a:pt x="11349" y="81766"/>
                  <a:pt x="7458" y="89819"/>
                </a:cubicBezTo>
              </a:path>
            </a:pathLst>
          </a:custGeom>
          <a:noFill/>
          <a:ln w="12700" cap="flat" cmpd="sng">
            <a:solidFill>
              <a:srgbClr val="4D3929"/>
            </a:solidFill>
            <a:prstDash val="dash"/>
            <a:round/>
            <a:headEnd type="none" w="lg" len="lg"/>
            <a:tailEnd type="stealth" w="lg" len="lg"/>
          </a:ln>
        </p:spPr>
      </p:sp>
      <p:pic>
        <p:nvPicPr>
          <p:cNvPr id="15" name="Picture 14"/>
          <p:cNvPicPr>
            <a:picLocks/>
          </p:cNvPicPr>
          <p:nvPr/>
        </p:nvPicPr>
        <p:blipFill rotWithShape="1">
          <a:blip r:embed="rId3">
            <a:extLst>
              <a:ext uri="{28A0092B-C50C-407E-A947-70E740481C1C}">
                <a14:useLocalDpi xmlns:a14="http://schemas.microsoft.com/office/drawing/2010/main" val="0"/>
              </a:ext>
            </a:extLst>
          </a:blip>
          <a:srcRect r="17122"/>
          <a:stretch/>
        </p:blipFill>
        <p:spPr>
          <a:xfrm>
            <a:off x="851427" y="3350173"/>
            <a:ext cx="1828800" cy="1828800"/>
          </a:xfrm>
          <a:prstGeom prst="ellipse">
            <a:avLst/>
          </a:prstGeom>
          <a:ln>
            <a:noFill/>
          </a:ln>
          <a:effectLst>
            <a:softEdge rad="112500"/>
          </a:effectLst>
        </p:spPr>
      </p:pic>
      <p:pic>
        <p:nvPicPr>
          <p:cNvPr id="19" name="Picture 18"/>
          <p:cNvPicPr>
            <a:picLocks/>
          </p:cNvPicPr>
          <p:nvPr/>
        </p:nvPicPr>
        <p:blipFill>
          <a:blip r:embed="rId4">
            <a:extLst>
              <a:ext uri="{28A0092B-C50C-407E-A947-70E740481C1C}">
                <a14:useLocalDpi xmlns:a14="http://schemas.microsoft.com/office/drawing/2010/main" val="0"/>
              </a:ext>
            </a:extLst>
          </a:blip>
          <a:stretch>
            <a:fillRect/>
          </a:stretch>
        </p:blipFill>
        <p:spPr>
          <a:xfrm>
            <a:off x="4363870" y="3293360"/>
            <a:ext cx="1967983" cy="1885613"/>
          </a:xfrm>
          <a:prstGeom prst="ellipse">
            <a:avLst/>
          </a:prstGeom>
          <a:ln>
            <a:noFill/>
          </a:ln>
          <a:effectLst>
            <a:softEdge rad="112500"/>
          </a:effectLst>
        </p:spPr>
      </p:pic>
    </p:spTree>
    <p:extLst>
      <p:ext uri="{BB962C8B-B14F-4D97-AF65-F5344CB8AC3E}">
        <p14:creationId xmlns:p14="http://schemas.microsoft.com/office/powerpoint/2010/main" val="29465453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ctrTitle"/>
          </p:nvPr>
        </p:nvSpPr>
        <p:spPr>
          <a:xfrm>
            <a:off x="514349" y="811043"/>
            <a:ext cx="6238663" cy="1363439"/>
          </a:xfrm>
          <a:prstGeom prst="rect">
            <a:avLst/>
          </a:prstGeom>
        </p:spPr>
        <p:txBody>
          <a:bodyPr lIns="68569" tIns="68569" rIns="68569" bIns="68569" anchor="ctr" anchorCtr="0">
            <a:noAutofit/>
          </a:bodyPr>
          <a:lstStyle/>
          <a:p>
            <a:r>
              <a:rPr lang="en" sz="16600" dirty="0" smtClean="0">
                <a:solidFill>
                  <a:srgbClr val="F54152"/>
                </a:solidFill>
                <a:latin typeface="Arial" panose="020B0604020202020204" pitchFamily="34" charset="0"/>
                <a:cs typeface="Arial" panose="020B0604020202020204" pitchFamily="34" charset="0"/>
              </a:rPr>
              <a:t>1</a:t>
            </a:r>
            <a:r>
              <a:rPr lang="en" sz="4000" dirty="0" smtClean="0">
                <a:solidFill>
                  <a:srgbClr val="4D3929"/>
                </a:solidFill>
                <a:latin typeface="Arial" panose="020B0604020202020204" pitchFamily="34" charset="0"/>
                <a:cs typeface="Arial" panose="020B0604020202020204" pitchFamily="34" charset="0"/>
              </a:rPr>
              <a:t/>
            </a:r>
            <a:br>
              <a:rPr lang="en" sz="4000" dirty="0" smtClean="0">
                <a:solidFill>
                  <a:srgbClr val="4D3929"/>
                </a:solidFill>
                <a:latin typeface="Arial" panose="020B0604020202020204" pitchFamily="34" charset="0"/>
                <a:cs typeface="Arial" panose="020B0604020202020204" pitchFamily="34" charset="0"/>
              </a:rPr>
            </a:br>
            <a:r>
              <a:rPr lang="en" sz="4000" dirty="0" smtClean="0">
                <a:solidFill>
                  <a:srgbClr val="4D3929"/>
                </a:solidFill>
                <a:latin typeface="Arial" panose="020B0604020202020204" pitchFamily="34" charset="0"/>
                <a:cs typeface="Arial" panose="020B0604020202020204" pitchFamily="34" charset="0"/>
              </a:rPr>
              <a:t>Beliefs </a:t>
            </a:r>
            <a:r>
              <a:rPr lang="en" sz="4000" dirty="0" smtClean="0">
                <a:solidFill>
                  <a:srgbClr val="F54152"/>
                </a:solidFill>
                <a:latin typeface="Arial" panose="020B0604020202020204" pitchFamily="34" charset="0"/>
                <a:cs typeface="Arial" panose="020B0604020202020204" pitchFamily="34" charset="0"/>
              </a:rPr>
              <a:t>&amp;</a:t>
            </a:r>
            <a:r>
              <a:rPr lang="en" sz="4000" dirty="0" smtClean="0">
                <a:solidFill>
                  <a:srgbClr val="4D3929"/>
                </a:solidFill>
                <a:latin typeface="Arial" panose="020B0604020202020204" pitchFamily="34" charset="0"/>
                <a:cs typeface="Arial" panose="020B0604020202020204" pitchFamily="34" charset="0"/>
              </a:rPr>
              <a:t> Practice</a:t>
            </a:r>
            <a:endParaRPr lang="en" sz="4000" dirty="0">
              <a:solidFill>
                <a:srgbClr val="4D3929"/>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91" y="0"/>
            <a:ext cx="6912864" cy="2749778"/>
          </a:xfrm>
          <a:prstGeom prst="rect">
            <a:avLst/>
          </a:prstGeom>
        </p:spPr>
      </p:pic>
    </p:spTree>
    <p:extLst>
      <p:ext uri="{BB962C8B-B14F-4D97-AF65-F5344CB8AC3E}">
        <p14:creationId xmlns:p14="http://schemas.microsoft.com/office/powerpoint/2010/main" val="25393434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6" name="TextBox 15"/>
          <p:cNvSpPr txBox="1"/>
          <p:nvPr/>
        </p:nvSpPr>
        <p:spPr>
          <a:xfrm>
            <a:off x="526268" y="1693945"/>
            <a:ext cx="5828477" cy="1569660"/>
          </a:xfrm>
          <a:prstGeom prst="rect">
            <a:avLst/>
          </a:prstGeom>
          <a:noFill/>
        </p:spPr>
        <p:txBody>
          <a:bodyPr wrap="square" rtlCol="0">
            <a:spAutoFit/>
          </a:bodyPr>
          <a:lstStyle/>
          <a:p>
            <a:pPr algn="ctr"/>
            <a:r>
              <a:rPr lang="en-US" sz="3200" dirty="0" smtClean="0">
                <a:solidFill>
                  <a:srgbClr val="4D3929"/>
                </a:solidFill>
                <a:latin typeface="Century Gothic" panose="020B0502020202020204" pitchFamily="34" charset="0"/>
              </a:rPr>
              <a:t>What does </a:t>
            </a:r>
          </a:p>
          <a:p>
            <a:pPr algn="ctr"/>
            <a:r>
              <a:rPr lang="en-US" sz="3200" b="1" dirty="0" smtClean="0">
                <a:solidFill>
                  <a:srgbClr val="F54152"/>
                </a:solidFill>
                <a:latin typeface="Century Gothic" panose="020B0502020202020204" pitchFamily="34" charset="0"/>
              </a:rPr>
              <a:t>development</a:t>
            </a:r>
            <a:r>
              <a:rPr lang="en-US" sz="3200" dirty="0" smtClean="0">
                <a:solidFill>
                  <a:srgbClr val="4D3929"/>
                </a:solidFill>
                <a:latin typeface="Century Gothic" panose="020B0502020202020204" pitchFamily="34" charset="0"/>
              </a:rPr>
              <a:t> </a:t>
            </a:r>
          </a:p>
          <a:p>
            <a:pPr algn="ctr"/>
            <a:r>
              <a:rPr lang="en-US" sz="3200" dirty="0" smtClean="0">
                <a:solidFill>
                  <a:srgbClr val="4D3929"/>
                </a:solidFill>
                <a:latin typeface="Century Gothic" panose="020B0502020202020204" pitchFamily="34" charset="0"/>
              </a:rPr>
              <a:t>look like?</a:t>
            </a:r>
            <a:endParaRPr lang="en-US" sz="3200" b="1" dirty="0">
              <a:solidFill>
                <a:srgbClr val="F54152"/>
              </a:solidFill>
            </a:endParaRPr>
          </a:p>
        </p:txBody>
      </p:sp>
      <p:cxnSp>
        <p:nvCxnSpPr>
          <p:cNvPr id="7" name="Straight Connector 6"/>
          <p:cNvCxnSpPr/>
          <p:nvPr/>
        </p:nvCxnSpPr>
        <p:spPr>
          <a:xfrm flipV="1">
            <a:off x="-6579" y="2480063"/>
            <a:ext cx="1828800" cy="394"/>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flipV="1">
            <a:off x="5039054" y="2472743"/>
            <a:ext cx="1828800" cy="394"/>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4310178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503734" y="508410"/>
            <a:ext cx="6087839" cy="643050"/>
          </a:xfrm>
          <a:prstGeom prst="rect">
            <a:avLst/>
          </a:prstGeom>
        </p:spPr>
        <p:txBody>
          <a:bodyPr lIns="68569" tIns="68569" rIns="68569" bIns="68569" anchor="t" anchorCtr="0">
            <a:noAutofit/>
          </a:bodyPr>
          <a:lstStyle/>
          <a:p>
            <a:r>
              <a:rPr lang="en" sz="4000" dirty="0" smtClean="0">
                <a:solidFill>
                  <a:srgbClr val="F54152"/>
                </a:solidFill>
                <a:latin typeface="+mj-lt"/>
              </a:rPr>
              <a:t>Mature </a:t>
            </a:r>
            <a:r>
              <a:rPr lang="en" sz="4000" dirty="0" smtClean="0">
                <a:solidFill>
                  <a:srgbClr val="4D3929"/>
                </a:solidFill>
                <a:latin typeface="+mj-lt"/>
              </a:rPr>
              <a:t>Believers</a:t>
            </a:r>
            <a:endParaRPr lang="en" sz="4000" dirty="0">
              <a:solidFill>
                <a:srgbClr val="4D3929"/>
              </a:solidFill>
              <a:latin typeface="+mj-lt"/>
            </a:endParaRPr>
          </a:p>
        </p:txBody>
      </p:sp>
      <p:graphicFrame>
        <p:nvGraphicFramePr>
          <p:cNvPr id="2" name="Diagram 1"/>
          <p:cNvGraphicFramePr/>
          <p:nvPr/>
        </p:nvGraphicFramePr>
        <p:xfrm>
          <a:off x="844399" y="1555872"/>
          <a:ext cx="5104852" cy="32734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a:xfrm>
            <a:off x="890538" y="1521601"/>
            <a:ext cx="5048935" cy="1565823"/>
          </a:xfrm>
          <a:prstGeom prst="rect">
            <a:avLst/>
          </a:prstGeom>
          <a:solidFill>
            <a:srgbClr val="F5415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p>
        </p:txBody>
      </p:sp>
      <p:sp>
        <p:nvSpPr>
          <p:cNvPr id="8" name="Rectangle 7"/>
          <p:cNvSpPr/>
          <p:nvPr/>
        </p:nvSpPr>
        <p:spPr>
          <a:xfrm>
            <a:off x="890538" y="3233908"/>
            <a:ext cx="5048935" cy="1574914"/>
          </a:xfrm>
          <a:prstGeom prst="rect">
            <a:avLst/>
          </a:prstGeom>
          <a:solidFill>
            <a:srgbClr val="F5415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p>
        </p:txBody>
      </p:sp>
      <p:sp>
        <p:nvSpPr>
          <p:cNvPr id="9" name="TextBox 8"/>
          <p:cNvSpPr txBox="1"/>
          <p:nvPr/>
        </p:nvSpPr>
        <p:spPr>
          <a:xfrm>
            <a:off x="894914" y="1445406"/>
            <a:ext cx="4946721" cy="1692771"/>
          </a:xfrm>
          <a:prstGeom prst="rect">
            <a:avLst/>
          </a:prstGeom>
          <a:noFill/>
        </p:spPr>
        <p:txBody>
          <a:bodyPr wrap="square" rtlCol="0">
            <a:spAutoFit/>
          </a:bodyPr>
          <a:lstStyle/>
          <a:p>
            <a:pPr>
              <a:buClr>
                <a:srgbClr val="4D3929"/>
              </a:buClr>
            </a:pPr>
            <a:r>
              <a:rPr lang="en-US" sz="2400" b="1" dirty="0" smtClean="0">
                <a:solidFill>
                  <a:srgbClr val="E9E2C5"/>
                </a:solidFill>
                <a:latin typeface="Century Gothic" panose="020B0502020202020204" pitchFamily="34" charset="0"/>
              </a:rPr>
              <a:t>Looks like . . . ?</a:t>
            </a:r>
          </a:p>
          <a:p>
            <a:pPr marL="342900" lvl="3"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Souls saved</a:t>
            </a:r>
          </a:p>
          <a:p>
            <a:pPr marL="342900" lvl="3"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Sanctified saints</a:t>
            </a:r>
          </a:p>
          <a:p>
            <a:pPr marL="342900" lvl="3"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Serving others by using spiritual gifts in a local church</a:t>
            </a:r>
          </a:p>
        </p:txBody>
      </p:sp>
      <p:sp>
        <p:nvSpPr>
          <p:cNvPr id="10" name="TextBox 9"/>
          <p:cNvSpPr txBox="1"/>
          <p:nvPr/>
        </p:nvSpPr>
        <p:spPr>
          <a:xfrm>
            <a:off x="896025" y="3201006"/>
            <a:ext cx="4880090" cy="1908215"/>
          </a:xfrm>
          <a:prstGeom prst="rect">
            <a:avLst/>
          </a:prstGeom>
          <a:noFill/>
        </p:spPr>
        <p:txBody>
          <a:bodyPr wrap="square" rtlCol="0">
            <a:spAutoFit/>
          </a:bodyPr>
          <a:lstStyle/>
          <a:p>
            <a:pPr>
              <a:buClr>
                <a:srgbClr val="4D3929"/>
              </a:buClr>
            </a:pPr>
            <a:r>
              <a:rPr lang="en-US" sz="2000" b="1" dirty="0" smtClean="0">
                <a:solidFill>
                  <a:srgbClr val="E9E2C5"/>
                </a:solidFill>
                <a:latin typeface="Century Gothic" panose="020B0502020202020204" pitchFamily="34" charset="0"/>
              </a:rPr>
              <a:t>How?</a:t>
            </a:r>
          </a:p>
          <a:p>
            <a:pPr marL="285750" indent="-28575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Follow-up and accountability</a:t>
            </a:r>
          </a:p>
          <a:p>
            <a:pPr marL="285750" indent="-28575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Mentoring (believers and leaders)</a:t>
            </a:r>
          </a:p>
          <a:p>
            <a:pPr marL="285750" indent="-28575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Discipleship (teaching/catechizing)</a:t>
            </a:r>
          </a:p>
          <a:p>
            <a:pPr marL="285750" indent="-28575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Staying in touch/communicating</a:t>
            </a:r>
          </a:p>
          <a:p>
            <a:pPr marL="285750" indent="-285750">
              <a:buClr>
                <a:srgbClr val="4D3929"/>
              </a:buClr>
              <a:buFont typeface="Arial" panose="020B0604020202020204" pitchFamily="34" charset="0"/>
              <a:buChar char="•"/>
            </a:pPr>
            <a:endParaRPr lang="en-US" sz="1800" b="1" dirty="0" smtClean="0">
              <a:solidFill>
                <a:srgbClr val="4D3929"/>
              </a:solidFill>
              <a:latin typeface="+mj-lt"/>
            </a:endParaRPr>
          </a:p>
        </p:txBody>
      </p:sp>
    </p:spTree>
    <p:extLst>
      <p:ext uri="{BB962C8B-B14F-4D97-AF65-F5344CB8AC3E}">
        <p14:creationId xmlns:p14="http://schemas.microsoft.com/office/powerpoint/2010/main" val="22359903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6" name="TextBox 15"/>
          <p:cNvSpPr txBox="1"/>
          <p:nvPr/>
        </p:nvSpPr>
        <p:spPr>
          <a:xfrm>
            <a:off x="526268" y="1693945"/>
            <a:ext cx="5828477" cy="1569660"/>
          </a:xfrm>
          <a:prstGeom prst="rect">
            <a:avLst/>
          </a:prstGeom>
          <a:noFill/>
        </p:spPr>
        <p:txBody>
          <a:bodyPr wrap="square" rtlCol="0">
            <a:spAutoFit/>
          </a:bodyPr>
          <a:lstStyle/>
          <a:p>
            <a:pPr algn="ctr"/>
            <a:r>
              <a:rPr lang="en-US" sz="3200" dirty="0" smtClean="0">
                <a:solidFill>
                  <a:srgbClr val="4D3929"/>
                </a:solidFill>
                <a:latin typeface="Century Gothic" panose="020B0502020202020204" pitchFamily="34" charset="0"/>
              </a:rPr>
              <a:t>These three </a:t>
            </a:r>
            <a:r>
              <a:rPr lang="en-US" sz="3200" b="1" dirty="0" smtClean="0">
                <a:solidFill>
                  <a:srgbClr val="F54152"/>
                </a:solidFill>
                <a:latin typeface="Century Gothic" panose="020B0502020202020204" pitchFamily="34" charset="0"/>
              </a:rPr>
              <a:t>foundational principles</a:t>
            </a:r>
            <a:r>
              <a:rPr lang="en-US" sz="3200" dirty="0" smtClean="0">
                <a:solidFill>
                  <a:srgbClr val="4D3929"/>
                </a:solidFill>
                <a:latin typeface="Century Gothic" panose="020B0502020202020204" pitchFamily="34" charset="0"/>
              </a:rPr>
              <a:t> lead to our</a:t>
            </a:r>
          </a:p>
          <a:p>
            <a:pPr algn="ctr"/>
            <a:r>
              <a:rPr lang="en-US" sz="3200" dirty="0" smtClean="0">
                <a:solidFill>
                  <a:srgbClr val="4D3929"/>
                </a:solidFill>
                <a:latin typeface="Century Gothic" panose="020B0502020202020204" pitchFamily="34" charset="0"/>
              </a:rPr>
              <a:t>primary purpose . . . </a:t>
            </a:r>
            <a:endParaRPr lang="en-US" sz="3200" dirty="0">
              <a:solidFill>
                <a:srgbClr val="4D3929"/>
              </a:solidFill>
            </a:endParaRPr>
          </a:p>
        </p:txBody>
      </p:sp>
      <p:cxnSp>
        <p:nvCxnSpPr>
          <p:cNvPr id="7" name="Straight Connector 6"/>
          <p:cNvCxnSpPr/>
          <p:nvPr/>
        </p:nvCxnSpPr>
        <p:spPr>
          <a:xfrm flipV="1">
            <a:off x="-6578" y="2480063"/>
            <a:ext cx="1188720" cy="394"/>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flipV="1">
            <a:off x="5677158" y="2472743"/>
            <a:ext cx="1188720" cy="394"/>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9795297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9" name="Rectangle 8"/>
          <p:cNvSpPr/>
          <p:nvPr/>
        </p:nvSpPr>
        <p:spPr>
          <a:xfrm>
            <a:off x="1" y="3999714"/>
            <a:ext cx="3710226" cy="118376"/>
          </a:xfrm>
          <a:prstGeom prst="rect">
            <a:avLst/>
          </a:prstGeom>
          <a:solidFill>
            <a:srgbClr val="F5415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p>
        </p:txBody>
      </p:sp>
      <p:sp>
        <p:nvSpPr>
          <p:cNvPr id="8" name="Rectangle 7"/>
          <p:cNvSpPr/>
          <p:nvPr/>
        </p:nvSpPr>
        <p:spPr>
          <a:xfrm>
            <a:off x="1" y="3694816"/>
            <a:ext cx="2993180" cy="120663"/>
          </a:xfrm>
          <a:prstGeom prst="rect">
            <a:avLst/>
          </a:prstGeom>
          <a:solidFill>
            <a:srgbClr val="F5415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p>
        </p:txBody>
      </p:sp>
      <p:sp>
        <p:nvSpPr>
          <p:cNvPr id="5" name="Shape 66"/>
          <p:cNvSpPr txBox="1">
            <a:spLocks noGrp="1"/>
          </p:cNvSpPr>
          <p:nvPr>
            <p:ph type="ctrTitle"/>
          </p:nvPr>
        </p:nvSpPr>
        <p:spPr>
          <a:xfrm>
            <a:off x="514349" y="811043"/>
            <a:ext cx="6238663" cy="1363439"/>
          </a:xfrm>
          <a:prstGeom prst="rect">
            <a:avLst/>
          </a:prstGeom>
        </p:spPr>
        <p:txBody>
          <a:bodyPr lIns="68569" tIns="68569" rIns="68569" bIns="68569" anchor="ctr" anchorCtr="0">
            <a:noAutofit/>
          </a:bodyPr>
          <a:lstStyle/>
          <a:p>
            <a:r>
              <a:rPr lang="en" sz="16600" dirty="0" smtClean="0">
                <a:solidFill>
                  <a:srgbClr val="F54152"/>
                </a:solidFill>
                <a:latin typeface="Arial" panose="020B0604020202020204" pitchFamily="34" charset="0"/>
                <a:cs typeface="Arial" panose="020B0604020202020204" pitchFamily="34" charset="0"/>
              </a:rPr>
              <a:t>3</a:t>
            </a:r>
            <a:r>
              <a:rPr lang="en" sz="4000" dirty="0" smtClean="0">
                <a:latin typeface="Arial" panose="020B0604020202020204" pitchFamily="34" charset="0"/>
                <a:cs typeface="Arial" panose="020B0604020202020204" pitchFamily="34" charset="0"/>
              </a:rPr>
              <a:t/>
            </a:r>
            <a:br>
              <a:rPr lang="en" sz="4000" dirty="0" smtClean="0">
                <a:latin typeface="Arial" panose="020B0604020202020204" pitchFamily="34" charset="0"/>
                <a:cs typeface="Arial" panose="020B0604020202020204" pitchFamily="34" charset="0"/>
              </a:rPr>
            </a:br>
            <a:r>
              <a:rPr lang="en" sz="4000" dirty="0" smtClean="0">
                <a:solidFill>
                  <a:srgbClr val="4D3929"/>
                </a:solidFill>
                <a:latin typeface="Arial" panose="020B0604020202020204" pitchFamily="34" charset="0"/>
                <a:cs typeface="Arial" panose="020B0604020202020204" pitchFamily="34" charset="0"/>
              </a:rPr>
              <a:t>Mission </a:t>
            </a:r>
            <a:r>
              <a:rPr lang="en" sz="4000" dirty="0" smtClean="0">
                <a:solidFill>
                  <a:srgbClr val="F54152"/>
                </a:solidFill>
                <a:latin typeface="Arial" panose="020B0604020202020204" pitchFamily="34" charset="0"/>
                <a:cs typeface="Arial" panose="020B0604020202020204" pitchFamily="34" charset="0"/>
              </a:rPr>
              <a:t>Statement</a:t>
            </a:r>
            <a:endParaRPr lang="en" sz="4000" dirty="0">
              <a:solidFill>
                <a:srgbClr val="F54152"/>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91" y="0"/>
            <a:ext cx="6912864" cy="2749778"/>
          </a:xfrm>
          <a:prstGeom prst="rect">
            <a:avLst/>
          </a:prstGeom>
        </p:spPr>
      </p:pic>
      <p:sp>
        <p:nvSpPr>
          <p:cNvPr id="7" name="Rectangle 6"/>
          <p:cNvSpPr/>
          <p:nvPr/>
        </p:nvSpPr>
        <p:spPr>
          <a:xfrm>
            <a:off x="514349" y="3504632"/>
            <a:ext cx="5563299" cy="707886"/>
          </a:xfrm>
          <a:prstGeom prst="rect">
            <a:avLst/>
          </a:prstGeom>
        </p:spPr>
        <p:txBody>
          <a:bodyPr wrap="square">
            <a:spAutoFit/>
          </a:bodyPr>
          <a:lstStyle/>
          <a:p>
            <a:r>
              <a:rPr lang="en-US" sz="2000" b="1" dirty="0" smtClean="0">
                <a:solidFill>
                  <a:srgbClr val="E9E2C5"/>
                </a:solidFill>
                <a:effectLst>
                  <a:outerShdw blurRad="38100" dist="38100" dir="2700000" algn="tl">
                    <a:srgbClr val="000000">
                      <a:alpha val="43137"/>
                    </a:srgbClr>
                  </a:outerShdw>
                </a:effectLst>
                <a:latin typeface="Century Gothic" panose="020B0502020202020204" pitchFamily="34" charset="0"/>
              </a:rPr>
              <a:t>1</a:t>
            </a:r>
            <a:r>
              <a:rPr lang="en-US" sz="2000" b="1" dirty="0" smtClean="0">
                <a:solidFill>
                  <a:srgbClr val="4D3929"/>
                </a:solidFill>
                <a:effectLst>
                  <a:outerShdw blurRad="38100" dist="38100" dir="2700000" algn="tl">
                    <a:srgbClr val="000000">
                      <a:alpha val="43137"/>
                    </a:srgbClr>
                  </a:outerShdw>
                </a:effectLst>
                <a:latin typeface="Century Gothic" panose="020B0502020202020204" pitchFamily="34" charset="0"/>
              </a:rPr>
              <a:t> </a:t>
            </a:r>
            <a:r>
              <a:rPr lang="en-US" sz="2000" b="1" dirty="0" smtClean="0">
                <a:solidFill>
                  <a:srgbClr val="E9E2C5"/>
                </a:solidFill>
                <a:effectLst>
                  <a:outerShdw blurRad="38100" dist="38100" dir="2700000" algn="tl">
                    <a:srgbClr val="000000">
                      <a:alpha val="43137"/>
                    </a:srgbClr>
                  </a:outerShdw>
                </a:effectLst>
                <a:latin typeface="Century Gothic" panose="020B0502020202020204" pitchFamily="34" charset="0"/>
              </a:rPr>
              <a:t>Beliefs</a:t>
            </a:r>
            <a:r>
              <a:rPr lang="en-US" sz="2000" b="1" dirty="0" smtClean="0">
                <a:solidFill>
                  <a:srgbClr val="4D3929"/>
                </a:solidFill>
                <a:effectLst>
                  <a:outerShdw blurRad="38100" dist="38100" dir="2700000" algn="tl">
                    <a:srgbClr val="000000">
                      <a:alpha val="43137"/>
                    </a:srgbClr>
                  </a:outerShdw>
                </a:effectLst>
                <a:latin typeface="Century Gothic" panose="020B0502020202020204" pitchFamily="34" charset="0"/>
              </a:rPr>
              <a:t> </a:t>
            </a:r>
            <a:r>
              <a:rPr lang="en-US" sz="2000" b="1" dirty="0" smtClean="0">
                <a:solidFill>
                  <a:srgbClr val="E9E2C5"/>
                </a:solidFill>
                <a:effectLst>
                  <a:outerShdw blurRad="38100" dist="38100" dir="2700000" algn="tl">
                    <a:srgbClr val="000000">
                      <a:alpha val="43137"/>
                    </a:srgbClr>
                  </a:outerShdw>
                </a:effectLst>
                <a:latin typeface="Century Gothic" panose="020B0502020202020204" pitchFamily="34" charset="0"/>
              </a:rPr>
              <a:t>&amp;</a:t>
            </a:r>
            <a:r>
              <a:rPr lang="en-US" sz="2000" b="1" dirty="0" smtClean="0">
                <a:solidFill>
                  <a:srgbClr val="4D3929"/>
                </a:solidFill>
                <a:effectLst>
                  <a:outerShdw blurRad="38100" dist="38100" dir="2700000" algn="tl">
                    <a:srgbClr val="000000">
                      <a:alpha val="43137"/>
                    </a:srgbClr>
                  </a:outerShdw>
                </a:effectLst>
                <a:latin typeface="Century Gothic" panose="020B0502020202020204" pitchFamily="34" charset="0"/>
              </a:rPr>
              <a:t> </a:t>
            </a:r>
            <a:r>
              <a:rPr lang="en-US" sz="2000" b="1" dirty="0" smtClean="0">
                <a:solidFill>
                  <a:srgbClr val="E9E2C5"/>
                </a:solidFill>
                <a:effectLst>
                  <a:outerShdw blurRad="38100" dist="38100" dir="2700000" algn="tl">
                    <a:srgbClr val="000000">
                      <a:alpha val="43137"/>
                    </a:srgbClr>
                  </a:outerShdw>
                </a:effectLst>
                <a:latin typeface="Century Gothic" panose="020B0502020202020204" pitchFamily="34" charset="0"/>
              </a:rPr>
              <a:t>Practice</a:t>
            </a:r>
          </a:p>
          <a:p>
            <a:r>
              <a:rPr lang="en-US" sz="2000" b="1" dirty="0" smtClean="0">
                <a:solidFill>
                  <a:srgbClr val="E9E2C5"/>
                </a:solidFill>
                <a:effectLst>
                  <a:outerShdw blurRad="38100" dist="38100" dir="2700000" algn="tl">
                    <a:srgbClr val="000000">
                      <a:alpha val="43137"/>
                    </a:srgbClr>
                  </a:outerShdw>
                </a:effectLst>
                <a:latin typeface="Century Gothic" panose="020B0502020202020204" pitchFamily="34" charset="0"/>
              </a:rPr>
              <a:t>2 Foundational Principles</a:t>
            </a:r>
          </a:p>
        </p:txBody>
      </p:sp>
    </p:spTree>
    <p:extLst>
      <p:ext uri="{BB962C8B-B14F-4D97-AF65-F5344CB8AC3E}">
        <p14:creationId xmlns:p14="http://schemas.microsoft.com/office/powerpoint/2010/main" val="26013779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0" name="Rectangle 9"/>
          <p:cNvSpPr/>
          <p:nvPr/>
        </p:nvSpPr>
        <p:spPr>
          <a:xfrm>
            <a:off x="0" y="3824446"/>
            <a:ext cx="6858000" cy="505536"/>
          </a:xfrm>
          <a:prstGeom prst="rect">
            <a:avLst/>
          </a:prstGeom>
          <a:solidFill>
            <a:srgbClr val="F5415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p>
        </p:txBody>
      </p:sp>
      <p:sp>
        <p:nvSpPr>
          <p:cNvPr id="13" name="Shape 146"/>
          <p:cNvSpPr/>
          <p:nvPr/>
        </p:nvSpPr>
        <p:spPr>
          <a:xfrm>
            <a:off x="441961" y="3858311"/>
            <a:ext cx="457200" cy="457200"/>
          </a:xfrm>
          <a:prstGeom prst="ellipse">
            <a:avLst/>
          </a:prstGeom>
          <a:solidFill>
            <a:srgbClr val="2A4971">
              <a:alpha val="82000"/>
            </a:srgbClr>
          </a:solidFill>
          <a:ln w="76200" cap="flat" cmpd="sng">
            <a:noFill/>
            <a:prstDash val="solid"/>
            <a:round/>
            <a:headEnd type="none" w="med" len="med"/>
            <a:tailEnd type="none" w="med" len="med"/>
          </a:ln>
        </p:spPr>
        <p:txBody>
          <a:bodyPr lIns="68569" tIns="68569" rIns="68569" bIns="68569" anchor="ctr" anchorCtr="0">
            <a:noAutofit/>
          </a:bodyPr>
          <a:lstStyle/>
          <a:p>
            <a:endParaRPr lang="en" sz="2000" b="1" dirty="0" smtClean="0">
              <a:solidFill>
                <a:srgbClr val="2A4971"/>
              </a:solidFill>
              <a:latin typeface="+mj-lt"/>
              <a:ea typeface="Titillium Web"/>
              <a:cs typeface="Titillium Web"/>
              <a:sym typeface="Titillium Web"/>
            </a:endParaRPr>
          </a:p>
        </p:txBody>
      </p:sp>
      <p:sp>
        <p:nvSpPr>
          <p:cNvPr id="145" name="Shape 145"/>
          <p:cNvSpPr txBox="1">
            <a:spLocks noGrp="1"/>
          </p:cNvSpPr>
          <p:nvPr>
            <p:ph type="title"/>
          </p:nvPr>
        </p:nvSpPr>
        <p:spPr>
          <a:xfrm>
            <a:off x="503735" y="508410"/>
            <a:ext cx="5786182" cy="643050"/>
          </a:xfrm>
          <a:prstGeom prst="rect">
            <a:avLst/>
          </a:prstGeom>
        </p:spPr>
        <p:txBody>
          <a:bodyPr lIns="68569" tIns="68569" rIns="68569" bIns="68569" anchor="t" anchorCtr="0">
            <a:noAutofit/>
          </a:bodyPr>
          <a:lstStyle/>
          <a:p>
            <a:r>
              <a:rPr lang="en" sz="4000" dirty="0" smtClean="0">
                <a:solidFill>
                  <a:srgbClr val="F54152"/>
                </a:solidFill>
                <a:latin typeface="+mj-lt"/>
              </a:rPr>
              <a:t>Mission</a:t>
            </a:r>
            <a:r>
              <a:rPr lang="en" sz="4000" dirty="0" smtClean="0">
                <a:solidFill>
                  <a:srgbClr val="4D3929"/>
                </a:solidFill>
                <a:latin typeface="+mj-lt"/>
              </a:rPr>
              <a:t> Statement</a:t>
            </a:r>
            <a:endParaRPr lang="en" sz="4000" dirty="0">
              <a:solidFill>
                <a:srgbClr val="4D3929"/>
              </a:solidFill>
              <a:latin typeface="+mj-lt"/>
            </a:endParaRPr>
          </a:p>
        </p:txBody>
      </p:sp>
      <p:sp>
        <p:nvSpPr>
          <p:cNvPr id="3" name="TextBox 2"/>
          <p:cNvSpPr txBox="1"/>
          <p:nvPr/>
        </p:nvSpPr>
        <p:spPr>
          <a:xfrm>
            <a:off x="663789" y="1290585"/>
            <a:ext cx="5926663" cy="2354491"/>
          </a:xfrm>
          <a:prstGeom prst="rect">
            <a:avLst/>
          </a:prstGeom>
          <a:noFill/>
        </p:spPr>
        <p:txBody>
          <a:bodyPr wrap="square" rtlCol="0">
            <a:spAutoFit/>
          </a:bodyPr>
          <a:lstStyle/>
          <a:p>
            <a:r>
              <a:rPr lang="en-US" sz="2100" b="1" dirty="0" smtClean="0">
                <a:solidFill>
                  <a:srgbClr val="F54152"/>
                </a:solidFill>
                <a:effectLst>
                  <a:outerShdw blurRad="38100" dist="38100" dir="2700000" algn="tl">
                    <a:srgbClr val="000000">
                      <a:alpha val="43137"/>
                    </a:srgbClr>
                  </a:outerShdw>
                </a:effectLst>
                <a:latin typeface="Century Gothic" panose="020B0502020202020204" pitchFamily="34" charset="0"/>
              </a:rPr>
              <a:t>Proclaiming</a:t>
            </a:r>
            <a:r>
              <a:rPr lang="en-US" sz="2100" b="1" dirty="0" smtClean="0">
                <a:solidFill>
                  <a:srgbClr val="4D3929"/>
                </a:solidFill>
                <a:latin typeface="Century Gothic" panose="020B0502020202020204" pitchFamily="34" charset="0"/>
              </a:rPr>
              <a:t> </a:t>
            </a:r>
            <a:r>
              <a:rPr lang="en-US" sz="2100" b="1" dirty="0">
                <a:solidFill>
                  <a:srgbClr val="4D3929"/>
                </a:solidFill>
                <a:latin typeface="Century Gothic" panose="020B0502020202020204" pitchFamily="34" charset="0"/>
              </a:rPr>
              <a:t>the gospel at home and abroad, </a:t>
            </a:r>
            <a:r>
              <a:rPr lang="en-US" sz="2100" b="1" dirty="0">
                <a:solidFill>
                  <a:srgbClr val="F54152"/>
                </a:solidFill>
                <a:effectLst>
                  <a:outerShdw blurRad="38100" dist="38100" dir="2700000" algn="tl">
                    <a:srgbClr val="000000">
                      <a:alpha val="43137"/>
                    </a:srgbClr>
                  </a:outerShdw>
                </a:effectLst>
                <a:latin typeface="Century Gothic" panose="020B0502020202020204" pitchFamily="34" charset="0"/>
              </a:rPr>
              <a:t>equipping</a:t>
            </a:r>
            <a:r>
              <a:rPr lang="en-US" sz="2100" b="1" dirty="0">
                <a:solidFill>
                  <a:srgbClr val="4D3929"/>
                </a:solidFill>
                <a:latin typeface="Century Gothic" panose="020B0502020202020204" pitchFamily="34" charset="0"/>
              </a:rPr>
              <a:t> the saints </a:t>
            </a:r>
            <a:r>
              <a:rPr lang="en-US" sz="2100" b="1" dirty="0" smtClean="0">
                <a:solidFill>
                  <a:srgbClr val="4D3929"/>
                </a:solidFill>
                <a:latin typeface="Century Gothic" panose="020B0502020202020204" pitchFamily="34" charset="0"/>
              </a:rPr>
              <a:t>worldwide for </a:t>
            </a:r>
            <a:r>
              <a:rPr lang="en-US" sz="2100" b="1" dirty="0">
                <a:solidFill>
                  <a:srgbClr val="4D3929"/>
                </a:solidFill>
                <a:latin typeface="Century Gothic" panose="020B0502020202020204" pitchFamily="34" charset="0"/>
              </a:rPr>
              <a:t>the work of the ministry, and </a:t>
            </a:r>
            <a:r>
              <a:rPr lang="en-US" sz="2100" b="1" dirty="0">
                <a:solidFill>
                  <a:srgbClr val="F54152"/>
                </a:solidFill>
                <a:effectLst>
                  <a:outerShdw blurRad="38100" dist="38100" dir="2700000" algn="tl">
                    <a:srgbClr val="000000">
                      <a:alpha val="43137"/>
                    </a:srgbClr>
                  </a:outerShdw>
                </a:effectLst>
                <a:latin typeface="Century Gothic" panose="020B0502020202020204" pitchFamily="34" charset="0"/>
              </a:rPr>
              <a:t>developing</a:t>
            </a:r>
            <a:r>
              <a:rPr lang="en-US" sz="2100" b="1" dirty="0">
                <a:solidFill>
                  <a:srgbClr val="4D3929"/>
                </a:solidFill>
                <a:latin typeface="Century Gothic" panose="020B0502020202020204" pitchFamily="34" charset="0"/>
              </a:rPr>
              <a:t> </a:t>
            </a:r>
            <a:r>
              <a:rPr lang="en-US" sz="2100" b="1" dirty="0" smtClean="0">
                <a:solidFill>
                  <a:srgbClr val="4D3929"/>
                </a:solidFill>
                <a:latin typeface="Century Gothic" panose="020B0502020202020204" pitchFamily="34" charset="0"/>
              </a:rPr>
              <a:t>a </a:t>
            </a:r>
            <a:r>
              <a:rPr lang="en-US" sz="2100" b="1" i="1" dirty="0" smtClean="0">
                <a:solidFill>
                  <a:srgbClr val="4D3929"/>
                </a:solidFill>
                <a:latin typeface="Century Gothic" panose="020B0502020202020204" pitchFamily="34" charset="0"/>
              </a:rPr>
              <a:t>biblically </a:t>
            </a:r>
            <a:r>
              <a:rPr lang="en-US" sz="2100" b="1" dirty="0" smtClean="0">
                <a:solidFill>
                  <a:srgbClr val="4D3929"/>
                </a:solidFill>
                <a:latin typeface="Century Gothic" panose="020B0502020202020204" pitchFamily="34" charset="0"/>
              </a:rPr>
              <a:t>sound </a:t>
            </a:r>
            <a:r>
              <a:rPr lang="en-US" sz="2100" b="1" dirty="0">
                <a:solidFill>
                  <a:srgbClr val="4D3929"/>
                </a:solidFill>
                <a:latin typeface="Century Gothic" panose="020B0502020202020204" pitchFamily="34" charset="0"/>
              </a:rPr>
              <a:t>worldview for the deepening of the knowledge of Christ, for the preservation of the Church’s </a:t>
            </a:r>
            <a:r>
              <a:rPr lang="en-US" sz="2100" b="1" dirty="0">
                <a:solidFill>
                  <a:srgbClr val="4D3929"/>
                </a:solidFill>
                <a:effectLst>
                  <a:outerShdw blurRad="38100" dist="38100" dir="2700000" algn="tl">
                    <a:srgbClr val="000000">
                      <a:alpha val="43137"/>
                    </a:srgbClr>
                  </a:outerShdw>
                </a:effectLst>
                <a:latin typeface="Century Gothic" panose="020B0502020202020204" pitchFamily="34" charset="0"/>
              </a:rPr>
              <a:t>first love</a:t>
            </a:r>
            <a:r>
              <a:rPr lang="en-US" sz="2100" b="1" dirty="0">
                <a:solidFill>
                  <a:srgbClr val="4D3929"/>
                </a:solidFill>
                <a:latin typeface="Century Gothic" panose="020B0502020202020204" pitchFamily="34" charset="0"/>
              </a:rPr>
              <a:t>, </a:t>
            </a:r>
            <a:r>
              <a:rPr lang="en-US" sz="2100" b="1" dirty="0" smtClean="0">
                <a:solidFill>
                  <a:srgbClr val="4D3929"/>
                </a:solidFill>
                <a:latin typeface="Century Gothic" panose="020B0502020202020204" pitchFamily="34" charset="0"/>
              </a:rPr>
              <a:t>for </a:t>
            </a:r>
            <a:r>
              <a:rPr lang="en-US" sz="2100" b="1" dirty="0">
                <a:solidFill>
                  <a:srgbClr val="4D3929"/>
                </a:solidFill>
                <a:latin typeface="Century Gothic" panose="020B0502020202020204" pitchFamily="34" charset="0"/>
              </a:rPr>
              <a:t>the salvation of </a:t>
            </a:r>
            <a:r>
              <a:rPr lang="en-US" sz="2100" b="1" dirty="0" smtClean="0">
                <a:solidFill>
                  <a:srgbClr val="4D3929"/>
                </a:solidFill>
                <a:latin typeface="Century Gothic" panose="020B0502020202020204" pitchFamily="34" charset="0"/>
              </a:rPr>
              <a:t>souls, </a:t>
            </a:r>
            <a:r>
              <a:rPr lang="en-US" sz="2100" b="1" dirty="0">
                <a:solidFill>
                  <a:srgbClr val="4D3929"/>
                </a:solidFill>
                <a:latin typeface="Century Gothic" panose="020B0502020202020204" pitchFamily="34" charset="0"/>
              </a:rPr>
              <a:t>for the glory of God.</a:t>
            </a:r>
          </a:p>
        </p:txBody>
      </p:sp>
      <p:sp>
        <p:nvSpPr>
          <p:cNvPr id="14" name="Shape 146"/>
          <p:cNvSpPr/>
          <p:nvPr/>
        </p:nvSpPr>
        <p:spPr>
          <a:xfrm>
            <a:off x="4622804" y="3858311"/>
            <a:ext cx="457200" cy="457200"/>
          </a:xfrm>
          <a:prstGeom prst="ellipse">
            <a:avLst/>
          </a:prstGeom>
          <a:solidFill>
            <a:srgbClr val="2A4971">
              <a:alpha val="82000"/>
            </a:srgbClr>
          </a:solidFill>
          <a:ln w="76200" cap="flat" cmpd="sng">
            <a:noFill/>
            <a:prstDash val="solid"/>
            <a:round/>
            <a:headEnd type="none" w="med" len="med"/>
            <a:tailEnd type="none" w="med" len="med"/>
          </a:ln>
        </p:spPr>
        <p:txBody>
          <a:bodyPr lIns="68569" tIns="68569" rIns="68569" bIns="68569" anchor="ctr" anchorCtr="0">
            <a:noAutofit/>
          </a:bodyPr>
          <a:lstStyle/>
          <a:p>
            <a:endParaRPr lang="en" sz="2000" b="1" dirty="0" smtClean="0">
              <a:solidFill>
                <a:srgbClr val="2A4971"/>
              </a:solidFill>
              <a:latin typeface="+mj-lt"/>
              <a:ea typeface="Titillium Web"/>
              <a:cs typeface="Titillium Web"/>
              <a:sym typeface="Titillium Web"/>
            </a:endParaRPr>
          </a:p>
        </p:txBody>
      </p:sp>
      <p:sp>
        <p:nvSpPr>
          <p:cNvPr id="15" name="Shape 146"/>
          <p:cNvSpPr/>
          <p:nvPr/>
        </p:nvSpPr>
        <p:spPr>
          <a:xfrm>
            <a:off x="2558638" y="3858799"/>
            <a:ext cx="457200" cy="457200"/>
          </a:xfrm>
          <a:prstGeom prst="ellipse">
            <a:avLst/>
          </a:prstGeom>
          <a:solidFill>
            <a:srgbClr val="F54152">
              <a:alpha val="82000"/>
            </a:srgbClr>
          </a:solidFill>
          <a:ln w="76200" cap="flat" cmpd="sng">
            <a:noFill/>
            <a:prstDash val="solid"/>
            <a:round/>
            <a:headEnd type="none" w="med" len="med"/>
            <a:tailEnd type="none" w="med" len="med"/>
          </a:ln>
        </p:spPr>
        <p:txBody>
          <a:bodyPr lIns="68569" tIns="68569" rIns="68569" bIns="68569" anchor="ctr" anchorCtr="0">
            <a:noAutofit/>
          </a:bodyPr>
          <a:lstStyle/>
          <a:p>
            <a:endParaRPr lang="en" sz="2000" b="1" dirty="0" smtClean="0">
              <a:solidFill>
                <a:srgbClr val="2A4971"/>
              </a:solidFill>
              <a:latin typeface="+mj-lt"/>
              <a:ea typeface="Titillium Web"/>
              <a:cs typeface="Titillium Web"/>
              <a:sym typeface="Titillium Web"/>
            </a:endParaRPr>
          </a:p>
        </p:txBody>
      </p:sp>
      <p:sp>
        <p:nvSpPr>
          <p:cNvPr id="18" name="TextBox 17"/>
          <p:cNvSpPr txBox="1"/>
          <p:nvPr/>
        </p:nvSpPr>
        <p:spPr>
          <a:xfrm>
            <a:off x="4697324" y="3858311"/>
            <a:ext cx="2160675" cy="1292662"/>
          </a:xfrm>
          <a:prstGeom prst="rect">
            <a:avLst/>
          </a:prstGeom>
          <a:noFill/>
        </p:spPr>
        <p:txBody>
          <a:bodyPr wrap="square" rtlCol="0">
            <a:spAutoFit/>
          </a:bodyPr>
          <a:lstStyle/>
          <a:p>
            <a:r>
              <a:rPr lang="en-US" sz="2400" b="1" dirty="0" smtClean="0">
                <a:solidFill>
                  <a:srgbClr val="E9E2C5"/>
                </a:solidFill>
                <a:latin typeface="Century Gothic" panose="020B0502020202020204" pitchFamily="34" charset="0"/>
              </a:rPr>
              <a:t>Develop</a:t>
            </a:r>
            <a:endParaRPr lang="en-US" sz="2400" b="1" dirty="0">
              <a:solidFill>
                <a:srgbClr val="E9E2C5"/>
              </a:solidFill>
              <a:latin typeface="Century Gothic" panose="020B0502020202020204" pitchFamily="34" charset="0"/>
            </a:endParaRPr>
          </a:p>
          <a:p>
            <a:r>
              <a:rPr lang="en-US" sz="1800" dirty="0" smtClean="0">
                <a:solidFill>
                  <a:srgbClr val="4D3929"/>
                </a:solidFill>
                <a:latin typeface="Century Gothic" panose="020B0502020202020204" pitchFamily="34" charset="0"/>
              </a:rPr>
              <a:t>the next generation of disciples</a:t>
            </a:r>
          </a:p>
        </p:txBody>
      </p:sp>
      <p:sp>
        <p:nvSpPr>
          <p:cNvPr id="11" name="Shape 146"/>
          <p:cNvSpPr/>
          <p:nvPr/>
        </p:nvSpPr>
        <p:spPr>
          <a:xfrm>
            <a:off x="2556109" y="3858311"/>
            <a:ext cx="457200" cy="457200"/>
          </a:xfrm>
          <a:prstGeom prst="ellipse">
            <a:avLst/>
          </a:prstGeom>
          <a:solidFill>
            <a:srgbClr val="2A4971">
              <a:alpha val="82000"/>
            </a:srgbClr>
          </a:solidFill>
          <a:ln w="76200" cap="flat" cmpd="sng">
            <a:noFill/>
            <a:prstDash val="solid"/>
            <a:round/>
            <a:headEnd type="none" w="med" len="med"/>
            <a:tailEnd type="none" w="med" len="med"/>
          </a:ln>
        </p:spPr>
        <p:txBody>
          <a:bodyPr lIns="68569" tIns="68569" rIns="68569" bIns="68569" anchor="ctr" anchorCtr="0">
            <a:noAutofit/>
          </a:bodyPr>
          <a:lstStyle/>
          <a:p>
            <a:endParaRPr lang="en" sz="2000" b="1" dirty="0" smtClean="0">
              <a:solidFill>
                <a:srgbClr val="2A4971"/>
              </a:solidFill>
              <a:latin typeface="+mj-lt"/>
              <a:ea typeface="Titillium Web"/>
              <a:cs typeface="Titillium Web"/>
              <a:sym typeface="Titillium Web"/>
            </a:endParaRPr>
          </a:p>
        </p:txBody>
      </p:sp>
      <p:sp>
        <p:nvSpPr>
          <p:cNvPr id="4" name="TextBox 3"/>
          <p:cNvSpPr txBox="1"/>
          <p:nvPr/>
        </p:nvSpPr>
        <p:spPr>
          <a:xfrm>
            <a:off x="503734" y="3858311"/>
            <a:ext cx="1606155" cy="1015663"/>
          </a:xfrm>
          <a:prstGeom prst="rect">
            <a:avLst/>
          </a:prstGeom>
          <a:noFill/>
        </p:spPr>
        <p:txBody>
          <a:bodyPr wrap="square" rtlCol="0">
            <a:spAutoFit/>
          </a:bodyPr>
          <a:lstStyle/>
          <a:p>
            <a:r>
              <a:rPr lang="en-US" sz="2400" b="1" dirty="0" smtClean="0">
                <a:solidFill>
                  <a:srgbClr val="E9E2C5"/>
                </a:solidFill>
                <a:latin typeface="Century Gothic" panose="020B0502020202020204" pitchFamily="34" charset="0"/>
              </a:rPr>
              <a:t>Proclaim</a:t>
            </a:r>
            <a:endParaRPr lang="en-US" sz="2400" b="1" dirty="0">
              <a:solidFill>
                <a:srgbClr val="E9E2C5"/>
              </a:solidFill>
              <a:latin typeface="Century Gothic" panose="020B0502020202020204" pitchFamily="34" charset="0"/>
            </a:endParaRPr>
          </a:p>
          <a:p>
            <a:r>
              <a:rPr lang="en-US" sz="1800" dirty="0" smtClean="0">
                <a:solidFill>
                  <a:srgbClr val="4D3929"/>
                </a:solidFill>
                <a:latin typeface="Century Gothic" panose="020B0502020202020204" pitchFamily="34" charset="0"/>
              </a:rPr>
              <a:t>the glorious gospel</a:t>
            </a:r>
          </a:p>
        </p:txBody>
      </p:sp>
      <p:sp>
        <p:nvSpPr>
          <p:cNvPr id="16" name="TextBox 15"/>
          <p:cNvSpPr txBox="1"/>
          <p:nvPr/>
        </p:nvSpPr>
        <p:spPr>
          <a:xfrm>
            <a:off x="2641627" y="3858311"/>
            <a:ext cx="1689938" cy="1200329"/>
          </a:xfrm>
          <a:prstGeom prst="rect">
            <a:avLst/>
          </a:prstGeom>
          <a:noFill/>
        </p:spPr>
        <p:txBody>
          <a:bodyPr wrap="square" rtlCol="0">
            <a:spAutoFit/>
          </a:bodyPr>
          <a:lstStyle/>
          <a:p>
            <a:r>
              <a:rPr lang="en-US" sz="2400" b="1" dirty="0" smtClean="0">
                <a:solidFill>
                  <a:srgbClr val="E9E2C5"/>
                </a:solidFill>
                <a:latin typeface="Century Gothic" panose="020B0502020202020204" pitchFamily="34" charset="0"/>
              </a:rPr>
              <a:t>Equip</a:t>
            </a:r>
            <a:endParaRPr lang="en-US" sz="2400" b="1" dirty="0">
              <a:solidFill>
                <a:srgbClr val="E9E2C5"/>
              </a:solidFill>
              <a:latin typeface="Century Gothic" panose="020B0502020202020204" pitchFamily="34" charset="0"/>
            </a:endParaRPr>
          </a:p>
          <a:p>
            <a:r>
              <a:rPr lang="en-US" sz="1800" dirty="0" smtClean="0">
                <a:solidFill>
                  <a:srgbClr val="4D3929"/>
                </a:solidFill>
                <a:latin typeface="Century Gothic" panose="020B0502020202020204" pitchFamily="34" charset="0"/>
              </a:rPr>
              <a:t>pastors and churches</a:t>
            </a:r>
          </a:p>
          <a:p>
            <a:pPr algn="ctr"/>
            <a:endParaRPr lang="en-US" sz="1200" dirty="0" smtClean="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1958990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11" name="Rectangle 10"/>
          <p:cNvSpPr/>
          <p:nvPr/>
        </p:nvSpPr>
        <p:spPr>
          <a:xfrm>
            <a:off x="1" y="4323717"/>
            <a:ext cx="3078698" cy="103557"/>
          </a:xfrm>
          <a:prstGeom prst="rect">
            <a:avLst/>
          </a:prstGeom>
          <a:solidFill>
            <a:srgbClr val="F5415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p>
        </p:txBody>
      </p:sp>
      <p:sp>
        <p:nvSpPr>
          <p:cNvPr id="10" name="Rectangle 9"/>
          <p:cNvSpPr/>
          <p:nvPr/>
        </p:nvSpPr>
        <p:spPr>
          <a:xfrm>
            <a:off x="1" y="3999714"/>
            <a:ext cx="3710226" cy="118376"/>
          </a:xfrm>
          <a:prstGeom prst="rect">
            <a:avLst/>
          </a:prstGeom>
          <a:solidFill>
            <a:srgbClr val="F5415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p>
        </p:txBody>
      </p:sp>
      <p:sp>
        <p:nvSpPr>
          <p:cNvPr id="9" name="Rectangle 8"/>
          <p:cNvSpPr/>
          <p:nvPr/>
        </p:nvSpPr>
        <p:spPr>
          <a:xfrm>
            <a:off x="1" y="3694816"/>
            <a:ext cx="2993180" cy="120663"/>
          </a:xfrm>
          <a:prstGeom prst="rect">
            <a:avLst/>
          </a:prstGeom>
          <a:solidFill>
            <a:srgbClr val="F5415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p>
        </p:txBody>
      </p:sp>
      <p:sp>
        <p:nvSpPr>
          <p:cNvPr id="5" name="Shape 66"/>
          <p:cNvSpPr txBox="1">
            <a:spLocks noGrp="1"/>
          </p:cNvSpPr>
          <p:nvPr>
            <p:ph type="ctrTitle"/>
          </p:nvPr>
        </p:nvSpPr>
        <p:spPr>
          <a:xfrm>
            <a:off x="514349" y="725529"/>
            <a:ext cx="6238663" cy="1363439"/>
          </a:xfrm>
          <a:prstGeom prst="rect">
            <a:avLst/>
          </a:prstGeom>
        </p:spPr>
        <p:txBody>
          <a:bodyPr lIns="68569" tIns="68569" rIns="68569" bIns="68569" anchor="ctr" anchorCtr="0">
            <a:noAutofit/>
          </a:bodyPr>
          <a:lstStyle/>
          <a:p>
            <a:r>
              <a:rPr lang="en" sz="16600" dirty="0" smtClean="0">
                <a:solidFill>
                  <a:srgbClr val="F54152"/>
                </a:solidFill>
                <a:latin typeface="Arial" panose="020B0604020202020204" pitchFamily="34" charset="0"/>
                <a:cs typeface="Arial" panose="020B0604020202020204" pitchFamily="34" charset="0"/>
              </a:rPr>
              <a:t>4</a:t>
            </a:r>
            <a:r>
              <a:rPr lang="en" sz="4000" dirty="0" smtClean="0">
                <a:latin typeface="Arial" panose="020B0604020202020204" pitchFamily="34" charset="0"/>
                <a:cs typeface="Arial" panose="020B0604020202020204" pitchFamily="34" charset="0"/>
              </a:rPr>
              <a:t/>
            </a:r>
            <a:br>
              <a:rPr lang="en" sz="4000" dirty="0" smtClean="0">
                <a:latin typeface="Arial" panose="020B0604020202020204" pitchFamily="34" charset="0"/>
                <a:cs typeface="Arial" panose="020B0604020202020204" pitchFamily="34" charset="0"/>
              </a:rPr>
            </a:br>
            <a:r>
              <a:rPr lang="en" sz="4000" dirty="0" smtClean="0">
                <a:solidFill>
                  <a:srgbClr val="4D3929"/>
                </a:solidFill>
                <a:latin typeface="Arial" panose="020B0604020202020204" pitchFamily="34" charset="0"/>
                <a:cs typeface="Arial" panose="020B0604020202020204" pitchFamily="34" charset="0"/>
              </a:rPr>
              <a:t>Personnel </a:t>
            </a:r>
            <a:r>
              <a:rPr lang="en" sz="4000" dirty="0" smtClean="0">
                <a:solidFill>
                  <a:srgbClr val="F54152"/>
                </a:solidFill>
                <a:latin typeface="Arial" panose="020B0604020202020204" pitchFamily="34" charset="0"/>
                <a:cs typeface="Arial" panose="020B0604020202020204" pitchFamily="34" charset="0"/>
              </a:rPr>
              <a:t>&amp;</a:t>
            </a:r>
            <a:r>
              <a:rPr lang="en" sz="4000" dirty="0" smtClean="0">
                <a:solidFill>
                  <a:srgbClr val="4D3929"/>
                </a:solidFill>
                <a:latin typeface="Arial" panose="020B0604020202020204" pitchFamily="34" charset="0"/>
                <a:cs typeface="Arial" panose="020B0604020202020204" pitchFamily="34" charset="0"/>
              </a:rPr>
              <a:t> Ministry Structure</a:t>
            </a:r>
            <a:endParaRPr lang="en" sz="4000" dirty="0">
              <a:solidFill>
                <a:srgbClr val="F54152"/>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91" y="0"/>
            <a:ext cx="6912864" cy="2282711"/>
          </a:xfrm>
          <a:prstGeom prst="rect">
            <a:avLst/>
          </a:prstGeom>
        </p:spPr>
      </p:pic>
      <p:sp>
        <p:nvSpPr>
          <p:cNvPr id="8" name="Rectangle 7"/>
          <p:cNvSpPr/>
          <p:nvPr/>
        </p:nvSpPr>
        <p:spPr>
          <a:xfrm>
            <a:off x="514349" y="3504632"/>
            <a:ext cx="5563299" cy="1015663"/>
          </a:xfrm>
          <a:prstGeom prst="rect">
            <a:avLst/>
          </a:prstGeom>
        </p:spPr>
        <p:txBody>
          <a:bodyPr wrap="square">
            <a:spAutoFit/>
          </a:bodyPr>
          <a:lstStyle/>
          <a:p>
            <a:r>
              <a:rPr lang="en-US" sz="2000" b="1" dirty="0" smtClean="0">
                <a:solidFill>
                  <a:srgbClr val="E9E2C5"/>
                </a:solidFill>
                <a:effectLst>
                  <a:outerShdw blurRad="38100" dist="38100" dir="2700000" algn="tl">
                    <a:srgbClr val="000000">
                      <a:alpha val="43137"/>
                    </a:srgbClr>
                  </a:outerShdw>
                </a:effectLst>
                <a:latin typeface="Century Gothic" panose="020B0502020202020204" pitchFamily="34" charset="0"/>
              </a:rPr>
              <a:t>1</a:t>
            </a:r>
            <a:r>
              <a:rPr lang="en-US" sz="2000" b="1" dirty="0" smtClean="0">
                <a:solidFill>
                  <a:srgbClr val="4D3929"/>
                </a:solidFill>
                <a:effectLst>
                  <a:outerShdw blurRad="38100" dist="38100" dir="2700000" algn="tl">
                    <a:srgbClr val="000000">
                      <a:alpha val="43137"/>
                    </a:srgbClr>
                  </a:outerShdw>
                </a:effectLst>
                <a:latin typeface="Century Gothic" panose="020B0502020202020204" pitchFamily="34" charset="0"/>
              </a:rPr>
              <a:t> </a:t>
            </a:r>
            <a:r>
              <a:rPr lang="en-US" sz="2000" b="1" dirty="0" smtClean="0">
                <a:solidFill>
                  <a:srgbClr val="E9E2C5"/>
                </a:solidFill>
                <a:effectLst>
                  <a:outerShdw blurRad="38100" dist="38100" dir="2700000" algn="tl">
                    <a:srgbClr val="000000">
                      <a:alpha val="43137"/>
                    </a:srgbClr>
                  </a:outerShdw>
                </a:effectLst>
                <a:latin typeface="Century Gothic" panose="020B0502020202020204" pitchFamily="34" charset="0"/>
              </a:rPr>
              <a:t>Beliefs</a:t>
            </a:r>
            <a:r>
              <a:rPr lang="en-US" sz="2000" b="1" dirty="0" smtClean="0">
                <a:solidFill>
                  <a:srgbClr val="4D3929"/>
                </a:solidFill>
                <a:effectLst>
                  <a:outerShdw blurRad="38100" dist="38100" dir="2700000" algn="tl">
                    <a:srgbClr val="000000">
                      <a:alpha val="43137"/>
                    </a:srgbClr>
                  </a:outerShdw>
                </a:effectLst>
                <a:latin typeface="Century Gothic" panose="020B0502020202020204" pitchFamily="34" charset="0"/>
              </a:rPr>
              <a:t> </a:t>
            </a:r>
            <a:r>
              <a:rPr lang="en-US" sz="2000" b="1" dirty="0" smtClean="0">
                <a:solidFill>
                  <a:srgbClr val="E9E2C5"/>
                </a:solidFill>
                <a:effectLst>
                  <a:outerShdw blurRad="38100" dist="38100" dir="2700000" algn="tl">
                    <a:srgbClr val="000000">
                      <a:alpha val="43137"/>
                    </a:srgbClr>
                  </a:outerShdw>
                </a:effectLst>
                <a:latin typeface="Century Gothic" panose="020B0502020202020204" pitchFamily="34" charset="0"/>
              </a:rPr>
              <a:t>&amp;</a:t>
            </a:r>
            <a:r>
              <a:rPr lang="en-US" sz="2000" b="1" dirty="0" smtClean="0">
                <a:solidFill>
                  <a:srgbClr val="4D3929"/>
                </a:solidFill>
                <a:effectLst>
                  <a:outerShdw blurRad="38100" dist="38100" dir="2700000" algn="tl">
                    <a:srgbClr val="000000">
                      <a:alpha val="43137"/>
                    </a:srgbClr>
                  </a:outerShdw>
                </a:effectLst>
                <a:latin typeface="Century Gothic" panose="020B0502020202020204" pitchFamily="34" charset="0"/>
              </a:rPr>
              <a:t> </a:t>
            </a:r>
            <a:r>
              <a:rPr lang="en-US" sz="2000" b="1" dirty="0" smtClean="0">
                <a:solidFill>
                  <a:srgbClr val="E9E2C5"/>
                </a:solidFill>
                <a:effectLst>
                  <a:outerShdw blurRad="38100" dist="38100" dir="2700000" algn="tl">
                    <a:srgbClr val="000000">
                      <a:alpha val="43137"/>
                    </a:srgbClr>
                  </a:outerShdw>
                </a:effectLst>
                <a:latin typeface="Century Gothic" panose="020B0502020202020204" pitchFamily="34" charset="0"/>
              </a:rPr>
              <a:t>Practice</a:t>
            </a:r>
          </a:p>
          <a:p>
            <a:r>
              <a:rPr lang="en-US" sz="2000" b="1" dirty="0" smtClean="0">
                <a:solidFill>
                  <a:srgbClr val="E9E2C5"/>
                </a:solidFill>
                <a:effectLst>
                  <a:outerShdw blurRad="38100" dist="38100" dir="2700000" algn="tl">
                    <a:srgbClr val="000000">
                      <a:alpha val="43137"/>
                    </a:srgbClr>
                  </a:outerShdw>
                </a:effectLst>
                <a:latin typeface="Century Gothic" panose="020B0502020202020204" pitchFamily="34" charset="0"/>
              </a:rPr>
              <a:t>2 Foundational Principles</a:t>
            </a:r>
          </a:p>
          <a:p>
            <a:r>
              <a:rPr lang="en-US" sz="2000" b="1" dirty="0" smtClean="0">
                <a:solidFill>
                  <a:srgbClr val="E9E2C5"/>
                </a:solidFill>
                <a:effectLst>
                  <a:outerShdw blurRad="38100" dist="38100" dir="2700000" algn="tl">
                    <a:srgbClr val="000000">
                      <a:alpha val="43137"/>
                    </a:srgbClr>
                  </a:outerShdw>
                </a:effectLst>
                <a:latin typeface="Century Gothic" panose="020B0502020202020204" pitchFamily="34" charset="0"/>
              </a:rPr>
              <a:t>3 Mission Statement</a:t>
            </a:r>
          </a:p>
        </p:txBody>
      </p:sp>
    </p:spTree>
    <p:extLst>
      <p:ext uri="{BB962C8B-B14F-4D97-AF65-F5344CB8AC3E}">
        <p14:creationId xmlns:p14="http://schemas.microsoft.com/office/powerpoint/2010/main" val="27976888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6" name="TextBox 15"/>
          <p:cNvSpPr txBox="1"/>
          <p:nvPr/>
        </p:nvSpPr>
        <p:spPr>
          <a:xfrm>
            <a:off x="526268" y="1930759"/>
            <a:ext cx="5828477" cy="1077218"/>
          </a:xfrm>
          <a:prstGeom prst="rect">
            <a:avLst/>
          </a:prstGeom>
          <a:noFill/>
        </p:spPr>
        <p:txBody>
          <a:bodyPr wrap="square" rtlCol="0">
            <a:spAutoFit/>
          </a:bodyPr>
          <a:lstStyle/>
          <a:p>
            <a:pPr algn="ctr"/>
            <a:r>
              <a:rPr lang="en-US" sz="3200" dirty="0" smtClean="0">
                <a:solidFill>
                  <a:srgbClr val="4D3929"/>
                </a:solidFill>
                <a:latin typeface="Century Gothic" panose="020B0502020202020204" pitchFamily="34" charset="0"/>
              </a:rPr>
              <a:t>A </a:t>
            </a:r>
            <a:r>
              <a:rPr lang="en-US" sz="3200" b="1" dirty="0" smtClean="0">
                <a:solidFill>
                  <a:srgbClr val="F54152"/>
                </a:solidFill>
                <a:latin typeface="Century Gothic" panose="020B0502020202020204" pitchFamily="34" charset="0"/>
              </a:rPr>
              <a:t>new</a:t>
            </a:r>
            <a:r>
              <a:rPr lang="en-US" sz="3200" dirty="0" smtClean="0">
                <a:solidFill>
                  <a:srgbClr val="4D3929"/>
                </a:solidFill>
                <a:latin typeface="Century Gothic" panose="020B0502020202020204" pitchFamily="34" charset="0"/>
              </a:rPr>
              <a:t> paradigm in </a:t>
            </a:r>
          </a:p>
          <a:p>
            <a:pPr algn="ctr"/>
            <a:r>
              <a:rPr lang="en-US" sz="3200" dirty="0" smtClean="0">
                <a:solidFill>
                  <a:srgbClr val="4D3929"/>
                </a:solidFill>
                <a:latin typeface="Century Gothic" panose="020B0502020202020204" pitchFamily="34" charset="0"/>
              </a:rPr>
              <a:t>organizational structure.</a:t>
            </a:r>
            <a:endParaRPr lang="en-US" sz="3200" dirty="0">
              <a:solidFill>
                <a:srgbClr val="4D3929"/>
              </a:solidFill>
            </a:endParaRPr>
          </a:p>
        </p:txBody>
      </p:sp>
      <p:cxnSp>
        <p:nvCxnSpPr>
          <p:cNvPr id="7" name="Straight Connector 6"/>
          <p:cNvCxnSpPr/>
          <p:nvPr/>
        </p:nvCxnSpPr>
        <p:spPr>
          <a:xfrm flipV="1">
            <a:off x="-6578" y="2480063"/>
            <a:ext cx="1005840" cy="394"/>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flipV="1">
            <a:off x="5861350" y="2472743"/>
            <a:ext cx="1005840" cy="394"/>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sp>
        <p:nvSpPr>
          <p:cNvPr id="2" name="TextBox 1"/>
          <p:cNvSpPr txBox="1"/>
          <p:nvPr/>
        </p:nvSpPr>
        <p:spPr>
          <a:xfrm rot="1330860">
            <a:off x="4883086" y="3302925"/>
            <a:ext cx="1784328" cy="400110"/>
          </a:xfrm>
          <a:prstGeom prst="rect">
            <a:avLst/>
          </a:prstGeom>
          <a:noFill/>
        </p:spPr>
        <p:txBody>
          <a:bodyPr wrap="square" rtlCol="0">
            <a:spAutoFit/>
          </a:bodyPr>
          <a:lstStyle/>
          <a:p>
            <a:r>
              <a:rPr lang="en-US" sz="2000" dirty="0" smtClean="0">
                <a:solidFill>
                  <a:srgbClr val="F54152"/>
                </a:solidFill>
              </a:rPr>
              <a:t>(needed)</a:t>
            </a:r>
            <a:endParaRPr lang="en-US" sz="2000" dirty="0">
              <a:solidFill>
                <a:srgbClr val="F54152"/>
              </a:solidFill>
            </a:endParaRPr>
          </a:p>
        </p:txBody>
      </p:sp>
      <p:sp>
        <p:nvSpPr>
          <p:cNvPr id="6" name="Shape 106"/>
          <p:cNvSpPr/>
          <p:nvPr/>
        </p:nvSpPr>
        <p:spPr>
          <a:xfrm rot="10950999" flipH="1">
            <a:off x="5666323" y="2872375"/>
            <a:ext cx="100404" cy="390381"/>
          </a:xfrm>
          <a:custGeom>
            <a:avLst/>
            <a:gdLst/>
            <a:ahLst/>
            <a:cxnLst/>
            <a:rect l="0" t="0" r="0" b="0"/>
            <a:pathLst>
              <a:path w="30959" h="89819" extrusionOk="0">
                <a:moveTo>
                  <a:pt x="0" y="0"/>
                </a:moveTo>
                <a:cubicBezTo>
                  <a:pt x="5134" y="6917"/>
                  <a:pt x="29561" y="26535"/>
                  <a:pt x="30804" y="41505"/>
                </a:cubicBezTo>
                <a:cubicBezTo>
                  <a:pt x="32047" y="56474"/>
                  <a:pt x="11349" y="81766"/>
                  <a:pt x="7458" y="89819"/>
                </a:cubicBezTo>
              </a:path>
            </a:pathLst>
          </a:custGeom>
          <a:noFill/>
          <a:ln w="12700" cap="flat" cmpd="sng">
            <a:solidFill>
              <a:srgbClr val="F54152"/>
            </a:solidFill>
            <a:prstDash val="dash"/>
            <a:round/>
            <a:headEnd type="none" w="lg" len="lg"/>
            <a:tailEnd type="stealth" w="lg" len="lg"/>
          </a:ln>
        </p:spPr>
      </p:sp>
    </p:spTree>
    <p:extLst>
      <p:ext uri="{BB962C8B-B14F-4D97-AF65-F5344CB8AC3E}">
        <p14:creationId xmlns:p14="http://schemas.microsoft.com/office/powerpoint/2010/main" val="15465202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2530105234"/>
              </p:ext>
            </p:extLst>
          </p:nvPr>
        </p:nvGraphicFramePr>
        <p:xfrm>
          <a:off x="14715" y="2243240"/>
          <a:ext cx="3392905" cy="29002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p:cNvGraphicFramePr/>
          <p:nvPr>
            <p:extLst>
              <p:ext uri="{D42A27DB-BD31-4B8C-83A1-F6EECF244321}">
                <p14:modId xmlns:p14="http://schemas.microsoft.com/office/powerpoint/2010/main" val="3890917989"/>
              </p:ext>
            </p:extLst>
          </p:nvPr>
        </p:nvGraphicFramePr>
        <p:xfrm>
          <a:off x="3456324" y="2244336"/>
          <a:ext cx="3392905" cy="290025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Equal 2"/>
          <p:cNvSpPr/>
          <p:nvPr/>
        </p:nvSpPr>
        <p:spPr>
          <a:xfrm>
            <a:off x="2736622" y="2795827"/>
            <a:ext cx="1328840" cy="795989"/>
          </a:xfrm>
          <a:prstGeom prst="mathEqual">
            <a:avLst/>
          </a:prstGeom>
          <a:solidFill>
            <a:srgbClr val="4D3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rot="18020228">
            <a:off x="-481866" y="3179066"/>
            <a:ext cx="2664990" cy="338554"/>
          </a:xfrm>
          <a:prstGeom prst="rect">
            <a:avLst/>
          </a:prstGeom>
          <a:noFill/>
        </p:spPr>
        <p:txBody>
          <a:bodyPr wrap="square" rtlCol="0">
            <a:spAutoFit/>
          </a:bodyPr>
          <a:lstStyle/>
          <a:p>
            <a:pPr>
              <a:buClr>
                <a:srgbClr val="4D3929"/>
              </a:buClr>
            </a:pPr>
            <a:r>
              <a:rPr lang="en-US" sz="1600" b="1" dirty="0" smtClean="0">
                <a:solidFill>
                  <a:srgbClr val="F54152"/>
                </a:solidFill>
                <a:effectLst>
                  <a:outerShdw blurRad="38100" dist="38100" dir="2700000" algn="tl">
                    <a:srgbClr val="000000">
                      <a:alpha val="43137"/>
                    </a:srgbClr>
                  </a:outerShdw>
                </a:effectLst>
                <a:latin typeface="Century Gothic" panose="020B0502020202020204" pitchFamily="34" charset="0"/>
              </a:rPr>
              <a:t>Corporate</a:t>
            </a:r>
            <a:r>
              <a:rPr lang="en-US" sz="1600" b="1" dirty="0" smtClean="0">
                <a:solidFill>
                  <a:srgbClr val="4D3929"/>
                </a:solidFill>
                <a:effectLst>
                  <a:outerShdw blurRad="38100" dist="38100" dir="2700000" algn="tl">
                    <a:srgbClr val="000000">
                      <a:alpha val="43137"/>
                    </a:srgbClr>
                  </a:outerShdw>
                </a:effectLst>
                <a:latin typeface="Century Gothic" panose="020B0502020202020204" pitchFamily="34" charset="0"/>
              </a:rPr>
              <a:t> Mentality</a:t>
            </a:r>
          </a:p>
        </p:txBody>
      </p:sp>
      <p:sp>
        <p:nvSpPr>
          <p:cNvPr id="12" name="TextBox 11"/>
          <p:cNvSpPr txBox="1"/>
          <p:nvPr/>
        </p:nvSpPr>
        <p:spPr>
          <a:xfrm rot="18056459">
            <a:off x="2619562" y="3137974"/>
            <a:ext cx="3435731" cy="338554"/>
          </a:xfrm>
          <a:prstGeom prst="rect">
            <a:avLst/>
          </a:prstGeom>
          <a:noFill/>
        </p:spPr>
        <p:txBody>
          <a:bodyPr wrap="square" rtlCol="0">
            <a:spAutoFit/>
          </a:bodyPr>
          <a:lstStyle/>
          <a:p>
            <a:pPr>
              <a:buClr>
                <a:srgbClr val="4D3929"/>
              </a:buClr>
            </a:pPr>
            <a:r>
              <a:rPr lang="en-US" sz="1600" b="1" dirty="0" smtClean="0">
                <a:solidFill>
                  <a:srgbClr val="F54152"/>
                </a:solidFill>
                <a:effectLst>
                  <a:outerShdw blurRad="38100" dist="38100" dir="2700000" algn="tl">
                    <a:srgbClr val="000000">
                      <a:alpha val="43137"/>
                    </a:srgbClr>
                  </a:outerShdw>
                </a:effectLst>
                <a:latin typeface="Century Gothic" panose="020B0502020202020204" pitchFamily="34" charset="0"/>
              </a:rPr>
              <a:t>Corporate-Church</a:t>
            </a:r>
            <a:r>
              <a:rPr lang="en-US" sz="1600" b="1" dirty="0" smtClean="0">
                <a:solidFill>
                  <a:srgbClr val="4D3929"/>
                </a:solidFill>
                <a:effectLst>
                  <a:outerShdw blurRad="38100" dist="38100" dir="2700000" algn="tl">
                    <a:srgbClr val="000000">
                      <a:alpha val="43137"/>
                    </a:srgbClr>
                  </a:outerShdw>
                </a:effectLst>
                <a:latin typeface="Century Gothic" panose="020B0502020202020204" pitchFamily="34" charset="0"/>
              </a:rPr>
              <a:t> Mentality</a:t>
            </a:r>
          </a:p>
        </p:txBody>
      </p:sp>
      <p:cxnSp>
        <p:nvCxnSpPr>
          <p:cNvPr id="13" name="Shape 109"/>
          <p:cNvCxnSpPr/>
          <p:nvPr/>
        </p:nvCxnSpPr>
        <p:spPr>
          <a:xfrm flipV="1">
            <a:off x="357418" y="2816934"/>
            <a:ext cx="1039724" cy="1812855"/>
          </a:xfrm>
          <a:prstGeom prst="straightConnector1">
            <a:avLst/>
          </a:prstGeom>
          <a:noFill/>
          <a:ln w="12700" cap="flat" cmpd="sng">
            <a:solidFill>
              <a:srgbClr val="E9E2C5"/>
            </a:solidFill>
            <a:prstDash val="dash"/>
            <a:round/>
            <a:headEnd type="stealth" w="lg" len="lg"/>
            <a:tailEnd type="none" w="lg" len="lg"/>
          </a:ln>
        </p:spPr>
      </p:cxnSp>
      <p:cxnSp>
        <p:nvCxnSpPr>
          <p:cNvPr id="14" name="Shape 109"/>
          <p:cNvCxnSpPr/>
          <p:nvPr/>
        </p:nvCxnSpPr>
        <p:spPr>
          <a:xfrm flipV="1">
            <a:off x="3817565" y="2823538"/>
            <a:ext cx="1039724" cy="1812855"/>
          </a:xfrm>
          <a:prstGeom prst="straightConnector1">
            <a:avLst/>
          </a:prstGeom>
          <a:noFill/>
          <a:ln w="12700" cap="flat" cmpd="sng">
            <a:solidFill>
              <a:srgbClr val="E9E2C5"/>
            </a:solidFill>
            <a:prstDash val="dash"/>
            <a:round/>
            <a:headEnd type="stealth" w="lg" len="lg"/>
            <a:tailEnd type="none" w="lg" len="lg"/>
          </a:ln>
        </p:spPr>
      </p:cxnSp>
      <p:cxnSp>
        <p:nvCxnSpPr>
          <p:cNvPr id="15" name="Shape 109"/>
          <p:cNvCxnSpPr/>
          <p:nvPr/>
        </p:nvCxnSpPr>
        <p:spPr>
          <a:xfrm flipH="1" flipV="1">
            <a:off x="1995666" y="2774225"/>
            <a:ext cx="1102769" cy="1875311"/>
          </a:xfrm>
          <a:prstGeom prst="straightConnector1">
            <a:avLst/>
          </a:prstGeom>
          <a:noFill/>
          <a:ln w="12700" cap="flat" cmpd="sng">
            <a:solidFill>
              <a:srgbClr val="E9E2C5"/>
            </a:solidFill>
            <a:prstDash val="dash"/>
            <a:round/>
            <a:headEnd type="stealth" w="lg" len="lg"/>
            <a:tailEnd type="none" w="lg" len="lg"/>
          </a:ln>
        </p:spPr>
      </p:cxnSp>
      <p:cxnSp>
        <p:nvCxnSpPr>
          <p:cNvPr id="18" name="Shape 109"/>
          <p:cNvCxnSpPr/>
          <p:nvPr/>
        </p:nvCxnSpPr>
        <p:spPr>
          <a:xfrm flipH="1" flipV="1">
            <a:off x="5425926" y="2776210"/>
            <a:ext cx="1060393" cy="1827278"/>
          </a:xfrm>
          <a:prstGeom prst="straightConnector1">
            <a:avLst/>
          </a:prstGeom>
          <a:noFill/>
          <a:ln w="12700" cap="flat" cmpd="sng">
            <a:solidFill>
              <a:srgbClr val="E9E2C5"/>
            </a:solidFill>
            <a:prstDash val="dash"/>
            <a:round/>
            <a:headEnd type="stealth" w="lg" len="lg"/>
            <a:tailEnd type="none" w="lg" len="lg"/>
          </a:ln>
        </p:spPr>
      </p:cxnSp>
      <p:sp>
        <p:nvSpPr>
          <p:cNvPr id="20" name="Shape 46"/>
          <p:cNvSpPr/>
          <p:nvPr/>
        </p:nvSpPr>
        <p:spPr>
          <a:xfrm>
            <a:off x="434250" y="579001"/>
            <a:ext cx="40725" cy="675599"/>
          </a:xfrm>
          <a:prstGeom prst="rect">
            <a:avLst/>
          </a:prstGeom>
          <a:solidFill>
            <a:srgbClr val="4D3929"/>
          </a:solidFill>
          <a:ln>
            <a:noFill/>
          </a:ln>
        </p:spPr>
        <p:txBody>
          <a:bodyPr lIns="68569" tIns="68569" rIns="68569" bIns="68569" anchor="ctr" anchorCtr="0">
            <a:noAutofit/>
          </a:bodyPr>
          <a:lstStyle/>
          <a:p>
            <a:pPr lvl="0">
              <a:spcBef>
                <a:spcPts val="0"/>
              </a:spcBef>
              <a:buNone/>
            </a:pPr>
            <a:endParaRPr sz="1050">
              <a:solidFill>
                <a:srgbClr val="4D3929"/>
              </a:solidFill>
            </a:endParaRPr>
          </a:p>
        </p:txBody>
      </p:sp>
      <p:sp>
        <p:nvSpPr>
          <p:cNvPr id="21" name="Shape 145"/>
          <p:cNvSpPr txBox="1">
            <a:spLocks noGrp="1"/>
          </p:cNvSpPr>
          <p:nvPr>
            <p:ph type="title"/>
          </p:nvPr>
        </p:nvSpPr>
        <p:spPr>
          <a:xfrm>
            <a:off x="503735" y="508410"/>
            <a:ext cx="5786182" cy="643050"/>
          </a:xfrm>
          <a:prstGeom prst="rect">
            <a:avLst/>
          </a:prstGeom>
        </p:spPr>
        <p:txBody>
          <a:bodyPr lIns="68569" tIns="68569" rIns="68569" bIns="68569" anchor="t" anchorCtr="0">
            <a:noAutofit/>
          </a:bodyPr>
          <a:lstStyle/>
          <a:p>
            <a:r>
              <a:rPr lang="en" sz="4000" dirty="0" smtClean="0">
                <a:solidFill>
                  <a:srgbClr val="F54152"/>
                </a:solidFill>
                <a:latin typeface="+mj-lt"/>
              </a:rPr>
              <a:t>Corporate </a:t>
            </a:r>
            <a:r>
              <a:rPr lang="en" sz="4000" dirty="0" smtClean="0">
                <a:solidFill>
                  <a:srgbClr val="4D3929"/>
                </a:solidFill>
                <a:latin typeface="+mj-lt"/>
              </a:rPr>
              <a:t>Structure</a:t>
            </a:r>
            <a:endParaRPr lang="en" sz="4000" dirty="0">
              <a:solidFill>
                <a:srgbClr val="4D3929"/>
              </a:solidFill>
              <a:latin typeface="+mj-lt"/>
            </a:endParaRPr>
          </a:p>
        </p:txBody>
      </p:sp>
    </p:spTree>
    <p:extLst>
      <p:ext uri="{BB962C8B-B14F-4D97-AF65-F5344CB8AC3E}">
        <p14:creationId xmlns:p14="http://schemas.microsoft.com/office/powerpoint/2010/main" val="35300127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1985501100"/>
              </p:ext>
            </p:extLst>
          </p:nvPr>
        </p:nvGraphicFramePr>
        <p:xfrm>
          <a:off x="14715" y="2243240"/>
          <a:ext cx="3392905" cy="29002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p:cNvSpPr txBox="1"/>
          <p:nvPr/>
        </p:nvSpPr>
        <p:spPr>
          <a:xfrm rot="18020228">
            <a:off x="-481866" y="3179066"/>
            <a:ext cx="2664990" cy="338554"/>
          </a:xfrm>
          <a:prstGeom prst="rect">
            <a:avLst/>
          </a:prstGeom>
          <a:noFill/>
        </p:spPr>
        <p:txBody>
          <a:bodyPr wrap="square" rtlCol="0">
            <a:spAutoFit/>
          </a:bodyPr>
          <a:lstStyle/>
          <a:p>
            <a:pPr>
              <a:buClr>
                <a:srgbClr val="4D3929"/>
              </a:buClr>
            </a:pPr>
            <a:r>
              <a:rPr lang="en-US" sz="1600" b="1" dirty="0" smtClean="0">
                <a:solidFill>
                  <a:srgbClr val="F54152"/>
                </a:solidFill>
                <a:effectLst>
                  <a:outerShdw blurRad="38100" dist="38100" dir="2700000" algn="tl">
                    <a:srgbClr val="000000">
                      <a:alpha val="43137"/>
                    </a:srgbClr>
                  </a:outerShdw>
                </a:effectLst>
                <a:latin typeface="Century Gothic" panose="020B0502020202020204" pitchFamily="34" charset="0"/>
              </a:rPr>
              <a:t>Corporate</a:t>
            </a:r>
            <a:r>
              <a:rPr lang="en-US" sz="1600" b="1" dirty="0" smtClean="0">
                <a:solidFill>
                  <a:srgbClr val="4D3929"/>
                </a:solidFill>
                <a:effectLst>
                  <a:outerShdw blurRad="38100" dist="38100" dir="2700000" algn="tl">
                    <a:srgbClr val="000000">
                      <a:alpha val="43137"/>
                    </a:srgbClr>
                  </a:outerShdw>
                </a:effectLst>
                <a:latin typeface="Century Gothic" panose="020B0502020202020204" pitchFamily="34" charset="0"/>
              </a:rPr>
              <a:t> Mentality</a:t>
            </a:r>
          </a:p>
        </p:txBody>
      </p:sp>
      <p:cxnSp>
        <p:nvCxnSpPr>
          <p:cNvPr id="13" name="Shape 109"/>
          <p:cNvCxnSpPr/>
          <p:nvPr/>
        </p:nvCxnSpPr>
        <p:spPr>
          <a:xfrm flipV="1">
            <a:off x="357418" y="2816934"/>
            <a:ext cx="1039724" cy="1812855"/>
          </a:xfrm>
          <a:prstGeom prst="straightConnector1">
            <a:avLst/>
          </a:prstGeom>
          <a:noFill/>
          <a:ln w="12700" cap="flat" cmpd="sng">
            <a:solidFill>
              <a:srgbClr val="E9E2C5"/>
            </a:solidFill>
            <a:prstDash val="dash"/>
            <a:round/>
            <a:headEnd type="stealth" w="lg" len="lg"/>
            <a:tailEnd type="none" w="lg" len="lg"/>
          </a:ln>
        </p:spPr>
      </p:cxnSp>
      <p:cxnSp>
        <p:nvCxnSpPr>
          <p:cNvPr id="15" name="Shape 109"/>
          <p:cNvCxnSpPr/>
          <p:nvPr/>
        </p:nvCxnSpPr>
        <p:spPr>
          <a:xfrm flipH="1" flipV="1">
            <a:off x="1995666" y="2774225"/>
            <a:ext cx="1102769" cy="1875311"/>
          </a:xfrm>
          <a:prstGeom prst="straightConnector1">
            <a:avLst/>
          </a:prstGeom>
          <a:noFill/>
          <a:ln w="12700" cap="flat" cmpd="sng">
            <a:solidFill>
              <a:srgbClr val="E9E2C5"/>
            </a:solidFill>
            <a:prstDash val="dash"/>
            <a:round/>
            <a:headEnd type="stealth" w="lg" len="lg"/>
            <a:tailEnd type="none" w="lg" len="lg"/>
          </a:ln>
        </p:spPr>
      </p:cxnSp>
      <p:sp>
        <p:nvSpPr>
          <p:cNvPr id="20" name="Shape 46"/>
          <p:cNvSpPr/>
          <p:nvPr/>
        </p:nvSpPr>
        <p:spPr>
          <a:xfrm>
            <a:off x="434250" y="579001"/>
            <a:ext cx="40725" cy="675599"/>
          </a:xfrm>
          <a:prstGeom prst="rect">
            <a:avLst/>
          </a:prstGeom>
          <a:solidFill>
            <a:srgbClr val="4D3929"/>
          </a:solidFill>
          <a:ln>
            <a:noFill/>
          </a:ln>
        </p:spPr>
        <p:txBody>
          <a:bodyPr lIns="68569" tIns="68569" rIns="68569" bIns="68569" anchor="ctr" anchorCtr="0">
            <a:noAutofit/>
          </a:bodyPr>
          <a:lstStyle/>
          <a:p>
            <a:pPr lvl="0">
              <a:spcBef>
                <a:spcPts val="0"/>
              </a:spcBef>
              <a:buNone/>
            </a:pPr>
            <a:endParaRPr sz="1050">
              <a:solidFill>
                <a:srgbClr val="4D3929"/>
              </a:solidFill>
            </a:endParaRPr>
          </a:p>
        </p:txBody>
      </p:sp>
      <p:sp>
        <p:nvSpPr>
          <p:cNvPr id="21" name="Shape 145"/>
          <p:cNvSpPr txBox="1">
            <a:spLocks noGrp="1"/>
          </p:cNvSpPr>
          <p:nvPr>
            <p:ph type="title"/>
          </p:nvPr>
        </p:nvSpPr>
        <p:spPr>
          <a:xfrm>
            <a:off x="503734" y="508410"/>
            <a:ext cx="6354265" cy="643050"/>
          </a:xfrm>
          <a:prstGeom prst="rect">
            <a:avLst/>
          </a:prstGeom>
        </p:spPr>
        <p:txBody>
          <a:bodyPr lIns="68569" tIns="68569" rIns="68569" bIns="68569" anchor="t" anchorCtr="0">
            <a:noAutofit/>
          </a:bodyPr>
          <a:lstStyle/>
          <a:p>
            <a:r>
              <a:rPr lang="en" sz="4000" dirty="0" smtClean="0">
                <a:solidFill>
                  <a:srgbClr val="F54152"/>
                </a:solidFill>
                <a:latin typeface="+mj-lt"/>
              </a:rPr>
              <a:t>A Radical </a:t>
            </a:r>
            <a:r>
              <a:rPr lang="en" sz="4000" dirty="0" smtClean="0">
                <a:solidFill>
                  <a:srgbClr val="4D3929"/>
                </a:solidFill>
                <a:latin typeface="+mj-lt"/>
              </a:rPr>
              <a:t>Structure</a:t>
            </a:r>
            <a:endParaRPr lang="en" sz="4000" dirty="0">
              <a:solidFill>
                <a:srgbClr val="4D3929"/>
              </a:solidFill>
              <a:latin typeface="+mj-lt"/>
            </a:endParaRPr>
          </a:p>
        </p:txBody>
      </p:sp>
      <p:sp>
        <p:nvSpPr>
          <p:cNvPr id="2" name="Not Equal 1"/>
          <p:cNvSpPr/>
          <p:nvPr/>
        </p:nvSpPr>
        <p:spPr>
          <a:xfrm>
            <a:off x="2456125" y="2793959"/>
            <a:ext cx="1289369" cy="780965"/>
          </a:xfrm>
          <a:prstGeom prst="mathNotEqual">
            <a:avLst/>
          </a:prstGeom>
          <a:solidFill>
            <a:srgbClr val="4D3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6" name="Group 15"/>
          <p:cNvGrpSpPr/>
          <p:nvPr/>
        </p:nvGrpSpPr>
        <p:grpSpPr>
          <a:xfrm>
            <a:off x="3405765" y="2196216"/>
            <a:ext cx="3433934" cy="2927550"/>
            <a:chOff x="0" y="0"/>
            <a:chExt cx="4124669" cy="2952887"/>
          </a:xfrm>
        </p:grpSpPr>
        <p:sp>
          <p:nvSpPr>
            <p:cNvPr id="17" name="Trapezoid 16"/>
            <p:cNvSpPr/>
            <p:nvPr/>
          </p:nvSpPr>
          <p:spPr>
            <a:xfrm rot="10800000">
              <a:off x="0" y="0"/>
              <a:ext cx="4124669" cy="2952887"/>
            </a:xfrm>
            <a:prstGeom prst="trapezoid">
              <a:avLst>
                <a:gd name="adj" fmla="val 69841"/>
              </a:avLst>
            </a:prstGeom>
            <a:solidFill>
              <a:srgbClr val="F54152"/>
            </a:solidFill>
            <a:ln>
              <a:solidFill>
                <a:srgbClr val="4D3929"/>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9" name="Trapezoid 4"/>
            <p:cNvSpPr/>
            <p:nvPr/>
          </p:nvSpPr>
          <p:spPr>
            <a:xfrm>
              <a:off x="0" y="0"/>
              <a:ext cx="4124669" cy="2952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E9E2C5"/>
                  </a:solidFill>
                  <a:latin typeface="Century Gothic" panose="020B0502020202020204" pitchFamily="34" charset="0"/>
                </a:rPr>
                <a:t>Church Members</a:t>
              </a:r>
            </a:p>
            <a:p>
              <a:pPr lvl="0" algn="ctr" defTabSz="622300">
                <a:lnSpc>
                  <a:spcPct val="90000"/>
                </a:lnSpc>
                <a:spcBef>
                  <a:spcPct val="0"/>
                </a:spcBef>
                <a:spcAft>
                  <a:spcPct val="35000"/>
                </a:spcAft>
              </a:pPr>
              <a:r>
                <a:rPr lang="en-US" sz="1400" b="1" kern="1200" dirty="0" smtClean="0">
                  <a:solidFill>
                    <a:srgbClr val="E9E2C5"/>
                  </a:solidFill>
                  <a:latin typeface="Century Gothic" panose="020B0502020202020204" pitchFamily="34" charset="0"/>
                </a:rPr>
                <a:t>Deacons &amp; Staff</a:t>
              </a:r>
            </a:p>
            <a:p>
              <a:pPr lvl="0" algn="ctr" defTabSz="622300">
                <a:lnSpc>
                  <a:spcPct val="90000"/>
                </a:lnSpc>
                <a:spcBef>
                  <a:spcPct val="0"/>
                </a:spcBef>
                <a:spcAft>
                  <a:spcPct val="35000"/>
                </a:spcAft>
              </a:pPr>
              <a:r>
                <a:rPr lang="en-US" sz="1400" b="1" kern="1200" dirty="0" smtClean="0">
                  <a:solidFill>
                    <a:srgbClr val="E9E2C5"/>
                  </a:solidFill>
                  <a:latin typeface="Century Gothic" panose="020B0502020202020204" pitchFamily="34" charset="0"/>
                </a:rPr>
                <a:t>Elders/ </a:t>
              </a:r>
            </a:p>
            <a:p>
              <a:pPr lvl="0" algn="ctr" defTabSz="622300">
                <a:lnSpc>
                  <a:spcPct val="90000"/>
                </a:lnSpc>
                <a:spcBef>
                  <a:spcPct val="0"/>
                </a:spcBef>
                <a:spcAft>
                  <a:spcPct val="35000"/>
                </a:spcAft>
              </a:pPr>
              <a:r>
                <a:rPr lang="en-US" sz="1400" b="1" kern="1200" dirty="0" smtClean="0">
                  <a:solidFill>
                    <a:srgbClr val="E9E2C5"/>
                  </a:solidFill>
                  <a:latin typeface="Century Gothic" panose="020B0502020202020204" pitchFamily="34" charset="0"/>
                </a:rPr>
                <a:t>Pastors</a:t>
              </a:r>
            </a:p>
            <a:p>
              <a:pPr lvl="0" algn="ctr" defTabSz="622300">
                <a:lnSpc>
                  <a:spcPct val="90000"/>
                </a:lnSpc>
                <a:spcBef>
                  <a:spcPct val="0"/>
                </a:spcBef>
                <a:spcAft>
                  <a:spcPct val="35000"/>
                </a:spcAft>
              </a:pPr>
              <a:endParaRPr lang="en-US" sz="1400" b="1" kern="1200" dirty="0" smtClean="0">
                <a:solidFill>
                  <a:srgbClr val="E9E2C5"/>
                </a:solidFill>
                <a:latin typeface="Century Gothic" panose="020B0502020202020204" pitchFamily="34" charset="0"/>
              </a:endParaRPr>
            </a:p>
            <a:p>
              <a:pPr lvl="0" algn="ctr" defTabSz="622300">
                <a:lnSpc>
                  <a:spcPct val="90000"/>
                </a:lnSpc>
                <a:spcBef>
                  <a:spcPct val="0"/>
                </a:spcBef>
                <a:spcAft>
                  <a:spcPct val="35000"/>
                </a:spcAft>
              </a:pPr>
              <a:endParaRPr lang="en-US" sz="1400" b="1" kern="1200" dirty="0">
                <a:solidFill>
                  <a:srgbClr val="E9E2C5"/>
                </a:solidFill>
                <a:latin typeface="Century Gothic" panose="020B0502020202020204" pitchFamily="34" charset="0"/>
              </a:endParaRPr>
            </a:p>
          </p:txBody>
        </p:sp>
      </p:grpSp>
      <p:sp>
        <p:nvSpPr>
          <p:cNvPr id="22" name="TextBox 21"/>
          <p:cNvSpPr txBox="1"/>
          <p:nvPr/>
        </p:nvSpPr>
        <p:spPr>
          <a:xfrm rot="18029124">
            <a:off x="4919670" y="3391307"/>
            <a:ext cx="2664990" cy="338554"/>
          </a:xfrm>
          <a:prstGeom prst="rect">
            <a:avLst/>
          </a:prstGeom>
          <a:noFill/>
        </p:spPr>
        <p:txBody>
          <a:bodyPr wrap="square" rtlCol="0">
            <a:spAutoFit/>
          </a:bodyPr>
          <a:lstStyle/>
          <a:p>
            <a:pPr>
              <a:buClr>
                <a:srgbClr val="4D3929"/>
              </a:buClr>
            </a:pPr>
            <a:r>
              <a:rPr lang="en-US" sz="1600" b="1" dirty="0" smtClean="0">
                <a:solidFill>
                  <a:srgbClr val="4D3929"/>
                </a:solidFill>
                <a:effectLst>
                  <a:outerShdw blurRad="38100" dist="38100" dir="2700000" algn="tl">
                    <a:srgbClr val="000000">
                      <a:alpha val="43137"/>
                    </a:srgbClr>
                  </a:outerShdw>
                </a:effectLst>
                <a:latin typeface="Century Gothic" panose="020B0502020202020204" pitchFamily="34" charset="0"/>
              </a:rPr>
              <a:t>Biblical </a:t>
            </a:r>
            <a:r>
              <a:rPr lang="en-US" sz="1600" b="1" dirty="0" smtClean="0">
                <a:solidFill>
                  <a:srgbClr val="F54152"/>
                </a:solidFill>
                <a:effectLst>
                  <a:outerShdw blurRad="38100" dist="38100" dir="2700000" algn="tl">
                    <a:srgbClr val="000000">
                      <a:alpha val="43137"/>
                    </a:srgbClr>
                  </a:outerShdw>
                </a:effectLst>
                <a:latin typeface="Century Gothic" panose="020B0502020202020204" pitchFamily="34" charset="0"/>
              </a:rPr>
              <a:t>Mentality</a:t>
            </a:r>
          </a:p>
        </p:txBody>
      </p:sp>
      <p:cxnSp>
        <p:nvCxnSpPr>
          <p:cNvPr id="23" name="Shape 109"/>
          <p:cNvCxnSpPr/>
          <p:nvPr/>
        </p:nvCxnSpPr>
        <p:spPr>
          <a:xfrm>
            <a:off x="4044782" y="2313261"/>
            <a:ext cx="322342" cy="590200"/>
          </a:xfrm>
          <a:prstGeom prst="straightConnector1">
            <a:avLst/>
          </a:prstGeom>
          <a:noFill/>
          <a:ln w="12700" cap="flat" cmpd="sng">
            <a:solidFill>
              <a:srgbClr val="E9E2C5"/>
            </a:solidFill>
            <a:prstDash val="dash"/>
            <a:round/>
            <a:headEnd type="stealth" w="lg" len="lg"/>
            <a:tailEnd type="none" w="lg" len="lg"/>
          </a:ln>
        </p:spPr>
      </p:cxnSp>
      <p:cxnSp>
        <p:nvCxnSpPr>
          <p:cNvPr id="24" name="Shape 109"/>
          <p:cNvCxnSpPr/>
          <p:nvPr/>
        </p:nvCxnSpPr>
        <p:spPr>
          <a:xfrm flipH="1">
            <a:off x="5880548" y="2318019"/>
            <a:ext cx="371617" cy="611754"/>
          </a:xfrm>
          <a:prstGeom prst="straightConnector1">
            <a:avLst/>
          </a:prstGeom>
          <a:noFill/>
          <a:ln w="12700" cap="flat" cmpd="sng">
            <a:solidFill>
              <a:srgbClr val="E9E2C5"/>
            </a:solidFill>
            <a:prstDash val="dash"/>
            <a:round/>
            <a:headEnd type="stealth" w="lg" len="lg"/>
            <a:tailEnd type="none" w="lg" len="lg"/>
          </a:ln>
        </p:spPr>
      </p:cxnSp>
      <p:sp>
        <p:nvSpPr>
          <p:cNvPr id="26" name="Shape 146"/>
          <p:cNvSpPr/>
          <p:nvPr/>
        </p:nvSpPr>
        <p:spPr>
          <a:xfrm>
            <a:off x="3528753" y="1298627"/>
            <a:ext cx="822960" cy="822960"/>
          </a:xfrm>
          <a:prstGeom prst="ellipse">
            <a:avLst/>
          </a:prstGeom>
          <a:solidFill>
            <a:srgbClr val="F54152">
              <a:alpha val="82000"/>
            </a:srgbClr>
          </a:solidFill>
          <a:ln w="76200" cap="flat" cmpd="sng">
            <a:noFill/>
            <a:prstDash val="solid"/>
            <a:round/>
            <a:headEnd type="none" w="med" len="med"/>
            <a:tailEnd type="none" w="med" len="med"/>
          </a:ln>
        </p:spPr>
        <p:txBody>
          <a:bodyPr lIns="68569" tIns="68569" rIns="68569" bIns="68569" anchor="ctr" anchorCtr="0">
            <a:noAutofit/>
          </a:bodyPr>
          <a:lstStyle/>
          <a:p>
            <a:endParaRPr lang="en" sz="2000" b="1" dirty="0" smtClean="0">
              <a:solidFill>
                <a:srgbClr val="2A4971"/>
              </a:solidFill>
              <a:latin typeface="+mj-lt"/>
              <a:ea typeface="Titillium Web"/>
              <a:cs typeface="Titillium Web"/>
              <a:sym typeface="Titillium Web"/>
            </a:endParaRPr>
          </a:p>
        </p:txBody>
      </p:sp>
      <p:sp>
        <p:nvSpPr>
          <p:cNvPr id="27" name="Shape 146"/>
          <p:cNvSpPr/>
          <p:nvPr/>
        </p:nvSpPr>
        <p:spPr>
          <a:xfrm>
            <a:off x="4314497" y="1294920"/>
            <a:ext cx="822960" cy="822960"/>
          </a:xfrm>
          <a:prstGeom prst="ellipse">
            <a:avLst/>
          </a:prstGeom>
          <a:solidFill>
            <a:srgbClr val="F54152">
              <a:alpha val="82000"/>
            </a:srgbClr>
          </a:solidFill>
          <a:ln w="76200" cap="flat" cmpd="sng">
            <a:noFill/>
            <a:prstDash val="solid"/>
            <a:round/>
            <a:headEnd type="none" w="med" len="med"/>
            <a:tailEnd type="none" w="med" len="med"/>
          </a:ln>
        </p:spPr>
        <p:txBody>
          <a:bodyPr lIns="68569" tIns="68569" rIns="68569" bIns="68569" anchor="ctr" anchorCtr="0">
            <a:noAutofit/>
          </a:bodyPr>
          <a:lstStyle/>
          <a:p>
            <a:endParaRPr lang="en" sz="2000" b="1" dirty="0" smtClean="0">
              <a:solidFill>
                <a:srgbClr val="2A4971"/>
              </a:solidFill>
              <a:latin typeface="+mj-lt"/>
              <a:ea typeface="Titillium Web"/>
              <a:cs typeface="Titillium Web"/>
              <a:sym typeface="Titillium Web"/>
            </a:endParaRPr>
          </a:p>
        </p:txBody>
      </p:sp>
      <p:sp>
        <p:nvSpPr>
          <p:cNvPr id="28" name="Shape 146"/>
          <p:cNvSpPr/>
          <p:nvPr/>
        </p:nvSpPr>
        <p:spPr>
          <a:xfrm>
            <a:off x="5097600" y="1302334"/>
            <a:ext cx="822960" cy="822960"/>
          </a:xfrm>
          <a:prstGeom prst="ellipse">
            <a:avLst/>
          </a:prstGeom>
          <a:solidFill>
            <a:srgbClr val="F54152">
              <a:alpha val="82000"/>
            </a:srgbClr>
          </a:solidFill>
          <a:ln w="76200" cap="flat" cmpd="sng">
            <a:noFill/>
            <a:prstDash val="solid"/>
            <a:round/>
            <a:headEnd type="none" w="med" len="med"/>
            <a:tailEnd type="none" w="med" len="med"/>
          </a:ln>
        </p:spPr>
        <p:txBody>
          <a:bodyPr lIns="68569" tIns="68569" rIns="68569" bIns="68569" anchor="ctr" anchorCtr="0">
            <a:noAutofit/>
          </a:bodyPr>
          <a:lstStyle/>
          <a:p>
            <a:endParaRPr lang="en" sz="2000" b="1" dirty="0" smtClean="0">
              <a:solidFill>
                <a:srgbClr val="2A4971"/>
              </a:solidFill>
              <a:latin typeface="+mj-lt"/>
              <a:ea typeface="Titillium Web"/>
              <a:cs typeface="Titillium Web"/>
              <a:sym typeface="Titillium Web"/>
            </a:endParaRPr>
          </a:p>
        </p:txBody>
      </p:sp>
      <p:sp>
        <p:nvSpPr>
          <p:cNvPr id="29" name="Shape 146"/>
          <p:cNvSpPr/>
          <p:nvPr/>
        </p:nvSpPr>
        <p:spPr>
          <a:xfrm>
            <a:off x="5887275" y="1294920"/>
            <a:ext cx="822960" cy="822960"/>
          </a:xfrm>
          <a:prstGeom prst="ellipse">
            <a:avLst/>
          </a:prstGeom>
          <a:solidFill>
            <a:srgbClr val="F54152">
              <a:alpha val="82000"/>
            </a:srgbClr>
          </a:solidFill>
          <a:ln w="76200" cap="flat" cmpd="sng">
            <a:noFill/>
            <a:prstDash val="solid"/>
            <a:round/>
            <a:headEnd type="none" w="med" len="med"/>
            <a:tailEnd type="none" w="med" len="med"/>
          </a:ln>
        </p:spPr>
        <p:txBody>
          <a:bodyPr lIns="68569" tIns="68569" rIns="68569" bIns="68569" anchor="ctr" anchorCtr="0">
            <a:noAutofit/>
          </a:bodyPr>
          <a:lstStyle/>
          <a:p>
            <a:endParaRPr lang="en" sz="2000" b="1" dirty="0" smtClean="0">
              <a:solidFill>
                <a:srgbClr val="2A4971"/>
              </a:solidFill>
              <a:latin typeface="+mj-lt"/>
              <a:ea typeface="Titillium Web"/>
              <a:cs typeface="Titillium Web"/>
              <a:sym typeface="Titillium Web"/>
            </a:endParaRPr>
          </a:p>
        </p:txBody>
      </p:sp>
      <p:sp>
        <p:nvSpPr>
          <p:cNvPr id="30" name="TextBox 29"/>
          <p:cNvSpPr txBox="1"/>
          <p:nvPr/>
        </p:nvSpPr>
        <p:spPr>
          <a:xfrm>
            <a:off x="3443015" y="1504561"/>
            <a:ext cx="3359432" cy="338554"/>
          </a:xfrm>
          <a:prstGeom prst="rect">
            <a:avLst/>
          </a:prstGeom>
          <a:noFill/>
        </p:spPr>
        <p:txBody>
          <a:bodyPr wrap="square" rtlCol="0">
            <a:spAutoFit/>
          </a:bodyPr>
          <a:lstStyle/>
          <a:p>
            <a:pPr algn="ctr"/>
            <a:r>
              <a:rPr lang="en-US" sz="1600" b="1" dirty="0" smtClean="0">
                <a:solidFill>
                  <a:srgbClr val="4D3929"/>
                </a:solidFill>
                <a:latin typeface="Century Gothic" panose="020B0502020202020204" pitchFamily="34" charset="0"/>
              </a:rPr>
              <a:t>Working </a:t>
            </a:r>
            <a:r>
              <a:rPr lang="en-US" sz="1600" b="1" dirty="0" smtClean="0">
                <a:solidFill>
                  <a:srgbClr val="E9E2C5"/>
                </a:solidFill>
                <a:latin typeface="Century Gothic" panose="020B0502020202020204" pitchFamily="34" charset="0"/>
              </a:rPr>
              <a:t>together </a:t>
            </a:r>
            <a:r>
              <a:rPr lang="en-US" sz="1600" b="1" dirty="0" smtClean="0">
                <a:solidFill>
                  <a:srgbClr val="4D3929"/>
                </a:solidFill>
                <a:latin typeface="Century Gothic" panose="020B0502020202020204" pitchFamily="34" charset="0"/>
              </a:rPr>
              <a:t>to </a:t>
            </a:r>
            <a:r>
              <a:rPr lang="en-US" sz="1600" b="1" dirty="0" smtClean="0">
                <a:solidFill>
                  <a:srgbClr val="E9E2C5"/>
                </a:solidFill>
                <a:latin typeface="Century Gothic" panose="020B0502020202020204" pitchFamily="34" charset="0"/>
              </a:rPr>
              <a:t>serve </a:t>
            </a:r>
            <a:r>
              <a:rPr lang="en-US" sz="1600" b="1" dirty="0" smtClean="0">
                <a:solidFill>
                  <a:srgbClr val="4D3929"/>
                </a:solidFill>
                <a:latin typeface="Century Gothic" panose="020B0502020202020204" pitchFamily="34" charset="0"/>
              </a:rPr>
              <a:t>Christ</a:t>
            </a:r>
          </a:p>
        </p:txBody>
      </p:sp>
    </p:spTree>
    <p:extLst>
      <p:ext uri="{BB962C8B-B14F-4D97-AF65-F5344CB8AC3E}">
        <p14:creationId xmlns:p14="http://schemas.microsoft.com/office/powerpoint/2010/main" val="40361821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6" name="TextBox 15"/>
          <p:cNvSpPr txBox="1"/>
          <p:nvPr/>
        </p:nvSpPr>
        <p:spPr>
          <a:xfrm>
            <a:off x="526268" y="1700523"/>
            <a:ext cx="5828477" cy="1569660"/>
          </a:xfrm>
          <a:prstGeom prst="rect">
            <a:avLst/>
          </a:prstGeom>
          <a:noFill/>
        </p:spPr>
        <p:txBody>
          <a:bodyPr wrap="square" rtlCol="0">
            <a:spAutoFit/>
          </a:bodyPr>
          <a:lstStyle/>
          <a:p>
            <a:pPr algn="ctr"/>
            <a:r>
              <a:rPr lang="en-US" sz="3200" dirty="0" smtClean="0">
                <a:solidFill>
                  <a:srgbClr val="4D3929"/>
                </a:solidFill>
                <a:latin typeface="Century Gothic" panose="020B0502020202020204" pitchFamily="34" charset="0"/>
              </a:rPr>
              <a:t>So what does F</a:t>
            </a:r>
            <a:r>
              <a:rPr lang="en-US" sz="3200" dirty="0" smtClean="0">
                <a:solidFill>
                  <a:srgbClr val="F54152"/>
                </a:solidFill>
                <a:latin typeface="Century Gothic" panose="020B0502020202020204" pitchFamily="34" charset="0"/>
              </a:rPr>
              <a:t>L</a:t>
            </a:r>
            <a:r>
              <a:rPr lang="en-US" sz="3200" dirty="0" smtClean="0">
                <a:solidFill>
                  <a:srgbClr val="4D3929"/>
                </a:solidFill>
                <a:latin typeface="Century Gothic" panose="020B0502020202020204" pitchFamily="34" charset="0"/>
              </a:rPr>
              <a:t>M’s organizational </a:t>
            </a:r>
            <a:r>
              <a:rPr lang="en-US" sz="3200" b="1" dirty="0" smtClean="0">
                <a:solidFill>
                  <a:srgbClr val="F54152"/>
                </a:solidFill>
                <a:latin typeface="Century Gothic" panose="020B0502020202020204" pitchFamily="34" charset="0"/>
              </a:rPr>
              <a:t>structure</a:t>
            </a:r>
            <a:r>
              <a:rPr lang="en-US" sz="3200" dirty="0" smtClean="0">
                <a:solidFill>
                  <a:srgbClr val="4D3929"/>
                </a:solidFill>
                <a:latin typeface="Century Gothic" panose="020B0502020202020204" pitchFamily="34" charset="0"/>
              </a:rPr>
              <a:t> look like?</a:t>
            </a:r>
            <a:endParaRPr lang="en-US" sz="3200" dirty="0">
              <a:solidFill>
                <a:srgbClr val="4D3929"/>
              </a:solidFill>
            </a:endParaRPr>
          </a:p>
        </p:txBody>
      </p:sp>
      <p:cxnSp>
        <p:nvCxnSpPr>
          <p:cNvPr id="7" name="Straight Connector 6"/>
          <p:cNvCxnSpPr/>
          <p:nvPr/>
        </p:nvCxnSpPr>
        <p:spPr>
          <a:xfrm flipV="1">
            <a:off x="-6578" y="2480063"/>
            <a:ext cx="640080" cy="394"/>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flipV="1">
            <a:off x="6223143" y="2472743"/>
            <a:ext cx="640080" cy="394"/>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4636086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6" name="TextBox 15"/>
          <p:cNvSpPr txBox="1"/>
          <p:nvPr/>
        </p:nvSpPr>
        <p:spPr>
          <a:xfrm>
            <a:off x="526268" y="1358460"/>
            <a:ext cx="5828477" cy="2215991"/>
          </a:xfrm>
          <a:prstGeom prst="rect">
            <a:avLst/>
          </a:prstGeom>
          <a:noFill/>
        </p:spPr>
        <p:txBody>
          <a:bodyPr wrap="square" rtlCol="0">
            <a:spAutoFit/>
          </a:bodyPr>
          <a:lstStyle/>
          <a:p>
            <a:pPr algn="ctr"/>
            <a:r>
              <a:rPr lang="en-US" sz="3200" dirty="0" smtClean="0">
                <a:solidFill>
                  <a:srgbClr val="4D3929"/>
                </a:solidFill>
                <a:latin typeface="Century Gothic" panose="020B0502020202020204" pitchFamily="34" charset="0"/>
              </a:rPr>
              <a:t>Tell me about F</a:t>
            </a:r>
            <a:r>
              <a:rPr lang="en-US" sz="3200" dirty="0" smtClean="0">
                <a:solidFill>
                  <a:srgbClr val="F54152"/>
                </a:solidFill>
                <a:latin typeface="Century Gothic" panose="020B0502020202020204" pitchFamily="34" charset="0"/>
              </a:rPr>
              <a:t>L</a:t>
            </a:r>
            <a:r>
              <a:rPr lang="en-US" sz="3200" dirty="0" smtClean="0">
                <a:solidFill>
                  <a:srgbClr val="4D3929"/>
                </a:solidFill>
                <a:latin typeface="Century Gothic" panose="020B0502020202020204" pitchFamily="34" charset="0"/>
              </a:rPr>
              <a:t>M. </a:t>
            </a:r>
          </a:p>
          <a:p>
            <a:pPr algn="ctr"/>
            <a:r>
              <a:rPr lang="en-US" sz="3200" dirty="0" smtClean="0">
                <a:solidFill>
                  <a:srgbClr val="4D3929"/>
                </a:solidFill>
                <a:latin typeface="Century Gothic" panose="020B0502020202020204" pitchFamily="34" charset="0"/>
              </a:rPr>
              <a:t>Is it just another</a:t>
            </a:r>
          </a:p>
          <a:p>
            <a:pPr algn="ctr"/>
            <a:r>
              <a:rPr lang="en-US" sz="3200" b="1" dirty="0" smtClean="0">
                <a:solidFill>
                  <a:srgbClr val="F54152"/>
                </a:solidFill>
                <a:latin typeface="Century Gothic" panose="020B0502020202020204" pitchFamily="34" charset="0"/>
              </a:rPr>
              <a:t>traditional</a:t>
            </a:r>
            <a:r>
              <a:rPr lang="en-US" sz="3200" dirty="0" smtClean="0">
                <a:solidFill>
                  <a:srgbClr val="4D3929"/>
                </a:solidFill>
                <a:latin typeface="Century Gothic" panose="020B0502020202020204" pitchFamily="34" charset="0"/>
              </a:rPr>
              <a:t> missions </a:t>
            </a:r>
          </a:p>
          <a:p>
            <a:pPr algn="ctr"/>
            <a:r>
              <a:rPr lang="en-US" sz="3200" dirty="0" smtClean="0">
                <a:solidFill>
                  <a:srgbClr val="4D3929"/>
                </a:solidFill>
                <a:latin typeface="Century Gothic" panose="020B0502020202020204" pitchFamily="34" charset="0"/>
              </a:rPr>
              <a:t>organization?</a:t>
            </a:r>
            <a:endParaRPr lang="en-US" sz="3200" b="1" dirty="0" smtClean="0">
              <a:solidFill>
                <a:srgbClr val="F54152"/>
              </a:solidFill>
              <a:latin typeface="Century Gothic" panose="020B0502020202020204" pitchFamily="34" charset="0"/>
            </a:endParaRPr>
          </a:p>
          <a:p>
            <a:endParaRPr lang="en-US" sz="1000" dirty="0">
              <a:solidFill>
                <a:schemeClr val="bg1"/>
              </a:solidFill>
              <a:latin typeface="Century Gothic" panose="020B0502020202020204" pitchFamily="34" charset="0"/>
            </a:endParaRPr>
          </a:p>
        </p:txBody>
      </p:sp>
      <p:cxnSp>
        <p:nvCxnSpPr>
          <p:cNvPr id="31" name="Straight Connector 30"/>
          <p:cNvCxnSpPr/>
          <p:nvPr/>
        </p:nvCxnSpPr>
        <p:spPr>
          <a:xfrm>
            <a:off x="-8229" y="2473135"/>
            <a:ext cx="1554480" cy="0"/>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cxnSp>
        <p:nvCxnSpPr>
          <p:cNvPr id="35" name="Straight Connector 34"/>
          <p:cNvCxnSpPr/>
          <p:nvPr/>
        </p:nvCxnSpPr>
        <p:spPr>
          <a:xfrm>
            <a:off x="5310421" y="2460725"/>
            <a:ext cx="1554480" cy="0"/>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742181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6269" y="3201871"/>
            <a:ext cx="2090262" cy="2002740"/>
          </a:xfrm>
          <a:prstGeom prst="ellipse">
            <a:avLst/>
          </a:prstGeom>
          <a:ln>
            <a:noFill/>
          </a:ln>
          <a:effectLst>
            <a:softEdge rad="112500"/>
          </a:effectLst>
        </p:spPr>
      </p:pic>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334" y="2121950"/>
            <a:ext cx="3211025" cy="3110769"/>
          </a:xfrm>
          <a:prstGeom prst="ellipse">
            <a:avLst/>
          </a:prstGeom>
          <a:ln>
            <a:noFill/>
          </a:ln>
          <a:effectLst>
            <a:softEdge rad="112500"/>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9159" y="-30218"/>
            <a:ext cx="3112446" cy="3108960"/>
          </a:xfrm>
          <a:prstGeom prst="ellipse">
            <a:avLst/>
          </a:prstGeom>
          <a:ln>
            <a:noFill/>
          </a:ln>
          <a:effectLst>
            <a:softEdge rad="112500"/>
          </a:effectLst>
        </p:spPr>
      </p:pic>
      <p:sp>
        <p:nvSpPr>
          <p:cNvPr id="145" name="Shape 145"/>
          <p:cNvSpPr txBox="1">
            <a:spLocks noGrp="1"/>
          </p:cNvSpPr>
          <p:nvPr>
            <p:ph type="title"/>
          </p:nvPr>
        </p:nvSpPr>
        <p:spPr>
          <a:xfrm>
            <a:off x="503735" y="508410"/>
            <a:ext cx="5786182" cy="643050"/>
          </a:xfrm>
          <a:prstGeom prst="rect">
            <a:avLst/>
          </a:prstGeom>
        </p:spPr>
        <p:txBody>
          <a:bodyPr lIns="68569" tIns="68569" rIns="68569" bIns="68569" anchor="t" anchorCtr="0">
            <a:noAutofit/>
          </a:bodyPr>
          <a:lstStyle/>
          <a:p>
            <a:r>
              <a:rPr lang="en" sz="4000" dirty="0" smtClean="0">
                <a:solidFill>
                  <a:srgbClr val="4D3929"/>
                </a:solidFill>
                <a:latin typeface="+mj-lt"/>
              </a:rPr>
              <a:t>Working </a:t>
            </a:r>
            <a:r>
              <a:rPr lang="en" sz="4000" dirty="0" smtClean="0">
                <a:solidFill>
                  <a:srgbClr val="F54152"/>
                </a:solidFill>
                <a:effectLst>
                  <a:outerShdw blurRad="38100" dist="38100" dir="2700000" algn="tl">
                    <a:srgbClr val="000000">
                      <a:alpha val="43137"/>
                    </a:srgbClr>
                  </a:outerShdw>
                </a:effectLst>
                <a:latin typeface="+mj-lt"/>
              </a:rPr>
              <a:t>Together</a:t>
            </a:r>
            <a:endParaRPr lang="en" sz="4000" dirty="0">
              <a:solidFill>
                <a:srgbClr val="F54152"/>
              </a:solidFill>
              <a:effectLst>
                <a:outerShdw blurRad="38100" dist="38100" dir="2700000" algn="tl">
                  <a:srgbClr val="000000">
                    <a:alpha val="43137"/>
                  </a:srgbClr>
                </a:outerShdw>
              </a:effectLst>
              <a:latin typeface="+mj-lt"/>
            </a:endParaRPr>
          </a:p>
        </p:txBody>
      </p:sp>
      <p:graphicFrame>
        <p:nvGraphicFramePr>
          <p:cNvPr id="11" name="Diagram 10"/>
          <p:cNvGraphicFramePr/>
          <p:nvPr>
            <p:extLst>
              <p:ext uri="{D42A27DB-BD31-4B8C-83A1-F6EECF244321}">
                <p14:modId xmlns:p14="http://schemas.microsoft.com/office/powerpoint/2010/main" val="1778321092"/>
              </p:ext>
            </p:extLst>
          </p:nvPr>
        </p:nvGraphicFramePr>
        <p:xfrm>
          <a:off x="549946" y="1196449"/>
          <a:ext cx="5800046" cy="39075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TextBox 12"/>
          <p:cNvSpPr txBox="1"/>
          <p:nvPr/>
        </p:nvSpPr>
        <p:spPr>
          <a:xfrm>
            <a:off x="1837740" y="2786373"/>
            <a:ext cx="3262895" cy="830997"/>
          </a:xfrm>
          <a:prstGeom prst="rect">
            <a:avLst/>
          </a:prstGeom>
          <a:noFill/>
        </p:spPr>
        <p:txBody>
          <a:bodyPr wrap="square" rtlCol="0">
            <a:spAutoFit/>
          </a:bodyPr>
          <a:lstStyle/>
          <a:p>
            <a:pPr algn="ctr"/>
            <a:r>
              <a:rPr lang="en-US" sz="1600" b="1" dirty="0" smtClean="0">
                <a:solidFill>
                  <a:srgbClr val="4D3929"/>
                </a:solidFill>
                <a:effectLst>
                  <a:outerShdw blurRad="38100" dist="38100" dir="2700000" algn="tl">
                    <a:srgbClr val="000000">
                      <a:alpha val="43137"/>
                    </a:srgbClr>
                  </a:outerShdw>
                </a:effectLst>
                <a:latin typeface="Century Gothic" panose="020B0502020202020204" pitchFamily="34" charset="0"/>
              </a:rPr>
              <a:t>For the </a:t>
            </a:r>
            <a:r>
              <a:rPr lang="en-US" sz="1600" b="1" dirty="0" smtClean="0">
                <a:solidFill>
                  <a:srgbClr val="F54152"/>
                </a:solidFill>
                <a:effectLst>
                  <a:outerShdw blurRad="38100" dist="38100" dir="2700000" algn="tl">
                    <a:srgbClr val="000000">
                      <a:alpha val="43137"/>
                    </a:srgbClr>
                  </a:outerShdw>
                </a:effectLst>
                <a:latin typeface="Century Gothic" panose="020B0502020202020204" pitchFamily="34" charset="0"/>
              </a:rPr>
              <a:t>glory</a:t>
            </a:r>
            <a:r>
              <a:rPr lang="en-US" sz="1600" b="1" dirty="0" smtClean="0">
                <a:solidFill>
                  <a:srgbClr val="4D3929"/>
                </a:solidFill>
                <a:effectLst>
                  <a:outerShdw blurRad="38100" dist="38100" dir="2700000" algn="tl">
                    <a:srgbClr val="000000">
                      <a:alpha val="43137"/>
                    </a:srgbClr>
                  </a:outerShdw>
                </a:effectLst>
                <a:latin typeface="Century Gothic" panose="020B0502020202020204" pitchFamily="34" charset="0"/>
              </a:rPr>
              <a:t> of God,</a:t>
            </a:r>
          </a:p>
          <a:p>
            <a:pPr algn="ctr"/>
            <a:r>
              <a:rPr lang="en-US" sz="1600" b="1" dirty="0" smtClean="0">
                <a:solidFill>
                  <a:srgbClr val="4D3929"/>
                </a:solidFill>
                <a:effectLst>
                  <a:outerShdw blurRad="38100" dist="38100" dir="2700000" algn="tl">
                    <a:srgbClr val="000000">
                      <a:alpha val="43137"/>
                    </a:srgbClr>
                  </a:outerShdw>
                </a:effectLst>
                <a:latin typeface="Century Gothic" panose="020B0502020202020204" pitchFamily="34" charset="0"/>
              </a:rPr>
              <a:t>for the </a:t>
            </a:r>
            <a:r>
              <a:rPr lang="en-US" sz="1600" b="1" dirty="0" smtClean="0">
                <a:solidFill>
                  <a:srgbClr val="F54152"/>
                </a:solidFill>
                <a:effectLst>
                  <a:outerShdw blurRad="38100" dist="38100" dir="2700000" algn="tl">
                    <a:srgbClr val="000000">
                      <a:alpha val="43137"/>
                    </a:srgbClr>
                  </a:outerShdw>
                </a:effectLst>
                <a:latin typeface="Century Gothic" panose="020B0502020202020204" pitchFamily="34" charset="0"/>
              </a:rPr>
              <a:t>edification</a:t>
            </a:r>
          </a:p>
          <a:p>
            <a:pPr algn="ctr"/>
            <a:r>
              <a:rPr lang="en-US" sz="1600" b="1" dirty="0" smtClean="0">
                <a:solidFill>
                  <a:srgbClr val="4D3929"/>
                </a:solidFill>
                <a:effectLst>
                  <a:outerShdw blurRad="38100" dist="38100" dir="2700000" algn="tl">
                    <a:srgbClr val="000000">
                      <a:alpha val="43137"/>
                    </a:srgbClr>
                  </a:outerShdw>
                </a:effectLst>
                <a:latin typeface="Century Gothic" panose="020B0502020202020204" pitchFamily="34" charset="0"/>
              </a:rPr>
              <a:t>of the sheep.</a:t>
            </a:r>
            <a:endParaRPr lang="en-US" sz="1600" b="1" dirty="0">
              <a:solidFill>
                <a:srgbClr val="4D3929"/>
              </a:solidFill>
              <a:effectLst>
                <a:outerShdw blurRad="38100" dist="38100" dir="2700000" algn="tl">
                  <a:srgbClr val="000000">
                    <a:alpha val="43137"/>
                  </a:srgbClr>
                </a:outerShdw>
              </a:effectLst>
            </a:endParaRPr>
          </a:p>
        </p:txBody>
      </p:sp>
      <p:cxnSp>
        <p:nvCxnSpPr>
          <p:cNvPr id="17" name="Shape 109"/>
          <p:cNvCxnSpPr/>
          <p:nvPr/>
        </p:nvCxnSpPr>
        <p:spPr>
          <a:xfrm flipV="1">
            <a:off x="3497259" y="1901163"/>
            <a:ext cx="22194" cy="885210"/>
          </a:xfrm>
          <a:prstGeom prst="straightConnector1">
            <a:avLst/>
          </a:prstGeom>
          <a:noFill/>
          <a:ln w="12700" cap="flat" cmpd="sng">
            <a:solidFill>
              <a:srgbClr val="F54152"/>
            </a:solidFill>
            <a:prstDash val="dash"/>
            <a:round/>
            <a:headEnd type="stealth" w="lg" len="lg"/>
            <a:tailEnd type="none" w="lg" len="lg"/>
          </a:ln>
        </p:spPr>
      </p:cxnSp>
      <p:cxnSp>
        <p:nvCxnSpPr>
          <p:cNvPr id="20" name="Shape 109"/>
          <p:cNvCxnSpPr/>
          <p:nvPr/>
        </p:nvCxnSpPr>
        <p:spPr>
          <a:xfrm flipH="1">
            <a:off x="3086918" y="3597636"/>
            <a:ext cx="316490" cy="885210"/>
          </a:xfrm>
          <a:prstGeom prst="straightConnector1">
            <a:avLst/>
          </a:prstGeom>
          <a:noFill/>
          <a:ln w="12700" cap="flat" cmpd="sng">
            <a:solidFill>
              <a:srgbClr val="F54152"/>
            </a:solidFill>
            <a:prstDash val="dash"/>
            <a:round/>
            <a:headEnd type="stealth" w="lg" len="lg"/>
            <a:tailEnd type="none" w="lg" len="lg"/>
          </a:ln>
        </p:spPr>
      </p:cxnSp>
      <p:cxnSp>
        <p:nvCxnSpPr>
          <p:cNvPr id="24" name="Shape 109"/>
          <p:cNvCxnSpPr/>
          <p:nvPr/>
        </p:nvCxnSpPr>
        <p:spPr>
          <a:xfrm>
            <a:off x="3604674" y="3597636"/>
            <a:ext cx="237109" cy="885210"/>
          </a:xfrm>
          <a:prstGeom prst="straightConnector1">
            <a:avLst/>
          </a:prstGeom>
          <a:noFill/>
          <a:ln w="12700" cap="flat" cmpd="sng">
            <a:solidFill>
              <a:srgbClr val="F54152"/>
            </a:solidFill>
            <a:prstDash val="dash"/>
            <a:round/>
            <a:headEnd type="stealth" w="lg" len="lg"/>
            <a:tailEnd type="none" w="lg" len="lg"/>
          </a:ln>
        </p:spPr>
      </p:cxnSp>
      <p:cxnSp>
        <p:nvCxnSpPr>
          <p:cNvPr id="26" name="Shape 109"/>
          <p:cNvCxnSpPr/>
          <p:nvPr/>
        </p:nvCxnSpPr>
        <p:spPr>
          <a:xfrm flipH="1">
            <a:off x="2244336" y="3374728"/>
            <a:ext cx="352026" cy="242642"/>
          </a:xfrm>
          <a:prstGeom prst="straightConnector1">
            <a:avLst/>
          </a:prstGeom>
          <a:noFill/>
          <a:ln w="12700" cap="flat" cmpd="sng">
            <a:solidFill>
              <a:srgbClr val="F54152"/>
            </a:solidFill>
            <a:prstDash val="dash"/>
            <a:round/>
            <a:headEnd type="stealth" w="lg" len="lg"/>
            <a:tailEnd type="none" w="lg" len="lg"/>
          </a:ln>
        </p:spPr>
      </p:cxnSp>
      <p:cxnSp>
        <p:nvCxnSpPr>
          <p:cNvPr id="28" name="Shape 109"/>
          <p:cNvCxnSpPr/>
          <p:nvPr/>
        </p:nvCxnSpPr>
        <p:spPr>
          <a:xfrm flipH="1" flipV="1">
            <a:off x="2586922" y="2465089"/>
            <a:ext cx="393101" cy="321284"/>
          </a:xfrm>
          <a:prstGeom prst="straightConnector1">
            <a:avLst/>
          </a:prstGeom>
          <a:noFill/>
          <a:ln w="12700" cap="flat" cmpd="sng">
            <a:solidFill>
              <a:srgbClr val="F54152"/>
            </a:solidFill>
            <a:prstDash val="dash"/>
            <a:round/>
            <a:headEnd type="stealth" w="lg" len="lg"/>
            <a:tailEnd type="none" w="lg" len="lg"/>
          </a:ln>
        </p:spPr>
      </p:cxnSp>
      <p:cxnSp>
        <p:nvCxnSpPr>
          <p:cNvPr id="32" name="Shape 109"/>
          <p:cNvCxnSpPr/>
          <p:nvPr/>
        </p:nvCxnSpPr>
        <p:spPr>
          <a:xfrm flipV="1">
            <a:off x="4090142" y="2465089"/>
            <a:ext cx="247740" cy="337689"/>
          </a:xfrm>
          <a:prstGeom prst="straightConnector1">
            <a:avLst/>
          </a:prstGeom>
          <a:noFill/>
          <a:ln w="12700" cap="flat" cmpd="sng">
            <a:solidFill>
              <a:srgbClr val="F54152"/>
            </a:solidFill>
            <a:prstDash val="dash"/>
            <a:round/>
            <a:headEnd type="stealth" w="lg" len="lg"/>
            <a:tailEnd type="none" w="lg" len="lg"/>
          </a:ln>
        </p:spPr>
      </p:cxnSp>
      <p:cxnSp>
        <p:nvCxnSpPr>
          <p:cNvPr id="42" name="Shape 109"/>
          <p:cNvCxnSpPr/>
          <p:nvPr/>
        </p:nvCxnSpPr>
        <p:spPr>
          <a:xfrm>
            <a:off x="4337882" y="3346639"/>
            <a:ext cx="297156" cy="277309"/>
          </a:xfrm>
          <a:prstGeom prst="straightConnector1">
            <a:avLst/>
          </a:prstGeom>
          <a:noFill/>
          <a:ln w="12700" cap="flat" cmpd="sng">
            <a:solidFill>
              <a:srgbClr val="F54152"/>
            </a:solidFill>
            <a:prstDash val="dash"/>
            <a:round/>
            <a:headEnd type="stealth" w="lg" len="lg"/>
            <a:tailEnd type="none" w="lg" len="lg"/>
          </a:ln>
        </p:spPr>
      </p:cxnSp>
    </p:spTree>
    <p:extLst>
      <p:ext uri="{BB962C8B-B14F-4D97-AF65-F5344CB8AC3E}">
        <p14:creationId xmlns:p14="http://schemas.microsoft.com/office/powerpoint/2010/main" val="14146434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6" name="TextBox 15"/>
          <p:cNvSpPr txBox="1"/>
          <p:nvPr/>
        </p:nvSpPr>
        <p:spPr>
          <a:xfrm>
            <a:off x="526268" y="1700523"/>
            <a:ext cx="5828477" cy="1569660"/>
          </a:xfrm>
          <a:prstGeom prst="rect">
            <a:avLst/>
          </a:prstGeom>
          <a:noFill/>
        </p:spPr>
        <p:txBody>
          <a:bodyPr wrap="square" rtlCol="0">
            <a:spAutoFit/>
          </a:bodyPr>
          <a:lstStyle/>
          <a:p>
            <a:pPr algn="ctr"/>
            <a:r>
              <a:rPr lang="en-US" sz="3200" dirty="0" smtClean="0">
                <a:solidFill>
                  <a:srgbClr val="4D3929"/>
                </a:solidFill>
                <a:latin typeface="Century Gothic" panose="020B0502020202020204" pitchFamily="34" charset="0"/>
              </a:rPr>
              <a:t>Tell me a little more about</a:t>
            </a:r>
          </a:p>
          <a:p>
            <a:pPr algn="ctr"/>
            <a:r>
              <a:rPr lang="en-US" sz="3200" dirty="0" smtClean="0">
                <a:solidFill>
                  <a:srgbClr val="4D3929"/>
                </a:solidFill>
                <a:latin typeface="Century Gothic" panose="020B0502020202020204" pitchFamily="34" charset="0"/>
              </a:rPr>
              <a:t>key </a:t>
            </a:r>
            <a:r>
              <a:rPr lang="en-US" sz="3200" b="1" dirty="0" smtClean="0">
                <a:solidFill>
                  <a:srgbClr val="F54152"/>
                </a:solidFill>
                <a:latin typeface="Century Gothic" panose="020B0502020202020204" pitchFamily="34" charset="0"/>
              </a:rPr>
              <a:t>stakeholders</a:t>
            </a:r>
            <a:r>
              <a:rPr lang="en-US" sz="3200" dirty="0" smtClean="0">
                <a:solidFill>
                  <a:srgbClr val="4D3929"/>
                </a:solidFill>
                <a:latin typeface="Century Gothic" panose="020B0502020202020204" pitchFamily="34" charset="0"/>
              </a:rPr>
              <a:t> working together at F</a:t>
            </a:r>
            <a:r>
              <a:rPr lang="en-US" sz="3200" dirty="0" smtClean="0">
                <a:solidFill>
                  <a:srgbClr val="F54152"/>
                </a:solidFill>
                <a:latin typeface="Century Gothic" panose="020B0502020202020204" pitchFamily="34" charset="0"/>
              </a:rPr>
              <a:t>L</a:t>
            </a:r>
            <a:r>
              <a:rPr lang="en-US" sz="3200" dirty="0" smtClean="0">
                <a:solidFill>
                  <a:srgbClr val="4D3929"/>
                </a:solidFill>
                <a:latin typeface="Century Gothic" panose="020B0502020202020204" pitchFamily="34" charset="0"/>
              </a:rPr>
              <a:t>M.</a:t>
            </a:r>
            <a:endParaRPr lang="en-US" sz="3200" dirty="0">
              <a:solidFill>
                <a:srgbClr val="4D3929"/>
              </a:solidFill>
            </a:endParaRPr>
          </a:p>
        </p:txBody>
      </p:sp>
      <p:cxnSp>
        <p:nvCxnSpPr>
          <p:cNvPr id="7" name="Straight Connector 6"/>
          <p:cNvCxnSpPr/>
          <p:nvPr/>
        </p:nvCxnSpPr>
        <p:spPr>
          <a:xfrm flipV="1">
            <a:off x="-6578" y="2480063"/>
            <a:ext cx="914400" cy="394"/>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flipV="1">
            <a:off x="5953435" y="2472743"/>
            <a:ext cx="914400" cy="394"/>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9601283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6" name="TextBox 15"/>
          <p:cNvSpPr txBox="1"/>
          <p:nvPr/>
        </p:nvSpPr>
        <p:spPr>
          <a:xfrm>
            <a:off x="526268" y="2187307"/>
            <a:ext cx="5828477" cy="584775"/>
          </a:xfrm>
          <a:prstGeom prst="rect">
            <a:avLst/>
          </a:prstGeom>
          <a:noFill/>
        </p:spPr>
        <p:txBody>
          <a:bodyPr wrap="square" rtlCol="0">
            <a:spAutoFit/>
          </a:bodyPr>
          <a:lstStyle/>
          <a:p>
            <a:pPr algn="ctr"/>
            <a:r>
              <a:rPr lang="en-US" sz="3200" dirty="0" smtClean="0">
                <a:solidFill>
                  <a:srgbClr val="4D3929"/>
                </a:solidFill>
                <a:latin typeface="Century Gothic" panose="020B0502020202020204" pitchFamily="34" charset="0"/>
              </a:rPr>
              <a:t>So </a:t>
            </a:r>
            <a:r>
              <a:rPr lang="en-US" sz="3200" b="1" dirty="0" smtClean="0">
                <a:solidFill>
                  <a:srgbClr val="F54152"/>
                </a:solidFill>
                <a:latin typeface="Century Gothic" panose="020B0502020202020204" pitchFamily="34" charset="0"/>
              </a:rPr>
              <a:t>who</a:t>
            </a:r>
            <a:r>
              <a:rPr lang="en-US" sz="3200" dirty="0" smtClean="0">
                <a:solidFill>
                  <a:srgbClr val="4D3929"/>
                </a:solidFill>
                <a:latin typeface="Century Gothic" panose="020B0502020202020204" pitchFamily="34" charset="0"/>
              </a:rPr>
              <a:t> does what?</a:t>
            </a:r>
            <a:endParaRPr lang="en-US" sz="3200" dirty="0">
              <a:solidFill>
                <a:srgbClr val="4D3929"/>
              </a:solidFill>
            </a:endParaRPr>
          </a:p>
        </p:txBody>
      </p:sp>
      <p:cxnSp>
        <p:nvCxnSpPr>
          <p:cNvPr id="7" name="Straight Connector 6"/>
          <p:cNvCxnSpPr/>
          <p:nvPr/>
        </p:nvCxnSpPr>
        <p:spPr>
          <a:xfrm flipV="1">
            <a:off x="-6578" y="2480063"/>
            <a:ext cx="1371600" cy="394"/>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flipV="1">
            <a:off x="5492970" y="2472743"/>
            <a:ext cx="1371600" cy="394"/>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6867144" cy="5150358"/>
          </a:xfrm>
          <a:prstGeom prst="rect">
            <a:avLst/>
          </a:prstGeom>
        </p:spPr>
      </p:pic>
    </p:spTree>
    <p:extLst>
      <p:ext uri="{BB962C8B-B14F-4D97-AF65-F5344CB8AC3E}">
        <p14:creationId xmlns:p14="http://schemas.microsoft.com/office/powerpoint/2010/main" val="36737306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503735" y="508410"/>
            <a:ext cx="5786182" cy="643050"/>
          </a:xfrm>
          <a:prstGeom prst="rect">
            <a:avLst/>
          </a:prstGeom>
        </p:spPr>
        <p:txBody>
          <a:bodyPr lIns="68569" tIns="68569" rIns="68569" bIns="68569" anchor="t" anchorCtr="0">
            <a:noAutofit/>
          </a:bodyPr>
          <a:lstStyle/>
          <a:p>
            <a:r>
              <a:rPr lang="en" sz="4000" dirty="0" smtClean="0">
                <a:solidFill>
                  <a:srgbClr val="4D3929"/>
                </a:solidFill>
                <a:latin typeface="+mj-lt"/>
              </a:rPr>
              <a:t>Board of </a:t>
            </a:r>
            <a:r>
              <a:rPr lang="en" sz="4000" dirty="0" smtClean="0">
                <a:solidFill>
                  <a:srgbClr val="F54152"/>
                </a:solidFill>
                <a:latin typeface="+mj-lt"/>
              </a:rPr>
              <a:t>Advisors</a:t>
            </a:r>
            <a:endParaRPr lang="en" sz="4000" dirty="0">
              <a:solidFill>
                <a:srgbClr val="F54152"/>
              </a:solidFill>
              <a:latin typeface="+mj-lt"/>
            </a:endParaRPr>
          </a:p>
        </p:txBody>
      </p:sp>
      <p:sp>
        <p:nvSpPr>
          <p:cNvPr id="4" name="TextBox 3"/>
          <p:cNvSpPr txBox="1"/>
          <p:nvPr/>
        </p:nvSpPr>
        <p:spPr>
          <a:xfrm>
            <a:off x="600982" y="1319065"/>
            <a:ext cx="5753769" cy="3893374"/>
          </a:xfrm>
          <a:prstGeom prst="rect">
            <a:avLst/>
          </a:prstGeom>
          <a:noFill/>
        </p:spPr>
        <p:txBody>
          <a:bodyPr wrap="square" rtlCol="0">
            <a:spAutoFit/>
          </a:bodyPr>
          <a:lstStyle/>
          <a:p>
            <a:pPr>
              <a:buClr>
                <a:srgbClr val="4D3929"/>
              </a:buClr>
            </a:pPr>
            <a:r>
              <a:rPr lang="en-US" sz="1250" b="1" dirty="0">
                <a:solidFill>
                  <a:srgbClr val="F54152"/>
                </a:solidFill>
                <a:latin typeface="Century Gothic" panose="020B0502020202020204" pitchFamily="34" charset="0"/>
              </a:rPr>
              <a:t>Accountability</a:t>
            </a:r>
            <a:r>
              <a:rPr lang="en-US" sz="1250" b="1" dirty="0">
                <a:solidFill>
                  <a:srgbClr val="4D3929"/>
                </a:solidFill>
                <a:latin typeface="Century Gothic" panose="020B0502020202020204" pitchFamily="34" charset="0"/>
              </a:rPr>
              <a:t> for the resources that God has entrusted to FirstLove Missions begins with the recognition that </a:t>
            </a:r>
            <a:r>
              <a:rPr lang="en-US" sz="1250" b="1" dirty="0">
                <a:solidFill>
                  <a:srgbClr val="F54152"/>
                </a:solidFill>
                <a:latin typeface="Century Gothic" panose="020B0502020202020204" pitchFamily="34" charset="0"/>
              </a:rPr>
              <a:t>God requires us to be good stewards of His money</a:t>
            </a:r>
            <a:r>
              <a:rPr lang="en-US" sz="1250" b="1" dirty="0">
                <a:solidFill>
                  <a:srgbClr val="4D3929"/>
                </a:solidFill>
                <a:latin typeface="Century Gothic" panose="020B0502020202020204" pitchFamily="34" charset="0"/>
              </a:rPr>
              <a:t>. The parable of the master and the wise steward is just as applicable today as it was during the life and ministry of our Lord. We are also keenly aware that individuals who give of their prayers, time, and money to FirstLove Missions likewise view us as stewards. For these reasons, it is our objective to listen to individuals whom the Lord uses </a:t>
            </a:r>
            <a:r>
              <a:rPr lang="en-US" sz="1250" b="1" dirty="0">
                <a:solidFill>
                  <a:srgbClr val="F54152"/>
                </a:solidFill>
                <a:latin typeface="Century Gothic" panose="020B0502020202020204" pitchFamily="34" charset="0"/>
              </a:rPr>
              <a:t>to help shape us into a better ministry </a:t>
            </a:r>
            <a:r>
              <a:rPr lang="en-US" sz="1250" b="1" dirty="0">
                <a:solidFill>
                  <a:srgbClr val="4D3929"/>
                </a:solidFill>
                <a:latin typeface="Century Gothic" panose="020B0502020202020204" pitchFamily="34" charset="0"/>
              </a:rPr>
              <a:t>each and every day for His glory. We see value and wisdom in taking advice from godly men as they advise us in the work of the ministry and the best use of God's gracious gifts.</a:t>
            </a:r>
            <a:br>
              <a:rPr lang="en-US" sz="1250" b="1" dirty="0">
                <a:solidFill>
                  <a:srgbClr val="4D3929"/>
                </a:solidFill>
                <a:latin typeface="Century Gothic" panose="020B0502020202020204" pitchFamily="34" charset="0"/>
              </a:rPr>
            </a:br>
            <a:r>
              <a:rPr lang="en-US" sz="1250" b="1" dirty="0">
                <a:solidFill>
                  <a:srgbClr val="4D3929"/>
                </a:solidFill>
                <a:latin typeface="Century Gothic" panose="020B0502020202020204" pitchFamily="34" charset="0"/>
              </a:rPr>
              <a:t/>
            </a:r>
            <a:br>
              <a:rPr lang="en-US" sz="1250" b="1" dirty="0">
                <a:solidFill>
                  <a:srgbClr val="4D3929"/>
                </a:solidFill>
                <a:latin typeface="Century Gothic" panose="020B0502020202020204" pitchFamily="34" charset="0"/>
              </a:rPr>
            </a:br>
            <a:r>
              <a:rPr lang="en-US" sz="1250" b="1" dirty="0">
                <a:solidFill>
                  <a:srgbClr val="4D3929"/>
                </a:solidFill>
                <a:latin typeface="Century Gothic" panose="020B0502020202020204" pitchFamily="34" charset="0"/>
              </a:rPr>
              <a:t>Given our understanding of humanity's frailty and inherent corruptibility, </a:t>
            </a:r>
            <a:r>
              <a:rPr lang="en-US" sz="1250" b="1" dirty="0">
                <a:solidFill>
                  <a:srgbClr val="F54152"/>
                </a:solidFill>
                <a:latin typeface="Century Gothic" panose="020B0502020202020204" pitchFamily="34" charset="0"/>
              </a:rPr>
              <a:t>checks and balances are essential</a:t>
            </a:r>
            <a:r>
              <a:rPr lang="en-US" sz="1250" b="1" dirty="0">
                <a:solidFill>
                  <a:srgbClr val="4D3929"/>
                </a:solidFill>
                <a:latin typeface="Century Gothic" panose="020B0502020202020204" pitchFamily="34" charset="0"/>
              </a:rPr>
              <a:t>. We have put such mechanisms in place to make a statement that everyone associated with FirstLove Missions wants to be above reproach in all that we do. For this reason, our own board of advisors </a:t>
            </a:r>
            <a:r>
              <a:rPr lang="en-US" sz="1250" b="1" dirty="0">
                <a:solidFill>
                  <a:srgbClr val="F54152"/>
                </a:solidFill>
                <a:latin typeface="Century Gothic" panose="020B0502020202020204" pitchFamily="34" charset="0"/>
              </a:rPr>
              <a:t>meets regularly to discuss how we have used the resources given to us </a:t>
            </a:r>
            <a:r>
              <a:rPr lang="en-US" sz="1250" b="1" dirty="0">
                <a:solidFill>
                  <a:srgbClr val="4D3929"/>
                </a:solidFill>
                <a:latin typeface="Century Gothic" panose="020B0502020202020204" pitchFamily="34" charset="0"/>
              </a:rPr>
              <a:t>and the direction and performance of the ministry going forward.</a:t>
            </a:r>
            <a:endParaRPr lang="en-US" sz="1250" b="1" dirty="0" smtClean="0">
              <a:solidFill>
                <a:srgbClr val="4D3929"/>
              </a:solidFill>
              <a:latin typeface="Century Gothic" panose="020B0502020202020204" pitchFamily="34" charset="0"/>
            </a:endParaRPr>
          </a:p>
        </p:txBody>
      </p:sp>
    </p:spTree>
    <p:extLst>
      <p:ext uri="{BB962C8B-B14F-4D97-AF65-F5344CB8AC3E}">
        <p14:creationId xmlns:p14="http://schemas.microsoft.com/office/powerpoint/2010/main" val="19606440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503735" y="508410"/>
            <a:ext cx="5786182" cy="643050"/>
          </a:xfrm>
          <a:prstGeom prst="rect">
            <a:avLst/>
          </a:prstGeom>
        </p:spPr>
        <p:txBody>
          <a:bodyPr lIns="68569" tIns="68569" rIns="68569" bIns="68569" anchor="t" anchorCtr="0">
            <a:noAutofit/>
          </a:bodyPr>
          <a:lstStyle/>
          <a:p>
            <a:r>
              <a:rPr lang="en" sz="4000" dirty="0" smtClean="0">
                <a:solidFill>
                  <a:srgbClr val="4D3929"/>
                </a:solidFill>
                <a:latin typeface="+mj-lt"/>
              </a:rPr>
              <a:t>Board of </a:t>
            </a:r>
            <a:r>
              <a:rPr lang="en" sz="4000" dirty="0" smtClean="0">
                <a:solidFill>
                  <a:srgbClr val="F54152"/>
                </a:solidFill>
                <a:latin typeface="+mj-lt"/>
              </a:rPr>
              <a:t>Advisors </a:t>
            </a:r>
            <a:r>
              <a:rPr lang="en" sz="2400" i="1" dirty="0" smtClean="0">
                <a:solidFill>
                  <a:srgbClr val="F54152"/>
                </a:solidFill>
                <a:latin typeface="+mj-lt"/>
              </a:rPr>
              <a:t>(Cont.)</a:t>
            </a:r>
            <a:endParaRPr lang="en" sz="2400" i="1" dirty="0">
              <a:solidFill>
                <a:srgbClr val="F54152"/>
              </a:solidFill>
              <a:latin typeface="+mj-lt"/>
            </a:endParaRPr>
          </a:p>
        </p:txBody>
      </p:sp>
      <p:sp>
        <p:nvSpPr>
          <p:cNvPr id="4" name="TextBox 3"/>
          <p:cNvSpPr txBox="1"/>
          <p:nvPr/>
        </p:nvSpPr>
        <p:spPr>
          <a:xfrm>
            <a:off x="600982" y="1365108"/>
            <a:ext cx="5753769" cy="2246769"/>
          </a:xfrm>
          <a:prstGeom prst="rect">
            <a:avLst/>
          </a:prstGeom>
          <a:noFill/>
        </p:spPr>
        <p:txBody>
          <a:bodyPr wrap="square" rtlCol="0">
            <a:spAutoFit/>
          </a:bodyPr>
          <a:lstStyle/>
          <a:p>
            <a:pPr marL="342900" indent="-342900">
              <a:buClr>
                <a:srgbClr val="4D3929"/>
              </a:buClr>
              <a:buFont typeface="Arial" panose="020B0604020202020204" pitchFamily="34" charset="0"/>
              <a:buChar char="•"/>
            </a:pPr>
            <a:r>
              <a:rPr lang="en-US" sz="2000" b="1" dirty="0" smtClean="0">
                <a:solidFill>
                  <a:srgbClr val="F54152"/>
                </a:solidFill>
                <a:latin typeface="Century Gothic" panose="020B0502020202020204" pitchFamily="34" charset="0"/>
              </a:rPr>
              <a:t>Advise</a:t>
            </a:r>
            <a:r>
              <a:rPr lang="en-US" sz="2000" b="1" dirty="0" smtClean="0">
                <a:solidFill>
                  <a:srgbClr val="4D3929"/>
                </a:solidFill>
                <a:latin typeface="Century Gothic" panose="020B0502020202020204" pitchFamily="34" charset="0"/>
              </a:rPr>
              <a:t> the Director.</a:t>
            </a:r>
          </a:p>
          <a:p>
            <a:pPr marL="342900" indent="-342900">
              <a:buClr>
                <a:srgbClr val="4D3929"/>
              </a:buClr>
              <a:buFont typeface="Arial" panose="020B0604020202020204" pitchFamily="34" charset="0"/>
              <a:buChar char="•"/>
            </a:pPr>
            <a:r>
              <a:rPr lang="en-US" sz="2000" b="1" dirty="0" smtClean="0">
                <a:solidFill>
                  <a:srgbClr val="F54152"/>
                </a:solidFill>
                <a:latin typeface="Century Gothic" panose="020B0502020202020204" pitchFamily="34" charset="0"/>
              </a:rPr>
              <a:t>Accountable</a:t>
            </a:r>
            <a:r>
              <a:rPr lang="en-US" sz="2000" b="1" dirty="0" smtClean="0">
                <a:solidFill>
                  <a:srgbClr val="4D3929"/>
                </a:solidFill>
                <a:latin typeface="Century Gothic" panose="020B0502020202020204" pitchFamily="34" charset="0"/>
              </a:rPr>
              <a:t> for resources God has entrusted to F</a:t>
            </a:r>
            <a:r>
              <a:rPr lang="en-US" sz="2000" b="1" dirty="0" smtClean="0">
                <a:solidFill>
                  <a:srgbClr val="F54152"/>
                </a:solidFill>
                <a:latin typeface="Century Gothic" panose="020B0502020202020204" pitchFamily="34" charset="0"/>
              </a:rPr>
              <a:t>L</a:t>
            </a:r>
            <a:r>
              <a:rPr lang="en-US" sz="2000" b="1" dirty="0" smtClean="0">
                <a:solidFill>
                  <a:srgbClr val="4D3929"/>
                </a:solidFill>
                <a:latin typeface="Century Gothic" panose="020B0502020202020204" pitchFamily="34" charset="0"/>
              </a:rPr>
              <a:t>M.</a:t>
            </a:r>
          </a:p>
          <a:p>
            <a:pPr marL="342900" indent="-342900">
              <a:buFont typeface="Arial" panose="020B0604020202020204" pitchFamily="34" charset="0"/>
              <a:buChar char="•"/>
            </a:pPr>
            <a:r>
              <a:rPr lang="en-US" sz="2000" b="1" dirty="0" smtClean="0">
                <a:solidFill>
                  <a:srgbClr val="4D3929"/>
                </a:solidFill>
                <a:latin typeface="Century Gothic" panose="020B0502020202020204" pitchFamily="34" charset="0"/>
              </a:rPr>
              <a:t>Make </a:t>
            </a:r>
            <a:r>
              <a:rPr lang="en-US" sz="2000" b="1" dirty="0" smtClean="0">
                <a:solidFill>
                  <a:srgbClr val="F54152"/>
                </a:solidFill>
                <a:latin typeface="Century Gothic" panose="020B0502020202020204" pitchFamily="34" charset="0"/>
              </a:rPr>
              <a:t>recommendations </a:t>
            </a:r>
            <a:r>
              <a:rPr lang="en-US" sz="2000" b="1" dirty="0" smtClean="0">
                <a:solidFill>
                  <a:srgbClr val="4D3929"/>
                </a:solidFill>
                <a:latin typeface="Century Gothic" panose="020B0502020202020204" pitchFamily="34" charset="0"/>
              </a:rPr>
              <a:t>on missions and publications matters.</a:t>
            </a:r>
          </a:p>
          <a:p>
            <a:pPr marL="342900" indent="-342900">
              <a:buFont typeface="Arial" panose="020B0604020202020204" pitchFamily="34" charset="0"/>
              <a:buChar char="•"/>
            </a:pPr>
            <a:r>
              <a:rPr lang="en-US" sz="2000" b="1" dirty="0" smtClean="0">
                <a:solidFill>
                  <a:srgbClr val="4D3929"/>
                </a:solidFill>
                <a:latin typeface="Century Gothic" panose="020B0502020202020204" pitchFamily="34" charset="0"/>
              </a:rPr>
              <a:t>Currently (but not exclusively) </a:t>
            </a:r>
            <a:r>
              <a:rPr lang="en-US" sz="2000" b="1" dirty="0" smtClean="0">
                <a:solidFill>
                  <a:srgbClr val="F54152"/>
                </a:solidFill>
                <a:latin typeface="Century Gothic" panose="020B0502020202020204" pitchFamily="34" charset="0"/>
              </a:rPr>
              <a:t>comprised</a:t>
            </a:r>
            <a:r>
              <a:rPr lang="en-US" sz="2000" b="1" dirty="0" smtClean="0">
                <a:solidFill>
                  <a:srgbClr val="4D3929"/>
                </a:solidFill>
                <a:latin typeface="Century Gothic" panose="020B0502020202020204" pitchFamily="34" charset="0"/>
              </a:rPr>
              <a:t> </a:t>
            </a:r>
            <a:r>
              <a:rPr lang="en-US" sz="2000" b="1" dirty="0" smtClean="0">
                <a:solidFill>
                  <a:srgbClr val="F54152"/>
                </a:solidFill>
                <a:latin typeface="Century Gothic" panose="020B0502020202020204" pitchFamily="34" charset="0"/>
              </a:rPr>
              <a:t>of</a:t>
            </a:r>
            <a:r>
              <a:rPr lang="en-US" sz="2000" b="1" dirty="0" smtClean="0">
                <a:solidFill>
                  <a:srgbClr val="4D3929"/>
                </a:solidFill>
                <a:latin typeface="Century Gothic" panose="020B0502020202020204" pitchFamily="34" charset="0"/>
              </a:rPr>
              <a:t>:</a:t>
            </a:r>
          </a:p>
        </p:txBody>
      </p:sp>
      <p:sp>
        <p:nvSpPr>
          <p:cNvPr id="2" name="TextBox 1"/>
          <p:cNvSpPr txBox="1"/>
          <p:nvPr/>
        </p:nvSpPr>
        <p:spPr>
          <a:xfrm>
            <a:off x="999919" y="3578653"/>
            <a:ext cx="5592605" cy="1323439"/>
          </a:xfrm>
          <a:prstGeom prst="rect">
            <a:avLst/>
          </a:prstGeom>
          <a:noFill/>
        </p:spPr>
        <p:txBody>
          <a:bodyPr wrap="square" rtlCol="0">
            <a:spAutoFit/>
          </a:bodyPr>
          <a:lstStyle/>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6-member panel</a:t>
            </a:r>
          </a:p>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All ordained pastors</a:t>
            </a:r>
          </a:p>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All have teaching experience</a:t>
            </a:r>
          </a:p>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All have short-term missions experience and/or knowledge and familiarity </a:t>
            </a:r>
          </a:p>
        </p:txBody>
      </p:sp>
    </p:spTree>
    <p:extLst>
      <p:ext uri="{BB962C8B-B14F-4D97-AF65-F5344CB8AC3E}">
        <p14:creationId xmlns:p14="http://schemas.microsoft.com/office/powerpoint/2010/main" val="33958648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503735" y="508410"/>
            <a:ext cx="5786182" cy="643050"/>
          </a:xfrm>
          <a:prstGeom prst="rect">
            <a:avLst/>
          </a:prstGeom>
        </p:spPr>
        <p:txBody>
          <a:bodyPr lIns="68569" tIns="68569" rIns="68569" bIns="68569" anchor="t" anchorCtr="0">
            <a:noAutofit/>
          </a:bodyPr>
          <a:lstStyle/>
          <a:p>
            <a:r>
              <a:rPr lang="en" sz="4000" dirty="0" smtClean="0">
                <a:solidFill>
                  <a:srgbClr val="4D3929"/>
                </a:solidFill>
                <a:latin typeface="+mj-lt"/>
              </a:rPr>
              <a:t>F</a:t>
            </a:r>
            <a:r>
              <a:rPr lang="en" sz="4000" dirty="0" smtClean="0">
                <a:solidFill>
                  <a:srgbClr val="F54152"/>
                </a:solidFill>
                <a:latin typeface="+mj-lt"/>
              </a:rPr>
              <a:t>L</a:t>
            </a:r>
            <a:r>
              <a:rPr lang="en" sz="4000" dirty="0" smtClean="0">
                <a:solidFill>
                  <a:srgbClr val="4D3929"/>
                </a:solidFill>
                <a:latin typeface="+mj-lt"/>
              </a:rPr>
              <a:t>M Administrator</a:t>
            </a:r>
            <a:endParaRPr lang="en" sz="4000" dirty="0">
              <a:solidFill>
                <a:srgbClr val="4D3929"/>
              </a:solidFill>
              <a:latin typeface="+mj-lt"/>
            </a:endParaRPr>
          </a:p>
        </p:txBody>
      </p:sp>
      <p:sp>
        <p:nvSpPr>
          <p:cNvPr id="4" name="TextBox 3"/>
          <p:cNvSpPr txBox="1"/>
          <p:nvPr/>
        </p:nvSpPr>
        <p:spPr>
          <a:xfrm>
            <a:off x="600982" y="1463778"/>
            <a:ext cx="5753769" cy="3477875"/>
          </a:xfrm>
          <a:prstGeom prst="rect">
            <a:avLst/>
          </a:prstGeom>
          <a:noFill/>
        </p:spPr>
        <p:txBody>
          <a:bodyPr wrap="square" rtlCol="0">
            <a:spAutoFit/>
          </a:bodyPr>
          <a:lstStyle/>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Coordinates </a:t>
            </a:r>
            <a:r>
              <a:rPr lang="en-US" sz="2000" b="1" dirty="0" smtClean="0">
                <a:solidFill>
                  <a:srgbClr val="F54152"/>
                </a:solidFill>
                <a:latin typeface="Century Gothic" panose="020B0502020202020204" pitchFamily="34" charset="0"/>
              </a:rPr>
              <a:t>logistics</a:t>
            </a:r>
            <a:r>
              <a:rPr lang="en-US" sz="2000" b="1" dirty="0" smtClean="0">
                <a:solidFill>
                  <a:srgbClr val="4D3929"/>
                </a:solidFill>
                <a:latin typeface="Century Gothic" panose="020B0502020202020204" pitchFamily="34" charset="0"/>
              </a:rPr>
              <a:t> for all F</a:t>
            </a:r>
            <a:r>
              <a:rPr lang="en-US" sz="2000" b="1" dirty="0" smtClean="0">
                <a:solidFill>
                  <a:srgbClr val="F54152"/>
                </a:solidFill>
                <a:latin typeface="Century Gothic" panose="020B0502020202020204" pitchFamily="34" charset="0"/>
              </a:rPr>
              <a:t>L</a:t>
            </a:r>
            <a:r>
              <a:rPr lang="en-US" sz="2000" b="1" dirty="0" smtClean="0">
                <a:solidFill>
                  <a:srgbClr val="4D3929"/>
                </a:solidFill>
                <a:latin typeface="Century Gothic" panose="020B0502020202020204" pitchFamily="34" charset="0"/>
              </a:rPr>
              <a:t>M-sponsored conferences in the U.S.</a:t>
            </a:r>
          </a:p>
          <a:p>
            <a:pPr marL="342900" indent="-342900">
              <a:buClr>
                <a:srgbClr val="4D3929"/>
              </a:buClr>
              <a:buFont typeface="Arial" panose="020B0604020202020204" pitchFamily="34" charset="0"/>
              <a:buChar char="•"/>
            </a:pPr>
            <a:r>
              <a:rPr lang="en-US" sz="2000" b="1" dirty="0" smtClean="0">
                <a:solidFill>
                  <a:srgbClr val="F54152"/>
                </a:solidFill>
                <a:latin typeface="Century Gothic" panose="020B0502020202020204" pitchFamily="34" charset="0"/>
              </a:rPr>
              <a:t>Assists local POC </a:t>
            </a:r>
            <a:r>
              <a:rPr lang="en-US" sz="2000" b="1" dirty="0" smtClean="0">
                <a:solidFill>
                  <a:srgbClr val="4D3929"/>
                </a:solidFill>
                <a:latin typeface="Century Gothic" panose="020B0502020202020204" pitchFamily="34" charset="0"/>
              </a:rPr>
              <a:t>for all F</a:t>
            </a:r>
            <a:r>
              <a:rPr lang="en-US" sz="2000" b="1" dirty="0" smtClean="0">
                <a:solidFill>
                  <a:srgbClr val="F54152"/>
                </a:solidFill>
                <a:latin typeface="Century Gothic" panose="020B0502020202020204" pitchFamily="34" charset="0"/>
              </a:rPr>
              <a:t>L</a:t>
            </a:r>
            <a:r>
              <a:rPr lang="en-US" sz="2000" b="1" dirty="0" smtClean="0">
                <a:solidFill>
                  <a:srgbClr val="4D3929"/>
                </a:solidFill>
                <a:latin typeface="Century Gothic" panose="020B0502020202020204" pitchFamily="34" charset="0"/>
              </a:rPr>
              <a:t>M-sponsored conferences overseas (as required).</a:t>
            </a:r>
          </a:p>
          <a:p>
            <a:pPr marL="342900" indent="-342900">
              <a:buFont typeface="Arial" panose="020B0604020202020204" pitchFamily="34" charset="0"/>
              <a:buChar char="•"/>
            </a:pPr>
            <a:r>
              <a:rPr lang="en-US" sz="2000" b="1" dirty="0" smtClean="0">
                <a:solidFill>
                  <a:srgbClr val="4D3929"/>
                </a:solidFill>
                <a:latin typeface="Century Gothic" panose="020B0502020202020204" pitchFamily="34" charset="0"/>
              </a:rPr>
              <a:t>Responsible for maintenance, upkeep, and development of F</a:t>
            </a:r>
            <a:r>
              <a:rPr lang="en-US" sz="2000" b="1" dirty="0" smtClean="0">
                <a:solidFill>
                  <a:srgbClr val="F54152"/>
                </a:solidFill>
                <a:latin typeface="Century Gothic" panose="020B0502020202020204" pitchFamily="34" charset="0"/>
              </a:rPr>
              <a:t>L</a:t>
            </a:r>
            <a:r>
              <a:rPr lang="en-US" sz="2000" b="1" dirty="0" smtClean="0">
                <a:solidFill>
                  <a:srgbClr val="4D3929"/>
                </a:solidFill>
                <a:latin typeface="Century Gothic" panose="020B0502020202020204" pitchFamily="34" charset="0"/>
              </a:rPr>
              <a:t>M </a:t>
            </a:r>
            <a:r>
              <a:rPr lang="en-US" sz="2000" b="1" dirty="0" smtClean="0">
                <a:solidFill>
                  <a:srgbClr val="F54152"/>
                </a:solidFill>
                <a:latin typeface="Century Gothic" panose="020B0502020202020204" pitchFamily="34" charset="0"/>
              </a:rPr>
              <a:t>website</a:t>
            </a:r>
            <a:r>
              <a:rPr lang="en-US" sz="2000" b="1" dirty="0" smtClean="0">
                <a:solidFill>
                  <a:srgbClr val="4D3929"/>
                </a:solidFill>
                <a:latin typeface="Century Gothic" panose="020B0502020202020204" pitchFamily="34" charset="0"/>
              </a:rPr>
              <a:t>.</a:t>
            </a:r>
          </a:p>
          <a:p>
            <a:pPr marL="342900" indent="-342900">
              <a:buFont typeface="Arial" panose="020B0604020202020204" pitchFamily="34" charset="0"/>
              <a:buChar char="•"/>
            </a:pPr>
            <a:r>
              <a:rPr lang="en-US" sz="2000" b="1" dirty="0" smtClean="0">
                <a:solidFill>
                  <a:srgbClr val="4D3929"/>
                </a:solidFill>
                <a:latin typeface="Century Gothic" panose="020B0502020202020204" pitchFamily="34" charset="0"/>
              </a:rPr>
              <a:t>Responsible for obtaining </a:t>
            </a:r>
            <a:r>
              <a:rPr lang="en-US" sz="2000" b="1" dirty="0" smtClean="0">
                <a:solidFill>
                  <a:srgbClr val="F54152"/>
                </a:solidFill>
                <a:latin typeface="Century Gothic" panose="020B0502020202020204" pitchFamily="34" charset="0"/>
              </a:rPr>
              <a:t>mission updates </a:t>
            </a:r>
            <a:r>
              <a:rPr lang="en-US" sz="2000" b="1" dirty="0" smtClean="0">
                <a:solidFill>
                  <a:srgbClr val="4D3929"/>
                </a:solidFill>
                <a:latin typeface="Century Gothic" panose="020B0502020202020204" pitchFamily="34" charset="0"/>
              </a:rPr>
              <a:t>from F</a:t>
            </a:r>
            <a:r>
              <a:rPr lang="en-US" sz="2000" b="1" dirty="0" smtClean="0">
                <a:solidFill>
                  <a:srgbClr val="F54152"/>
                </a:solidFill>
                <a:latin typeface="Century Gothic" panose="020B0502020202020204" pitchFamily="34" charset="0"/>
              </a:rPr>
              <a:t>L</a:t>
            </a:r>
            <a:r>
              <a:rPr lang="en-US" sz="2000" b="1" dirty="0" smtClean="0">
                <a:solidFill>
                  <a:srgbClr val="4D3929"/>
                </a:solidFill>
                <a:latin typeface="Century Gothic" panose="020B0502020202020204" pitchFamily="34" charset="0"/>
              </a:rPr>
              <a:t>M missionaries.</a:t>
            </a:r>
          </a:p>
          <a:p>
            <a:pPr marL="342900" indent="-342900">
              <a:buFont typeface="Arial" panose="020B0604020202020204" pitchFamily="34" charset="0"/>
              <a:buChar char="•"/>
            </a:pPr>
            <a:r>
              <a:rPr lang="en-US" sz="2000" b="1" dirty="0" smtClean="0">
                <a:solidFill>
                  <a:srgbClr val="4D3929"/>
                </a:solidFill>
                <a:latin typeface="Century Gothic" panose="020B0502020202020204" pitchFamily="34" charset="0"/>
              </a:rPr>
              <a:t>Responsible for </a:t>
            </a:r>
            <a:r>
              <a:rPr lang="en-US" sz="2000" b="1" dirty="0" smtClean="0">
                <a:solidFill>
                  <a:srgbClr val="F54152"/>
                </a:solidFill>
                <a:latin typeface="Century Gothic" panose="020B0502020202020204" pitchFamily="34" charset="0"/>
              </a:rPr>
              <a:t>mission reports</a:t>
            </a:r>
            <a:r>
              <a:rPr lang="en-US" sz="2000" b="1" dirty="0" smtClean="0">
                <a:solidFill>
                  <a:srgbClr val="4D3929"/>
                </a:solidFill>
                <a:latin typeface="Century Gothic" panose="020B0502020202020204" pitchFamily="34" charset="0"/>
              </a:rPr>
              <a:t>.</a:t>
            </a:r>
          </a:p>
          <a:p>
            <a:pPr marL="342900" indent="-342900">
              <a:buFont typeface="Arial" panose="020B0604020202020204" pitchFamily="34" charset="0"/>
              <a:buChar char="•"/>
            </a:pPr>
            <a:r>
              <a:rPr lang="en-US" sz="2000" b="1" dirty="0" smtClean="0">
                <a:solidFill>
                  <a:srgbClr val="4D3929"/>
                </a:solidFill>
                <a:latin typeface="Century Gothic" panose="020B0502020202020204" pitchFamily="34" charset="0"/>
              </a:rPr>
              <a:t>Responsible for the </a:t>
            </a:r>
            <a:r>
              <a:rPr lang="en-US" sz="2000" b="1" dirty="0" smtClean="0">
                <a:solidFill>
                  <a:srgbClr val="F54152"/>
                </a:solidFill>
                <a:latin typeface="Century Gothic" panose="020B0502020202020204" pitchFamily="34" charset="0"/>
              </a:rPr>
              <a:t>training </a:t>
            </a:r>
            <a:r>
              <a:rPr lang="en-US" sz="2000" b="1" dirty="0" smtClean="0">
                <a:solidFill>
                  <a:srgbClr val="4D3929"/>
                </a:solidFill>
                <a:latin typeface="Century Gothic" panose="020B0502020202020204" pitchFamily="34" charset="0"/>
              </a:rPr>
              <a:t>and </a:t>
            </a:r>
            <a:r>
              <a:rPr lang="en-US" sz="2000" b="1" dirty="0" smtClean="0">
                <a:solidFill>
                  <a:srgbClr val="F54152"/>
                </a:solidFill>
                <a:latin typeface="Century Gothic" panose="020B0502020202020204" pitchFamily="34" charset="0"/>
              </a:rPr>
              <a:t>development </a:t>
            </a:r>
            <a:r>
              <a:rPr lang="en-US" sz="2000" b="1" dirty="0" smtClean="0">
                <a:solidFill>
                  <a:srgbClr val="4D3929"/>
                </a:solidFill>
                <a:latin typeface="Century Gothic" panose="020B0502020202020204" pitchFamily="34" charset="0"/>
              </a:rPr>
              <a:t>of F</a:t>
            </a:r>
            <a:r>
              <a:rPr lang="en-US" sz="2000" b="1" dirty="0" smtClean="0">
                <a:solidFill>
                  <a:srgbClr val="F54152"/>
                </a:solidFill>
                <a:latin typeface="Century Gothic" panose="020B0502020202020204" pitchFamily="34" charset="0"/>
              </a:rPr>
              <a:t>L</a:t>
            </a:r>
            <a:r>
              <a:rPr lang="en-US" sz="2000" b="1" dirty="0" smtClean="0">
                <a:solidFill>
                  <a:srgbClr val="4D3929"/>
                </a:solidFill>
                <a:latin typeface="Century Gothic" panose="020B0502020202020204" pitchFamily="34" charset="0"/>
              </a:rPr>
              <a:t>M missionaries. </a:t>
            </a:r>
          </a:p>
        </p:txBody>
      </p:sp>
    </p:spTree>
    <p:extLst>
      <p:ext uri="{BB962C8B-B14F-4D97-AF65-F5344CB8AC3E}">
        <p14:creationId xmlns:p14="http://schemas.microsoft.com/office/powerpoint/2010/main" val="7852192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98785"/>
            <a:ext cx="2201714" cy="1920240"/>
          </a:xfrm>
          <a:prstGeom prst="ellipse">
            <a:avLst/>
          </a:prstGeom>
          <a:ln>
            <a:noFill/>
          </a:ln>
          <a:effectLst>
            <a:softEdge rad="112500"/>
          </a:effectLst>
        </p:spPr>
      </p:pic>
      <p:sp>
        <p:nvSpPr>
          <p:cNvPr id="145" name="Shape 145"/>
          <p:cNvSpPr txBox="1">
            <a:spLocks noGrp="1"/>
          </p:cNvSpPr>
          <p:nvPr>
            <p:ph type="title"/>
          </p:nvPr>
        </p:nvSpPr>
        <p:spPr>
          <a:xfrm>
            <a:off x="503735" y="508410"/>
            <a:ext cx="5786182" cy="643050"/>
          </a:xfrm>
          <a:prstGeom prst="rect">
            <a:avLst/>
          </a:prstGeom>
        </p:spPr>
        <p:txBody>
          <a:bodyPr lIns="68569" tIns="68569" rIns="68569" bIns="68569" anchor="t" anchorCtr="0">
            <a:noAutofit/>
          </a:bodyPr>
          <a:lstStyle/>
          <a:p>
            <a:r>
              <a:rPr lang="en" sz="4000" dirty="0" smtClean="0">
                <a:solidFill>
                  <a:srgbClr val="4D3929"/>
                </a:solidFill>
                <a:latin typeface="+mj-lt"/>
              </a:rPr>
              <a:t>F</a:t>
            </a:r>
            <a:r>
              <a:rPr lang="en" sz="4000" dirty="0" smtClean="0">
                <a:solidFill>
                  <a:srgbClr val="F54152"/>
                </a:solidFill>
                <a:latin typeface="+mj-lt"/>
              </a:rPr>
              <a:t>L</a:t>
            </a:r>
            <a:r>
              <a:rPr lang="en" sz="4000" dirty="0" smtClean="0">
                <a:solidFill>
                  <a:srgbClr val="4D3929"/>
                </a:solidFill>
                <a:latin typeface="+mj-lt"/>
              </a:rPr>
              <a:t>M Administrator </a:t>
            </a:r>
            <a:r>
              <a:rPr lang="en" sz="2400" i="1" dirty="0">
                <a:solidFill>
                  <a:srgbClr val="F54152"/>
                </a:solidFill>
                <a:latin typeface="+mj-lt"/>
              </a:rPr>
              <a:t>(Cont.)</a:t>
            </a:r>
            <a:r>
              <a:rPr lang="en" sz="2400" dirty="0" smtClean="0">
                <a:solidFill>
                  <a:srgbClr val="4D3929"/>
                </a:solidFill>
                <a:latin typeface="+mj-lt"/>
              </a:rPr>
              <a:t> </a:t>
            </a:r>
            <a:endParaRPr lang="en" sz="4000" dirty="0">
              <a:solidFill>
                <a:srgbClr val="4D3929"/>
              </a:solidFill>
              <a:latin typeface="+mj-lt"/>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r="27737" b="-2049"/>
          <a:stretch/>
        </p:blipFill>
        <p:spPr>
          <a:xfrm>
            <a:off x="4690456" y="2955462"/>
            <a:ext cx="2158346" cy="2286000"/>
          </a:xfrm>
          <a:prstGeom prst="ellipse">
            <a:avLst/>
          </a:prstGeom>
          <a:ln>
            <a:noFill/>
          </a:ln>
          <a:effectLst>
            <a:softEdge rad="112500"/>
          </a:effectLst>
        </p:spPr>
      </p:pic>
      <p:sp>
        <p:nvSpPr>
          <p:cNvPr id="4" name="TextBox 3"/>
          <p:cNvSpPr txBox="1"/>
          <p:nvPr/>
        </p:nvSpPr>
        <p:spPr>
          <a:xfrm>
            <a:off x="600982" y="1235178"/>
            <a:ext cx="5753769" cy="2246769"/>
          </a:xfrm>
          <a:prstGeom prst="rect">
            <a:avLst/>
          </a:prstGeom>
          <a:noFill/>
        </p:spPr>
        <p:txBody>
          <a:bodyPr wrap="square" rtlCol="0">
            <a:spAutoFit/>
          </a:bodyPr>
          <a:lstStyle/>
          <a:p>
            <a:pPr marL="342900" indent="-342900">
              <a:buClr>
                <a:srgbClr val="4D3929"/>
              </a:buClr>
              <a:buFont typeface="Arial" panose="020B0604020202020204" pitchFamily="34" charset="0"/>
              <a:buChar char="•"/>
            </a:pPr>
            <a:r>
              <a:rPr lang="en-US" sz="2000" b="1" dirty="0" smtClean="0">
                <a:solidFill>
                  <a:srgbClr val="F54152"/>
                </a:solidFill>
                <a:latin typeface="Century Gothic" panose="020B0502020202020204" pitchFamily="34" charset="0"/>
              </a:rPr>
              <a:t>Travels</a:t>
            </a:r>
            <a:r>
              <a:rPr lang="en-US" sz="2000" b="1" dirty="0" smtClean="0">
                <a:solidFill>
                  <a:srgbClr val="4D3929"/>
                </a:solidFill>
                <a:latin typeface="Century Gothic" panose="020B0502020202020204" pitchFamily="34" charset="0"/>
              </a:rPr>
              <a:t> to the mission field for encouragement, teaching, preaching, and personal discipleship.</a:t>
            </a: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Responsible for helping </a:t>
            </a:r>
            <a:r>
              <a:rPr lang="en-US" sz="2000" b="1" dirty="0" smtClean="0">
                <a:solidFill>
                  <a:srgbClr val="F54152"/>
                </a:solidFill>
                <a:latin typeface="Century Gothic" panose="020B0502020202020204" pitchFamily="34" charset="0"/>
              </a:rPr>
              <a:t>maintain</a:t>
            </a:r>
            <a:r>
              <a:rPr lang="en-US" sz="2000" b="1" dirty="0" smtClean="0">
                <a:solidFill>
                  <a:srgbClr val="4D3929"/>
                </a:solidFill>
                <a:latin typeface="Century Gothic" panose="020B0502020202020204" pitchFamily="34" charset="0"/>
              </a:rPr>
              <a:t> the quarterly F</a:t>
            </a:r>
            <a:r>
              <a:rPr lang="en-US" sz="2000" b="1" dirty="0" smtClean="0">
                <a:solidFill>
                  <a:srgbClr val="F54152"/>
                </a:solidFill>
                <a:latin typeface="Century Gothic" panose="020B0502020202020204" pitchFamily="34" charset="0"/>
              </a:rPr>
              <a:t>L</a:t>
            </a:r>
            <a:r>
              <a:rPr lang="en-US" sz="2000" b="1" dirty="0" smtClean="0">
                <a:solidFill>
                  <a:srgbClr val="4D3929"/>
                </a:solidFill>
                <a:latin typeface="Century Gothic" panose="020B0502020202020204" pitchFamily="34" charset="0"/>
              </a:rPr>
              <a:t>M/F</a:t>
            </a:r>
            <a:r>
              <a:rPr lang="en-US" sz="2000" b="1" dirty="0" smtClean="0">
                <a:solidFill>
                  <a:srgbClr val="F54152"/>
                </a:solidFill>
                <a:latin typeface="Century Gothic" panose="020B0502020202020204" pitchFamily="34" charset="0"/>
              </a:rPr>
              <a:t>L</a:t>
            </a:r>
            <a:r>
              <a:rPr lang="en-US" sz="2000" b="1" dirty="0" smtClean="0">
                <a:solidFill>
                  <a:srgbClr val="4D3929"/>
                </a:solidFill>
                <a:latin typeface="Century Gothic" panose="020B0502020202020204" pitchFamily="34" charset="0"/>
              </a:rPr>
              <a:t>P magazine with the Financial Officer and FLP Managing Editor.</a:t>
            </a:r>
          </a:p>
          <a:p>
            <a:pPr marL="342900" indent="-342900">
              <a:buClr>
                <a:srgbClr val="4D3929"/>
              </a:buClr>
              <a:buFont typeface="Arial" panose="020B0604020202020204" pitchFamily="34" charset="0"/>
              <a:buChar char="•"/>
            </a:pPr>
            <a:r>
              <a:rPr lang="en-US" sz="2000" b="1" dirty="0" smtClean="0">
                <a:solidFill>
                  <a:srgbClr val="F54152"/>
                </a:solidFill>
                <a:latin typeface="Century Gothic" panose="020B0502020202020204" pitchFamily="34" charset="0"/>
              </a:rPr>
              <a:t>Assists the Director </a:t>
            </a:r>
            <a:r>
              <a:rPr lang="en-US" sz="2000" b="1" dirty="0" smtClean="0">
                <a:solidFill>
                  <a:srgbClr val="4D3929"/>
                </a:solidFill>
                <a:latin typeface="Century Gothic" panose="020B0502020202020204" pitchFamily="34" charset="0"/>
              </a:rPr>
              <a:t>as required.</a:t>
            </a:r>
          </a:p>
        </p:txBody>
      </p:sp>
      <p:sp>
        <p:nvSpPr>
          <p:cNvPr id="5" name="Oval Callout 4"/>
          <p:cNvSpPr/>
          <p:nvPr/>
        </p:nvSpPr>
        <p:spPr>
          <a:xfrm rot="15845522">
            <a:off x="4564938" y="4013326"/>
            <a:ext cx="914400" cy="914400"/>
          </a:xfrm>
          <a:prstGeom prst="wedgeEllipseCallout">
            <a:avLst/>
          </a:prstGeom>
          <a:solidFill>
            <a:srgbClr val="2A4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rot="19967998">
            <a:off x="4396811" y="4188258"/>
            <a:ext cx="1210428" cy="523220"/>
          </a:xfrm>
          <a:prstGeom prst="rect">
            <a:avLst/>
          </a:prstGeom>
          <a:noFill/>
        </p:spPr>
        <p:txBody>
          <a:bodyPr wrap="square" rtlCol="0">
            <a:spAutoFit/>
          </a:bodyPr>
          <a:lstStyle/>
          <a:p>
            <a:pPr algn="ctr"/>
            <a:r>
              <a:rPr lang="en-US" b="1" dirty="0" smtClean="0">
                <a:solidFill>
                  <a:schemeClr val="bg1"/>
                </a:solidFill>
                <a:effectLst>
                  <a:outerShdw blurRad="38100" dist="38100" dir="2700000" algn="tl">
                    <a:srgbClr val="000000">
                      <a:alpha val="43137"/>
                    </a:srgbClr>
                  </a:outerShdw>
                </a:effectLst>
                <a:latin typeface="Century Gothic" panose="020B0502020202020204" pitchFamily="34" charset="0"/>
              </a:rPr>
              <a:t>Anything else?!</a:t>
            </a:r>
            <a:endParaRPr lang="en-US"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1298139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503735" y="508410"/>
            <a:ext cx="5786182" cy="643050"/>
          </a:xfrm>
          <a:prstGeom prst="rect">
            <a:avLst/>
          </a:prstGeom>
        </p:spPr>
        <p:txBody>
          <a:bodyPr lIns="68569" tIns="68569" rIns="68569" bIns="68569" anchor="t" anchorCtr="0">
            <a:noAutofit/>
          </a:bodyPr>
          <a:lstStyle/>
          <a:p>
            <a:r>
              <a:rPr lang="en" sz="4000" dirty="0" smtClean="0">
                <a:solidFill>
                  <a:srgbClr val="4D3929"/>
                </a:solidFill>
                <a:latin typeface="+mj-lt"/>
              </a:rPr>
              <a:t>F</a:t>
            </a:r>
            <a:r>
              <a:rPr lang="en" sz="4000" dirty="0" smtClean="0">
                <a:solidFill>
                  <a:srgbClr val="F54152"/>
                </a:solidFill>
                <a:latin typeface="+mj-lt"/>
              </a:rPr>
              <a:t>L</a:t>
            </a:r>
            <a:r>
              <a:rPr lang="en" sz="4000" dirty="0" smtClean="0">
                <a:solidFill>
                  <a:srgbClr val="4D3929"/>
                </a:solidFill>
                <a:latin typeface="+mj-lt"/>
              </a:rPr>
              <a:t>M Missionary</a:t>
            </a:r>
            <a:endParaRPr lang="en" sz="4000" dirty="0">
              <a:solidFill>
                <a:srgbClr val="4D3929"/>
              </a:solidFill>
              <a:latin typeface="+mj-lt"/>
            </a:endParaRPr>
          </a:p>
        </p:txBody>
      </p:sp>
      <p:sp>
        <p:nvSpPr>
          <p:cNvPr id="4" name="TextBox 3"/>
          <p:cNvSpPr txBox="1"/>
          <p:nvPr/>
        </p:nvSpPr>
        <p:spPr>
          <a:xfrm>
            <a:off x="600982" y="1463778"/>
            <a:ext cx="5753769" cy="1631216"/>
          </a:xfrm>
          <a:prstGeom prst="rect">
            <a:avLst/>
          </a:prstGeom>
          <a:noFill/>
        </p:spPr>
        <p:txBody>
          <a:bodyPr wrap="square" rtlCol="0">
            <a:spAutoFit/>
          </a:bodyPr>
          <a:lstStyle/>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An individual who has experienced the Holy Spirit’s </a:t>
            </a:r>
            <a:r>
              <a:rPr lang="en-US" sz="2000" b="1" i="1" dirty="0" smtClean="0">
                <a:solidFill>
                  <a:srgbClr val="F54152"/>
                </a:solidFill>
                <a:latin typeface="Century Gothic" panose="020B0502020202020204" pitchFamily="34" charset="0"/>
              </a:rPr>
              <a:t>leading</a:t>
            </a:r>
            <a:r>
              <a:rPr lang="en-US" sz="2000" b="1" dirty="0" smtClean="0">
                <a:solidFill>
                  <a:srgbClr val="4D3929"/>
                </a:solidFill>
                <a:latin typeface="Century Gothic" panose="020B0502020202020204" pitchFamily="34" charset="0"/>
              </a:rPr>
              <a:t> to proclaim the gospel to the unchurched and who has previously </a:t>
            </a:r>
            <a:r>
              <a:rPr lang="en-US" sz="2000" b="1" dirty="0" smtClean="0">
                <a:solidFill>
                  <a:srgbClr val="F54152"/>
                </a:solidFill>
                <a:latin typeface="Century Gothic" panose="020B0502020202020204" pitchFamily="34" charset="0"/>
              </a:rPr>
              <a:t>demonstrated a willingness to </a:t>
            </a:r>
            <a:r>
              <a:rPr lang="en-US" sz="2000" b="1" dirty="0" smtClean="0">
                <a:solidFill>
                  <a:srgbClr val="4D3929"/>
                </a:solidFill>
                <a:latin typeface="Century Gothic" panose="020B0502020202020204" pitchFamily="34" charset="0"/>
              </a:rPr>
              <a:t>labor together with us by:</a:t>
            </a:r>
          </a:p>
        </p:txBody>
      </p:sp>
      <p:sp>
        <p:nvSpPr>
          <p:cNvPr id="8" name="TextBox 7"/>
          <p:cNvSpPr txBox="1"/>
          <p:nvPr/>
        </p:nvSpPr>
        <p:spPr>
          <a:xfrm>
            <a:off x="999919" y="3137913"/>
            <a:ext cx="5710068" cy="1323439"/>
          </a:xfrm>
          <a:prstGeom prst="rect">
            <a:avLst/>
          </a:prstGeom>
          <a:noFill/>
        </p:spPr>
        <p:txBody>
          <a:bodyPr wrap="square" rtlCol="0">
            <a:spAutoFit/>
          </a:bodyPr>
          <a:lstStyle/>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Participating in short-term missions</a:t>
            </a:r>
          </a:p>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Engaging in evangelism efforts (street preaching, personal witnessing, discipleship, etc.)</a:t>
            </a:r>
          </a:p>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Distributing F</a:t>
            </a:r>
            <a:r>
              <a:rPr lang="en-US" sz="1600" dirty="0" smtClean="0">
                <a:solidFill>
                  <a:srgbClr val="F54152"/>
                </a:solidFill>
                <a:latin typeface="Century Gothic" panose="020B0502020202020204" pitchFamily="34" charset="0"/>
              </a:rPr>
              <a:t>L</a:t>
            </a:r>
            <a:r>
              <a:rPr lang="en-US" sz="1600" dirty="0" smtClean="0">
                <a:solidFill>
                  <a:srgbClr val="4D3929"/>
                </a:solidFill>
                <a:latin typeface="Century Gothic" panose="020B0502020202020204" pitchFamily="34" charset="0"/>
              </a:rPr>
              <a:t>P literature</a:t>
            </a:r>
          </a:p>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Presenting </a:t>
            </a:r>
            <a:r>
              <a:rPr lang="en-US" sz="1600" dirty="0" smtClean="0">
                <a:solidFill>
                  <a:srgbClr val="4D3929"/>
                </a:solidFill>
                <a:latin typeface="Century Gothic" panose="020B0502020202020204" pitchFamily="34" charset="0"/>
              </a:rPr>
              <a:t>the F</a:t>
            </a:r>
            <a:r>
              <a:rPr lang="en-US" sz="1600" dirty="0" smtClean="0">
                <a:solidFill>
                  <a:srgbClr val="F54152"/>
                </a:solidFill>
                <a:latin typeface="Century Gothic" panose="020B0502020202020204" pitchFamily="34" charset="0"/>
              </a:rPr>
              <a:t>L</a:t>
            </a:r>
            <a:r>
              <a:rPr lang="en-US" sz="1600" dirty="0" smtClean="0">
                <a:solidFill>
                  <a:srgbClr val="4D3929"/>
                </a:solidFill>
                <a:latin typeface="Century Gothic" panose="020B0502020202020204" pitchFamily="34" charset="0"/>
              </a:rPr>
              <a:t>P/F</a:t>
            </a:r>
            <a:r>
              <a:rPr lang="en-US" sz="1600" dirty="0" smtClean="0">
                <a:solidFill>
                  <a:srgbClr val="F54152"/>
                </a:solidFill>
                <a:latin typeface="Century Gothic" panose="020B0502020202020204" pitchFamily="34" charset="0"/>
              </a:rPr>
              <a:t>L</a:t>
            </a:r>
            <a:r>
              <a:rPr lang="en-US" sz="1600" dirty="0" smtClean="0">
                <a:solidFill>
                  <a:srgbClr val="4D3929"/>
                </a:solidFill>
                <a:latin typeface="Century Gothic" panose="020B0502020202020204" pitchFamily="34" charset="0"/>
              </a:rPr>
              <a:t>M </a:t>
            </a:r>
            <a:r>
              <a:rPr lang="en-US" sz="1600" dirty="0" smtClean="0">
                <a:solidFill>
                  <a:srgbClr val="4D3929"/>
                </a:solidFill>
                <a:latin typeface="Century Gothic" panose="020B0502020202020204" pitchFamily="34" charset="0"/>
              </a:rPr>
              <a:t>ministry overview </a:t>
            </a:r>
            <a:r>
              <a:rPr lang="en-US" sz="1600" dirty="0" smtClean="0">
                <a:solidFill>
                  <a:srgbClr val="4D3929"/>
                </a:solidFill>
                <a:latin typeface="Century Gothic" panose="020B0502020202020204" pitchFamily="34" charset="0"/>
              </a:rPr>
              <a:t>seminar</a:t>
            </a:r>
            <a:endParaRPr lang="en-US" sz="1600" dirty="0" smtClean="0">
              <a:solidFill>
                <a:srgbClr val="4D3929"/>
              </a:solidFill>
              <a:latin typeface="Century Gothic" panose="020B0502020202020204" pitchFamily="34" charset="0"/>
            </a:endParaRPr>
          </a:p>
        </p:txBody>
      </p:sp>
    </p:spTree>
    <p:extLst>
      <p:ext uri="{BB962C8B-B14F-4D97-AF65-F5344CB8AC3E}">
        <p14:creationId xmlns:p14="http://schemas.microsoft.com/office/powerpoint/2010/main" val="42514838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6" name="TextBox 15"/>
          <p:cNvSpPr txBox="1"/>
          <p:nvPr/>
        </p:nvSpPr>
        <p:spPr>
          <a:xfrm>
            <a:off x="526268" y="1937334"/>
            <a:ext cx="5828477" cy="1077218"/>
          </a:xfrm>
          <a:prstGeom prst="rect">
            <a:avLst/>
          </a:prstGeom>
          <a:noFill/>
        </p:spPr>
        <p:txBody>
          <a:bodyPr wrap="square" rtlCol="0">
            <a:spAutoFit/>
          </a:bodyPr>
          <a:lstStyle/>
          <a:p>
            <a:pPr algn="ctr"/>
            <a:r>
              <a:rPr lang="en-US" sz="3200" dirty="0" smtClean="0">
                <a:solidFill>
                  <a:srgbClr val="4D3929"/>
                </a:solidFill>
                <a:latin typeface="Century Gothic" panose="020B0502020202020204" pitchFamily="34" charset="0"/>
              </a:rPr>
              <a:t>So how </a:t>
            </a:r>
            <a:r>
              <a:rPr lang="en-US" sz="3200" b="1" dirty="0" smtClean="0">
                <a:solidFill>
                  <a:srgbClr val="F54152"/>
                </a:solidFill>
                <a:latin typeface="Century Gothic" panose="020B0502020202020204" pitchFamily="34" charset="0"/>
              </a:rPr>
              <a:t>can I</a:t>
            </a:r>
            <a:r>
              <a:rPr lang="en-US" sz="3200" dirty="0" smtClean="0">
                <a:solidFill>
                  <a:srgbClr val="4D3929"/>
                </a:solidFill>
                <a:latin typeface="Century Gothic" panose="020B0502020202020204" pitchFamily="34" charset="0"/>
              </a:rPr>
              <a:t> become </a:t>
            </a:r>
          </a:p>
          <a:p>
            <a:pPr algn="ctr"/>
            <a:r>
              <a:rPr lang="en-US" sz="3200" dirty="0" smtClean="0">
                <a:solidFill>
                  <a:srgbClr val="4D3929"/>
                </a:solidFill>
                <a:latin typeface="Century Gothic" panose="020B0502020202020204" pitchFamily="34" charset="0"/>
              </a:rPr>
              <a:t>an F</a:t>
            </a:r>
            <a:r>
              <a:rPr lang="en-US" sz="3200" dirty="0" smtClean="0">
                <a:solidFill>
                  <a:srgbClr val="F54152"/>
                </a:solidFill>
                <a:latin typeface="Century Gothic" panose="020B0502020202020204" pitchFamily="34" charset="0"/>
              </a:rPr>
              <a:t>L</a:t>
            </a:r>
            <a:r>
              <a:rPr lang="en-US" sz="3200" dirty="0" smtClean="0">
                <a:solidFill>
                  <a:srgbClr val="4D3929"/>
                </a:solidFill>
                <a:latin typeface="Century Gothic" panose="020B0502020202020204" pitchFamily="34" charset="0"/>
              </a:rPr>
              <a:t>M missionary?</a:t>
            </a:r>
          </a:p>
        </p:txBody>
      </p:sp>
      <p:cxnSp>
        <p:nvCxnSpPr>
          <p:cNvPr id="7" name="Straight Connector 6"/>
          <p:cNvCxnSpPr/>
          <p:nvPr/>
        </p:nvCxnSpPr>
        <p:spPr>
          <a:xfrm flipV="1">
            <a:off x="-6578" y="2480063"/>
            <a:ext cx="1188720" cy="394"/>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flipV="1">
            <a:off x="5677150" y="2472743"/>
            <a:ext cx="1188720" cy="394"/>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8068165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503734" y="508410"/>
            <a:ext cx="5929957" cy="643050"/>
          </a:xfrm>
          <a:prstGeom prst="rect">
            <a:avLst/>
          </a:prstGeom>
        </p:spPr>
        <p:txBody>
          <a:bodyPr lIns="68569" tIns="68569" rIns="68569" bIns="68569" anchor="t" anchorCtr="0">
            <a:noAutofit/>
          </a:bodyPr>
          <a:lstStyle/>
          <a:p>
            <a:r>
              <a:rPr lang="en" sz="4000" dirty="0" smtClean="0">
                <a:solidFill>
                  <a:srgbClr val="F54152"/>
                </a:solidFill>
                <a:latin typeface="+mj-lt"/>
              </a:rPr>
              <a:t>Essential</a:t>
            </a:r>
            <a:r>
              <a:rPr lang="en" sz="4000" dirty="0" smtClean="0">
                <a:solidFill>
                  <a:srgbClr val="4D3929"/>
                </a:solidFill>
                <a:latin typeface="+mj-lt"/>
              </a:rPr>
              <a:t> Requirements</a:t>
            </a:r>
            <a:endParaRPr lang="en" sz="4000" dirty="0">
              <a:solidFill>
                <a:srgbClr val="F54152"/>
              </a:solidFill>
              <a:latin typeface="+mj-lt"/>
            </a:endParaRPr>
          </a:p>
        </p:txBody>
      </p:sp>
      <p:sp>
        <p:nvSpPr>
          <p:cNvPr id="4" name="TextBox 3"/>
          <p:cNvSpPr txBox="1"/>
          <p:nvPr/>
        </p:nvSpPr>
        <p:spPr>
          <a:xfrm>
            <a:off x="600982" y="1450623"/>
            <a:ext cx="5753769" cy="3170099"/>
          </a:xfrm>
          <a:prstGeom prst="rect">
            <a:avLst/>
          </a:prstGeom>
          <a:noFill/>
        </p:spPr>
        <p:txBody>
          <a:bodyPr wrap="square" rtlCol="0">
            <a:spAutoFit/>
          </a:bodyPr>
          <a:lstStyle/>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Be a </a:t>
            </a:r>
            <a:r>
              <a:rPr lang="en-US" sz="2000" b="1" dirty="0" smtClean="0">
                <a:solidFill>
                  <a:srgbClr val="F54152"/>
                </a:solidFill>
                <a:latin typeface="Century Gothic" panose="020B0502020202020204" pitchFamily="34" charset="0"/>
              </a:rPr>
              <a:t>born-again </a:t>
            </a:r>
            <a:r>
              <a:rPr lang="en-US" sz="2000" b="1" dirty="0" smtClean="0">
                <a:solidFill>
                  <a:srgbClr val="4D3929"/>
                </a:solidFill>
                <a:latin typeface="Century Gothic" panose="020B0502020202020204" pitchFamily="34" charset="0"/>
              </a:rPr>
              <a:t>Christian. </a:t>
            </a:r>
          </a:p>
          <a:p>
            <a:pPr marL="342900" indent="-342900">
              <a:buClr>
                <a:srgbClr val="4D3929"/>
              </a:buClr>
              <a:buFont typeface="Arial" panose="020B0604020202020204" pitchFamily="34" charset="0"/>
              <a:buChar char="•"/>
            </a:pPr>
            <a:endParaRPr lang="en-US" sz="2000" b="1" dirty="0">
              <a:solidFill>
                <a:srgbClr val="4D3929"/>
              </a:solidFill>
              <a:latin typeface="Century Gothic" panose="020B0502020202020204" pitchFamily="34" charset="0"/>
            </a:endParaRPr>
          </a:p>
          <a:p>
            <a:pPr marL="342900" indent="-342900">
              <a:buClr>
                <a:srgbClr val="4D3929"/>
              </a:buClr>
              <a:buFont typeface="Arial" panose="020B0604020202020204" pitchFamily="34" charset="0"/>
              <a:buChar char="•"/>
            </a:pPr>
            <a:endParaRPr lang="en-US" sz="2000" b="1" dirty="0" smtClean="0">
              <a:solidFill>
                <a:srgbClr val="4D3929"/>
              </a:solidFill>
              <a:latin typeface="Century Gothic" panose="020B0502020202020204" pitchFamily="34" charset="0"/>
            </a:endParaRPr>
          </a:p>
          <a:p>
            <a:pPr marL="342900" indent="-342900">
              <a:buClr>
                <a:srgbClr val="4D3929"/>
              </a:buClr>
              <a:buFont typeface="Arial" panose="020B0604020202020204" pitchFamily="34" charset="0"/>
              <a:buChar char="•"/>
            </a:pPr>
            <a:endParaRPr lang="en-US" sz="2000" b="1" dirty="0" smtClean="0">
              <a:solidFill>
                <a:srgbClr val="4D3929"/>
              </a:solidFill>
              <a:latin typeface="Century Gothic" panose="020B0502020202020204" pitchFamily="34" charset="0"/>
            </a:endParaRP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Member in good standing of a </a:t>
            </a:r>
            <a:r>
              <a:rPr lang="en-US" sz="2000" b="1" dirty="0" smtClean="0">
                <a:solidFill>
                  <a:srgbClr val="F54152"/>
                </a:solidFill>
                <a:latin typeface="Century Gothic" panose="020B0502020202020204" pitchFamily="34" charset="0"/>
              </a:rPr>
              <a:t>Bible-believing </a:t>
            </a:r>
            <a:r>
              <a:rPr lang="en-US" sz="2000" b="1" dirty="0" smtClean="0">
                <a:solidFill>
                  <a:srgbClr val="4D3929"/>
                </a:solidFill>
                <a:latin typeface="Century Gothic" panose="020B0502020202020204" pitchFamily="34" charset="0"/>
              </a:rPr>
              <a:t>local church.</a:t>
            </a:r>
          </a:p>
          <a:p>
            <a:pPr marL="342900" indent="-342900">
              <a:buClr>
                <a:srgbClr val="4D3929"/>
              </a:buClr>
              <a:buFont typeface="Arial" panose="020B0604020202020204" pitchFamily="34" charset="0"/>
              <a:buChar char="•"/>
            </a:pPr>
            <a:endParaRPr lang="en-US" sz="2000" b="1" dirty="0">
              <a:solidFill>
                <a:srgbClr val="4D3929"/>
              </a:solidFill>
              <a:latin typeface="Century Gothic" panose="020B0502020202020204" pitchFamily="34" charset="0"/>
            </a:endParaRPr>
          </a:p>
          <a:p>
            <a:pPr marL="342900" indent="-342900">
              <a:buClr>
                <a:srgbClr val="4D3929"/>
              </a:buClr>
              <a:buFont typeface="Arial" panose="020B0604020202020204" pitchFamily="34" charset="0"/>
              <a:buChar char="•"/>
            </a:pPr>
            <a:endParaRPr lang="en-US" sz="2000" b="1" dirty="0" smtClean="0">
              <a:solidFill>
                <a:srgbClr val="4D3929"/>
              </a:solidFill>
              <a:latin typeface="Century Gothic" panose="020B0502020202020204" pitchFamily="34" charset="0"/>
            </a:endParaRP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Recommended from a </a:t>
            </a:r>
            <a:r>
              <a:rPr lang="en-US" sz="2000" b="1" dirty="0" smtClean="0">
                <a:solidFill>
                  <a:srgbClr val="F54152"/>
                </a:solidFill>
                <a:latin typeface="Century Gothic" panose="020B0502020202020204" pitchFamily="34" charset="0"/>
              </a:rPr>
              <a:t>local</a:t>
            </a:r>
            <a:r>
              <a:rPr lang="en-US" sz="2000" b="1" dirty="0" smtClean="0">
                <a:solidFill>
                  <a:srgbClr val="4D3929"/>
                </a:solidFill>
                <a:latin typeface="Century Gothic" panose="020B0502020202020204" pitchFamily="34" charset="0"/>
              </a:rPr>
              <a:t> pastor.</a:t>
            </a: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Complete the </a:t>
            </a:r>
            <a:r>
              <a:rPr lang="en-US" sz="2000" b="1" dirty="0" smtClean="0">
                <a:solidFill>
                  <a:srgbClr val="F54152"/>
                </a:solidFill>
                <a:latin typeface="Century Gothic" panose="020B0502020202020204" pitchFamily="34" charset="0"/>
              </a:rPr>
              <a:t>3-step</a:t>
            </a:r>
            <a:r>
              <a:rPr lang="en-US" sz="2000" b="1" dirty="0" smtClean="0">
                <a:solidFill>
                  <a:srgbClr val="4D3929"/>
                </a:solidFill>
                <a:latin typeface="Century Gothic" panose="020B0502020202020204" pitchFamily="34" charset="0"/>
              </a:rPr>
              <a:t> </a:t>
            </a:r>
            <a:r>
              <a:rPr lang="en-US" sz="2000" b="1" dirty="0" smtClean="0">
                <a:solidFill>
                  <a:srgbClr val="F54152"/>
                </a:solidFill>
                <a:latin typeface="Century Gothic" panose="020B0502020202020204" pitchFamily="34" charset="0"/>
              </a:rPr>
              <a:t>certification</a:t>
            </a:r>
            <a:r>
              <a:rPr lang="en-US" sz="2000" b="1" dirty="0" smtClean="0">
                <a:solidFill>
                  <a:srgbClr val="4D3929"/>
                </a:solidFill>
                <a:latin typeface="Century Gothic" panose="020B0502020202020204" pitchFamily="34" charset="0"/>
              </a:rPr>
              <a:t> process.</a:t>
            </a:r>
          </a:p>
        </p:txBody>
      </p:sp>
      <p:sp>
        <p:nvSpPr>
          <p:cNvPr id="5" name="TextBox 4"/>
          <p:cNvSpPr txBox="1"/>
          <p:nvPr/>
        </p:nvSpPr>
        <p:spPr>
          <a:xfrm>
            <a:off x="999919" y="1835367"/>
            <a:ext cx="5592605" cy="2062103"/>
          </a:xfrm>
          <a:prstGeom prst="rect">
            <a:avLst/>
          </a:prstGeom>
          <a:noFill/>
        </p:spPr>
        <p:txBody>
          <a:bodyPr wrap="square" rtlCol="0">
            <a:spAutoFit/>
          </a:bodyPr>
          <a:lstStyle/>
          <a:p>
            <a:pPr marL="285750" indent="-285750">
              <a:buFont typeface="Wingdings" panose="05000000000000000000" pitchFamily="2" charset="2"/>
              <a:buChar char="ü"/>
            </a:pPr>
            <a:r>
              <a:rPr lang="en-US" sz="1600" dirty="0">
                <a:solidFill>
                  <a:srgbClr val="4D3929"/>
                </a:solidFill>
                <a:latin typeface="Century Gothic" panose="020B0502020202020204" pitchFamily="34" charset="0"/>
              </a:rPr>
              <a:t>Jesus answered </a:t>
            </a:r>
            <a:r>
              <a:rPr lang="en-US" sz="1600" dirty="0" smtClean="0">
                <a:solidFill>
                  <a:srgbClr val="4D3929"/>
                </a:solidFill>
                <a:latin typeface="Century Gothic" panose="020B0502020202020204" pitchFamily="34" charset="0"/>
              </a:rPr>
              <a:t>. . . “I </a:t>
            </a:r>
            <a:r>
              <a:rPr lang="en-US" sz="1600" dirty="0">
                <a:solidFill>
                  <a:srgbClr val="4D3929"/>
                </a:solidFill>
                <a:latin typeface="Century Gothic" panose="020B0502020202020204" pitchFamily="34" charset="0"/>
              </a:rPr>
              <a:t>say to you, unless one is </a:t>
            </a:r>
            <a:r>
              <a:rPr lang="en-US" sz="1600" dirty="0">
                <a:solidFill>
                  <a:srgbClr val="F54152"/>
                </a:solidFill>
                <a:latin typeface="Century Gothic" panose="020B0502020202020204" pitchFamily="34" charset="0"/>
              </a:rPr>
              <a:t>born again</a:t>
            </a:r>
            <a:r>
              <a:rPr lang="en-US" sz="1600" dirty="0">
                <a:solidFill>
                  <a:srgbClr val="4D3929"/>
                </a:solidFill>
                <a:latin typeface="Century Gothic" panose="020B0502020202020204" pitchFamily="34" charset="0"/>
              </a:rPr>
              <a:t>, he cannot see the kingdom of </a:t>
            </a:r>
            <a:r>
              <a:rPr lang="en-US" sz="1600" dirty="0" smtClean="0">
                <a:solidFill>
                  <a:srgbClr val="4D3929"/>
                </a:solidFill>
                <a:latin typeface="Century Gothic" panose="020B0502020202020204" pitchFamily="34" charset="0"/>
              </a:rPr>
              <a:t>God . . . You must be </a:t>
            </a:r>
            <a:r>
              <a:rPr lang="en-US" sz="1600" dirty="0" smtClean="0">
                <a:solidFill>
                  <a:srgbClr val="F54152"/>
                </a:solidFill>
                <a:latin typeface="Century Gothic" panose="020B0502020202020204" pitchFamily="34" charset="0"/>
              </a:rPr>
              <a:t>born again</a:t>
            </a:r>
            <a:r>
              <a:rPr lang="en-US" sz="1600" dirty="0" smtClean="0">
                <a:solidFill>
                  <a:srgbClr val="4D3929"/>
                </a:solidFill>
                <a:latin typeface="Century Gothic" panose="020B0502020202020204" pitchFamily="34" charset="0"/>
              </a:rPr>
              <a:t>” (John 3:3–7).</a:t>
            </a:r>
          </a:p>
          <a:p>
            <a:pPr marL="285750" indent="-285750">
              <a:buFont typeface="Wingdings" panose="05000000000000000000" pitchFamily="2" charset="2"/>
              <a:buChar char="ü"/>
            </a:pPr>
            <a:endParaRPr lang="en-US" sz="1600" dirty="0">
              <a:solidFill>
                <a:srgbClr val="4D3929"/>
              </a:solidFill>
              <a:latin typeface="Century Gothic" panose="020B0502020202020204" pitchFamily="34" charset="0"/>
            </a:endParaRPr>
          </a:p>
          <a:p>
            <a:pPr marL="285750" indent="-285750">
              <a:buFont typeface="Wingdings" panose="05000000000000000000" pitchFamily="2" charset="2"/>
              <a:buChar char="ü"/>
            </a:pPr>
            <a:endParaRPr lang="en-US" sz="1600" dirty="0" smtClean="0">
              <a:solidFill>
                <a:srgbClr val="4D3929"/>
              </a:solidFill>
              <a:latin typeface="Century Gothic" panose="020B0502020202020204" pitchFamily="34" charset="0"/>
            </a:endParaRPr>
          </a:p>
          <a:p>
            <a:pPr marL="285750" indent="-285750">
              <a:buFont typeface="Wingdings" panose="05000000000000000000" pitchFamily="2" charset="2"/>
              <a:buChar char="ü"/>
            </a:pPr>
            <a:endParaRPr lang="en-US" sz="1600" dirty="0" smtClean="0">
              <a:solidFill>
                <a:srgbClr val="4D3929"/>
              </a:solidFill>
              <a:latin typeface="Century Gothic" panose="020B0502020202020204" pitchFamily="34" charset="0"/>
            </a:endParaRPr>
          </a:p>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“Not forsaking the assembly of ourselves together” (Heb. 10:25; see also Col. 3:16; Acts 2:42; Eph. 4:12)</a:t>
            </a:r>
          </a:p>
        </p:txBody>
      </p:sp>
    </p:spTree>
    <p:extLst>
      <p:ext uri="{BB962C8B-B14F-4D97-AF65-F5344CB8AC3E}">
        <p14:creationId xmlns:p14="http://schemas.microsoft.com/office/powerpoint/2010/main" val="3092732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8" name="Rectangle 17"/>
          <p:cNvSpPr/>
          <p:nvPr/>
        </p:nvSpPr>
        <p:spPr>
          <a:xfrm>
            <a:off x="861766" y="1905328"/>
            <a:ext cx="3828637" cy="587242"/>
          </a:xfrm>
          <a:prstGeom prst="rect">
            <a:avLst/>
          </a:prstGeom>
          <a:solidFill>
            <a:srgbClr val="4D3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34128" y="1918491"/>
            <a:ext cx="3749697" cy="523220"/>
          </a:xfrm>
          <a:prstGeom prst="rect">
            <a:avLst/>
          </a:prstGeom>
          <a:noFill/>
        </p:spPr>
        <p:txBody>
          <a:bodyPr wrap="square" rtlCol="0">
            <a:spAutoFit/>
          </a:bodyPr>
          <a:lstStyle/>
          <a:p>
            <a:r>
              <a:rPr lang="en-US" sz="2800" b="1" dirty="0" smtClean="0">
                <a:solidFill>
                  <a:schemeClr val="bg1"/>
                </a:solidFill>
                <a:latin typeface="Century Gothic" panose="020B0502020202020204" pitchFamily="34" charset="0"/>
              </a:rPr>
              <a:t>Short answer . . .  </a:t>
            </a:r>
            <a:r>
              <a:rPr lang="en-US" sz="2800" b="1" dirty="0" smtClean="0">
                <a:solidFill>
                  <a:srgbClr val="F54152"/>
                </a:solidFill>
                <a:latin typeface="Century Gothic" panose="020B0502020202020204" pitchFamily="34" charset="0"/>
              </a:rPr>
              <a:t>No. </a:t>
            </a:r>
          </a:p>
        </p:txBody>
      </p:sp>
      <p:sp>
        <p:nvSpPr>
          <p:cNvPr id="4" name="Rectangle 3"/>
          <p:cNvSpPr/>
          <p:nvPr/>
        </p:nvSpPr>
        <p:spPr>
          <a:xfrm>
            <a:off x="2283801" y="2714694"/>
            <a:ext cx="3828637" cy="587242"/>
          </a:xfrm>
          <a:prstGeom prst="rect">
            <a:avLst/>
          </a:prstGeom>
          <a:solidFill>
            <a:srgbClr val="4D3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355072" y="2721272"/>
            <a:ext cx="3750783" cy="523220"/>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And here’s </a:t>
            </a:r>
            <a:r>
              <a:rPr lang="en-US" sz="2800" b="1" dirty="0" smtClean="0">
                <a:solidFill>
                  <a:srgbClr val="F54152"/>
                </a:solidFill>
                <a:latin typeface="Century Gothic" panose="020B0502020202020204" pitchFamily="34" charset="0"/>
              </a:rPr>
              <a:t>why</a:t>
            </a:r>
            <a:r>
              <a:rPr lang="en-US" sz="2800" b="1" dirty="0" smtClean="0">
                <a:solidFill>
                  <a:schemeClr val="bg1"/>
                </a:solidFill>
                <a:latin typeface="Century Gothic" panose="020B0502020202020204" pitchFamily="34" charset="0"/>
              </a:rPr>
              <a:t> . . .  </a:t>
            </a:r>
            <a:endParaRPr lang="en-US" sz="2800" b="1" dirty="0" smtClean="0">
              <a:solidFill>
                <a:srgbClr val="F54152"/>
              </a:solidFill>
              <a:latin typeface="Century Gothic" panose="020B0502020202020204" pitchFamily="34" charset="0"/>
            </a:endParaRPr>
          </a:p>
        </p:txBody>
      </p:sp>
    </p:spTree>
    <p:extLst>
      <p:ext uri="{BB962C8B-B14F-4D97-AF65-F5344CB8AC3E}">
        <p14:creationId xmlns:p14="http://schemas.microsoft.com/office/powerpoint/2010/main" val="40674404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503734" y="508410"/>
            <a:ext cx="5929957" cy="643050"/>
          </a:xfrm>
          <a:prstGeom prst="rect">
            <a:avLst/>
          </a:prstGeom>
        </p:spPr>
        <p:txBody>
          <a:bodyPr lIns="68569" tIns="68569" rIns="68569" bIns="68569" anchor="t" anchorCtr="0">
            <a:noAutofit/>
          </a:bodyPr>
          <a:lstStyle/>
          <a:p>
            <a:r>
              <a:rPr lang="en" sz="4000" dirty="0" smtClean="0">
                <a:solidFill>
                  <a:srgbClr val="4D3929"/>
                </a:solidFill>
                <a:latin typeface="+mj-lt"/>
              </a:rPr>
              <a:t>Missionary </a:t>
            </a:r>
            <a:r>
              <a:rPr lang="en" sz="4000" dirty="0" smtClean="0">
                <a:solidFill>
                  <a:srgbClr val="F54152"/>
                </a:solidFill>
                <a:latin typeface="+mj-lt"/>
              </a:rPr>
              <a:t>Certification</a:t>
            </a:r>
            <a:endParaRPr lang="en" sz="4000" dirty="0">
              <a:solidFill>
                <a:srgbClr val="F54152"/>
              </a:solidFill>
              <a:latin typeface="+mj-lt"/>
            </a:endParaRPr>
          </a:p>
        </p:txBody>
      </p:sp>
      <p:sp>
        <p:nvSpPr>
          <p:cNvPr id="4" name="TextBox 3"/>
          <p:cNvSpPr txBox="1"/>
          <p:nvPr/>
        </p:nvSpPr>
        <p:spPr>
          <a:xfrm>
            <a:off x="600982" y="1450623"/>
            <a:ext cx="5753769" cy="3477875"/>
          </a:xfrm>
          <a:prstGeom prst="rect">
            <a:avLst/>
          </a:prstGeom>
          <a:noFill/>
        </p:spPr>
        <p:txBody>
          <a:bodyPr wrap="square" rtlCol="0">
            <a:spAutoFit/>
          </a:bodyPr>
          <a:lstStyle/>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Complete the missionary application.</a:t>
            </a: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Complete the </a:t>
            </a:r>
            <a:r>
              <a:rPr lang="en-US" sz="2000" b="1" dirty="0" smtClean="0">
                <a:solidFill>
                  <a:srgbClr val="F54152"/>
                </a:solidFill>
                <a:latin typeface="Century Gothic" panose="020B0502020202020204" pitchFamily="34" charset="0"/>
              </a:rPr>
              <a:t>“Certificate of Ministry” </a:t>
            </a:r>
            <a:r>
              <a:rPr lang="en-US" sz="2000" b="1" dirty="0" smtClean="0">
                <a:solidFill>
                  <a:srgbClr val="4D3929"/>
                </a:solidFill>
                <a:latin typeface="Century Gothic" panose="020B0502020202020204" pitchFamily="34" charset="0"/>
              </a:rPr>
              <a:t>within</a:t>
            </a:r>
            <a:r>
              <a:rPr lang="en-US" sz="2000" b="1" dirty="0" smtClean="0">
                <a:solidFill>
                  <a:srgbClr val="F54152"/>
                </a:solidFill>
                <a:latin typeface="Century Gothic" panose="020B0502020202020204" pitchFamily="34" charset="0"/>
              </a:rPr>
              <a:t> six months </a:t>
            </a:r>
            <a:r>
              <a:rPr lang="en-US" sz="2000" b="1" dirty="0" smtClean="0">
                <a:solidFill>
                  <a:srgbClr val="4D3929"/>
                </a:solidFill>
                <a:latin typeface="Century Gothic" panose="020B0502020202020204" pitchFamily="34" charset="0"/>
              </a:rPr>
              <a:t>of commencement.</a:t>
            </a:r>
          </a:p>
          <a:p>
            <a:pPr marL="342900" indent="-342900">
              <a:buClr>
                <a:srgbClr val="4D3929"/>
              </a:buClr>
              <a:buFont typeface="Arial" panose="020B0604020202020204" pitchFamily="34" charset="0"/>
              <a:buChar char="•"/>
            </a:pPr>
            <a:endParaRPr lang="en-US" sz="2000" b="1" dirty="0">
              <a:solidFill>
                <a:srgbClr val="F54152"/>
              </a:solidFill>
              <a:latin typeface="Century Gothic" panose="020B0502020202020204" pitchFamily="34" charset="0"/>
            </a:endParaRPr>
          </a:p>
          <a:p>
            <a:pPr marL="342900" indent="-342900">
              <a:buClr>
                <a:srgbClr val="4D3929"/>
              </a:buClr>
              <a:buFont typeface="Arial" panose="020B0604020202020204" pitchFamily="34" charset="0"/>
              <a:buChar char="•"/>
            </a:pPr>
            <a:endParaRPr lang="en-US" sz="2000" b="1" dirty="0" smtClean="0">
              <a:solidFill>
                <a:srgbClr val="F54152"/>
              </a:solidFill>
              <a:latin typeface="Century Gothic" panose="020B0502020202020204" pitchFamily="34" charset="0"/>
            </a:endParaRPr>
          </a:p>
          <a:p>
            <a:pPr marL="342900" indent="-342900">
              <a:buClr>
                <a:srgbClr val="4D3929"/>
              </a:buClr>
              <a:buFont typeface="Arial" panose="020B0604020202020204" pitchFamily="34" charset="0"/>
              <a:buChar char="•"/>
            </a:pPr>
            <a:endParaRPr lang="en-US" sz="2000" b="1" dirty="0">
              <a:solidFill>
                <a:srgbClr val="F54152"/>
              </a:solidFill>
              <a:latin typeface="Century Gothic" panose="020B0502020202020204" pitchFamily="34" charset="0"/>
            </a:endParaRPr>
          </a:p>
          <a:p>
            <a:pPr marL="342900" indent="-342900">
              <a:buClr>
                <a:srgbClr val="4D3929"/>
              </a:buClr>
              <a:buFont typeface="Arial" panose="020B0604020202020204" pitchFamily="34" charset="0"/>
              <a:buChar char="•"/>
            </a:pPr>
            <a:endParaRPr lang="en-US" sz="2000" b="1" dirty="0" smtClean="0">
              <a:solidFill>
                <a:srgbClr val="F54152"/>
              </a:solidFill>
              <a:latin typeface="Century Gothic" panose="020B0502020202020204" pitchFamily="34" charset="0"/>
            </a:endParaRPr>
          </a:p>
          <a:p>
            <a:pPr marL="342900" indent="-342900">
              <a:buClr>
                <a:srgbClr val="4D3929"/>
              </a:buClr>
              <a:buFont typeface="Arial" panose="020B0604020202020204" pitchFamily="34" charset="0"/>
              <a:buChar char="•"/>
            </a:pPr>
            <a:endParaRPr lang="en-US" sz="2000" b="1" dirty="0">
              <a:solidFill>
                <a:srgbClr val="F54152"/>
              </a:solidFill>
              <a:latin typeface="Century Gothic" panose="020B0502020202020204" pitchFamily="34" charset="0"/>
            </a:endParaRPr>
          </a:p>
          <a:p>
            <a:pPr>
              <a:buClr>
                <a:srgbClr val="4D3929"/>
              </a:buClr>
            </a:pPr>
            <a:endParaRPr lang="en-US" sz="2000" b="1" dirty="0" smtClean="0">
              <a:solidFill>
                <a:srgbClr val="4D3929"/>
              </a:solidFill>
              <a:latin typeface="Century Gothic" panose="020B0502020202020204" pitchFamily="34" charset="0"/>
            </a:endParaRP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Confirmed as an F</a:t>
            </a:r>
            <a:r>
              <a:rPr lang="en-US" sz="2000" b="1" dirty="0" smtClean="0">
                <a:solidFill>
                  <a:srgbClr val="F54152"/>
                </a:solidFill>
                <a:latin typeface="Century Gothic" panose="020B0502020202020204" pitchFamily="34" charset="0"/>
              </a:rPr>
              <a:t>L</a:t>
            </a:r>
            <a:r>
              <a:rPr lang="en-US" sz="2000" b="1" dirty="0" smtClean="0">
                <a:solidFill>
                  <a:srgbClr val="4D3929"/>
                </a:solidFill>
                <a:latin typeface="Century Gothic" panose="020B0502020202020204" pitchFamily="34" charset="0"/>
              </a:rPr>
              <a:t>M Missionary under the auspices of First</a:t>
            </a:r>
            <a:r>
              <a:rPr lang="en-US" sz="2000" b="1" dirty="0" smtClean="0">
                <a:solidFill>
                  <a:srgbClr val="F54152"/>
                </a:solidFill>
                <a:latin typeface="Century Gothic" panose="020B0502020202020204" pitchFamily="34" charset="0"/>
              </a:rPr>
              <a:t>Love</a:t>
            </a:r>
            <a:r>
              <a:rPr lang="en-US" sz="2000" b="1" dirty="0" smtClean="0">
                <a:solidFill>
                  <a:srgbClr val="4D3929"/>
                </a:solidFill>
                <a:latin typeface="Century Gothic" panose="020B0502020202020204" pitchFamily="34" charset="0"/>
              </a:rPr>
              <a:t> Missions.</a:t>
            </a:r>
          </a:p>
        </p:txBody>
      </p:sp>
      <p:sp>
        <p:nvSpPr>
          <p:cNvPr id="8" name="TextBox 7"/>
          <p:cNvSpPr txBox="1"/>
          <p:nvPr/>
        </p:nvSpPr>
        <p:spPr>
          <a:xfrm>
            <a:off x="999919" y="2447186"/>
            <a:ext cx="5592605" cy="1815882"/>
          </a:xfrm>
          <a:prstGeom prst="rect">
            <a:avLst/>
          </a:prstGeom>
          <a:noFill/>
        </p:spPr>
        <p:txBody>
          <a:bodyPr wrap="square" rtlCol="0">
            <a:spAutoFit/>
          </a:bodyPr>
          <a:lstStyle/>
          <a:p>
            <a:pPr marL="285750" indent="-285750">
              <a:buFont typeface="Wingdings" panose="05000000000000000000" pitchFamily="2" charset="2"/>
              <a:buChar char="ü"/>
            </a:pPr>
            <a:r>
              <a:rPr lang="en-US" sz="1600" u="sng" dirty="0" smtClean="0">
                <a:solidFill>
                  <a:srgbClr val="4D3929"/>
                </a:solidFill>
                <a:latin typeface="Century Gothic" panose="020B0502020202020204" pitchFamily="34" charset="0"/>
              </a:rPr>
              <a:t>Book 1</a:t>
            </a:r>
            <a:r>
              <a:rPr lang="en-US" sz="1600" dirty="0" smtClean="0">
                <a:solidFill>
                  <a:srgbClr val="4D3929"/>
                </a:solidFill>
                <a:latin typeface="Century Gothic" panose="020B0502020202020204" pitchFamily="34" charset="0"/>
              </a:rPr>
              <a:t>: </a:t>
            </a:r>
            <a:r>
              <a:rPr lang="en-US" sz="1600" i="1" dirty="0" smtClean="0">
                <a:solidFill>
                  <a:srgbClr val="4D3929"/>
                </a:solidFill>
                <a:latin typeface="Century Gothic" panose="020B0502020202020204" pitchFamily="34" charset="0"/>
              </a:rPr>
              <a:t>The New Testament Missionary </a:t>
            </a:r>
            <a:r>
              <a:rPr lang="en-US" sz="1600" dirty="0" smtClean="0">
                <a:solidFill>
                  <a:srgbClr val="4D3929"/>
                </a:solidFill>
                <a:latin typeface="Century Gothic" panose="020B0502020202020204" pitchFamily="34" charset="0"/>
              </a:rPr>
              <a:t>(Cliff </a:t>
            </a:r>
            <a:r>
              <a:rPr lang="en-US" sz="1600" dirty="0" err="1" smtClean="0">
                <a:solidFill>
                  <a:srgbClr val="4D3929"/>
                </a:solidFill>
                <a:latin typeface="Century Gothic" panose="020B0502020202020204" pitchFamily="34" charset="0"/>
              </a:rPr>
              <a:t>Hellar</a:t>
            </a:r>
            <a:r>
              <a:rPr lang="en-US" sz="1600" dirty="0" smtClean="0">
                <a:solidFill>
                  <a:srgbClr val="4D3929"/>
                </a:solidFill>
                <a:latin typeface="Century Gothic" panose="020B0502020202020204" pitchFamily="34" charset="0"/>
              </a:rPr>
              <a:t>) and Study Guide</a:t>
            </a:r>
          </a:p>
          <a:p>
            <a:pPr marL="285750" indent="-285750">
              <a:buFont typeface="Wingdings" panose="05000000000000000000" pitchFamily="2" charset="2"/>
              <a:buChar char="ü"/>
            </a:pPr>
            <a:r>
              <a:rPr lang="en-US" sz="1600" u="sng" dirty="0" smtClean="0">
                <a:solidFill>
                  <a:srgbClr val="4D3929"/>
                </a:solidFill>
                <a:latin typeface="Century Gothic" panose="020B0502020202020204" pitchFamily="34" charset="0"/>
              </a:rPr>
              <a:t>Book 2</a:t>
            </a:r>
            <a:r>
              <a:rPr lang="en-US" sz="1600" dirty="0" smtClean="0">
                <a:solidFill>
                  <a:srgbClr val="4D3929"/>
                </a:solidFill>
                <a:latin typeface="Century Gothic" panose="020B0502020202020204" pitchFamily="34" charset="0"/>
              </a:rPr>
              <a:t>: </a:t>
            </a:r>
            <a:r>
              <a:rPr lang="en-US" sz="1600" i="1" dirty="0" smtClean="0">
                <a:solidFill>
                  <a:srgbClr val="4D3929"/>
                </a:solidFill>
                <a:latin typeface="Century Gothic" panose="020B0502020202020204" pitchFamily="34" charset="0"/>
              </a:rPr>
              <a:t>The Minister as Shepherd: The Privileges and Responsibilities of Pastoral Leadership </a:t>
            </a:r>
            <a:r>
              <a:rPr lang="en-US" sz="1600" dirty="0" smtClean="0">
                <a:solidFill>
                  <a:srgbClr val="4D3929"/>
                </a:solidFill>
                <a:latin typeface="Century Gothic" panose="020B0502020202020204" pitchFamily="34" charset="0"/>
              </a:rPr>
              <a:t>(Charles E. Jefferson) and Study Guide</a:t>
            </a:r>
          </a:p>
          <a:p>
            <a:pPr marL="285750" indent="-285750">
              <a:buFont typeface="Wingdings" panose="05000000000000000000" pitchFamily="2" charset="2"/>
              <a:buChar char="ü"/>
            </a:pPr>
            <a:r>
              <a:rPr lang="en-US" sz="1600" u="sng" dirty="0" smtClean="0">
                <a:solidFill>
                  <a:srgbClr val="4D3929"/>
                </a:solidFill>
                <a:latin typeface="Century Gothic" panose="020B0502020202020204" pitchFamily="34" charset="0"/>
              </a:rPr>
              <a:t>Book 3</a:t>
            </a:r>
            <a:r>
              <a:rPr lang="en-US" sz="1600" dirty="0" smtClean="0">
                <a:solidFill>
                  <a:srgbClr val="4D3929"/>
                </a:solidFill>
                <a:latin typeface="Century Gothic" panose="020B0502020202020204" pitchFamily="34" charset="0"/>
              </a:rPr>
              <a:t>: </a:t>
            </a:r>
            <a:r>
              <a:rPr lang="en-US" sz="1600" i="1" dirty="0" smtClean="0">
                <a:solidFill>
                  <a:srgbClr val="4D3929"/>
                </a:solidFill>
                <a:latin typeface="Century Gothic" panose="020B0502020202020204" pitchFamily="34" charset="0"/>
              </a:rPr>
              <a:t>A Catechism on Biblical Doctrine: With Commentary </a:t>
            </a:r>
            <a:r>
              <a:rPr lang="en-US" sz="1600" dirty="0" smtClean="0">
                <a:solidFill>
                  <a:srgbClr val="4D3929"/>
                </a:solidFill>
                <a:latin typeface="Century Gothic" panose="020B0502020202020204" pitchFamily="34" charset="0"/>
              </a:rPr>
              <a:t>(W. R. Downing) and Study Guide</a:t>
            </a:r>
          </a:p>
        </p:txBody>
      </p:sp>
    </p:spTree>
    <p:extLst>
      <p:ext uri="{BB962C8B-B14F-4D97-AF65-F5344CB8AC3E}">
        <p14:creationId xmlns:p14="http://schemas.microsoft.com/office/powerpoint/2010/main" val="4359231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6" name="TextBox 15"/>
          <p:cNvSpPr txBox="1"/>
          <p:nvPr/>
        </p:nvSpPr>
        <p:spPr>
          <a:xfrm>
            <a:off x="526268" y="1930741"/>
            <a:ext cx="5828477" cy="1077218"/>
          </a:xfrm>
          <a:prstGeom prst="rect">
            <a:avLst/>
          </a:prstGeom>
          <a:noFill/>
        </p:spPr>
        <p:txBody>
          <a:bodyPr wrap="square" rtlCol="0">
            <a:spAutoFit/>
          </a:bodyPr>
          <a:lstStyle/>
          <a:p>
            <a:pPr algn="ctr"/>
            <a:r>
              <a:rPr lang="en-US" sz="3200" dirty="0" smtClean="0">
                <a:solidFill>
                  <a:srgbClr val="4D3929"/>
                </a:solidFill>
                <a:latin typeface="Century Gothic" panose="020B0502020202020204" pitchFamily="34" charset="0"/>
              </a:rPr>
              <a:t>Any other </a:t>
            </a:r>
            <a:r>
              <a:rPr lang="en-US" sz="3200" b="1" dirty="0" smtClean="0">
                <a:solidFill>
                  <a:srgbClr val="F54152"/>
                </a:solidFill>
                <a:latin typeface="Century Gothic" panose="020B0502020202020204" pitchFamily="34" charset="0"/>
              </a:rPr>
              <a:t>requirements</a:t>
            </a:r>
            <a:r>
              <a:rPr lang="en-US" sz="3200" dirty="0" smtClean="0">
                <a:solidFill>
                  <a:srgbClr val="4D3929"/>
                </a:solidFill>
                <a:latin typeface="Century Gothic" panose="020B0502020202020204" pitchFamily="34" charset="0"/>
              </a:rPr>
              <a:t> </a:t>
            </a:r>
          </a:p>
          <a:p>
            <a:pPr algn="ctr"/>
            <a:r>
              <a:rPr lang="en-US" sz="3200" dirty="0" smtClean="0">
                <a:solidFill>
                  <a:srgbClr val="4D3929"/>
                </a:solidFill>
                <a:latin typeface="Century Gothic" panose="020B0502020202020204" pitchFamily="34" charset="0"/>
              </a:rPr>
              <a:t>for F</a:t>
            </a:r>
            <a:r>
              <a:rPr lang="en-US" sz="3200" dirty="0" smtClean="0">
                <a:solidFill>
                  <a:srgbClr val="F54152"/>
                </a:solidFill>
                <a:latin typeface="Century Gothic" panose="020B0502020202020204" pitchFamily="34" charset="0"/>
              </a:rPr>
              <a:t>L</a:t>
            </a:r>
            <a:r>
              <a:rPr lang="en-US" sz="3200" dirty="0" smtClean="0">
                <a:solidFill>
                  <a:srgbClr val="4D3929"/>
                </a:solidFill>
                <a:latin typeface="Century Gothic" panose="020B0502020202020204" pitchFamily="34" charset="0"/>
              </a:rPr>
              <a:t>M missionaries?</a:t>
            </a:r>
          </a:p>
        </p:txBody>
      </p:sp>
      <p:cxnSp>
        <p:nvCxnSpPr>
          <p:cNvPr id="7" name="Straight Connector 6"/>
          <p:cNvCxnSpPr/>
          <p:nvPr/>
        </p:nvCxnSpPr>
        <p:spPr>
          <a:xfrm flipV="1">
            <a:off x="-6578" y="2480063"/>
            <a:ext cx="1051560" cy="394"/>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flipV="1">
            <a:off x="5815297" y="2472743"/>
            <a:ext cx="1051560" cy="394"/>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8021476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503734" y="508410"/>
            <a:ext cx="5929957" cy="643050"/>
          </a:xfrm>
          <a:prstGeom prst="rect">
            <a:avLst/>
          </a:prstGeom>
        </p:spPr>
        <p:txBody>
          <a:bodyPr lIns="68569" tIns="68569" rIns="68569" bIns="68569" anchor="t" anchorCtr="0">
            <a:noAutofit/>
          </a:bodyPr>
          <a:lstStyle/>
          <a:p>
            <a:r>
              <a:rPr lang="en" sz="4000" dirty="0" smtClean="0">
                <a:solidFill>
                  <a:srgbClr val="F54152"/>
                </a:solidFill>
                <a:latin typeface="+mj-lt"/>
              </a:rPr>
              <a:t>Continuing </a:t>
            </a:r>
            <a:r>
              <a:rPr lang="en" sz="4000" dirty="0" smtClean="0">
                <a:solidFill>
                  <a:srgbClr val="4D3929"/>
                </a:solidFill>
                <a:latin typeface="+mj-lt"/>
              </a:rPr>
              <a:t>Training</a:t>
            </a:r>
            <a:endParaRPr lang="en" sz="4000" dirty="0">
              <a:solidFill>
                <a:srgbClr val="4D3929"/>
              </a:solidFill>
              <a:latin typeface="+mj-lt"/>
            </a:endParaRPr>
          </a:p>
        </p:txBody>
      </p:sp>
      <p:sp>
        <p:nvSpPr>
          <p:cNvPr id="4" name="TextBox 3"/>
          <p:cNvSpPr txBox="1"/>
          <p:nvPr/>
        </p:nvSpPr>
        <p:spPr>
          <a:xfrm>
            <a:off x="600982" y="1463778"/>
            <a:ext cx="5753769" cy="1938992"/>
          </a:xfrm>
          <a:prstGeom prst="rect">
            <a:avLst/>
          </a:prstGeom>
          <a:noFill/>
        </p:spPr>
        <p:txBody>
          <a:bodyPr wrap="square" rtlCol="0">
            <a:spAutoFit/>
          </a:bodyPr>
          <a:lstStyle/>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All F</a:t>
            </a:r>
            <a:r>
              <a:rPr lang="en-US" sz="2000" b="1" dirty="0" smtClean="0">
                <a:solidFill>
                  <a:srgbClr val="F54152"/>
                </a:solidFill>
                <a:latin typeface="Century Gothic" panose="020B0502020202020204" pitchFamily="34" charset="0"/>
              </a:rPr>
              <a:t>L</a:t>
            </a:r>
            <a:r>
              <a:rPr lang="en-US" sz="2000" b="1" dirty="0" smtClean="0">
                <a:solidFill>
                  <a:srgbClr val="4D3929"/>
                </a:solidFill>
                <a:latin typeface="Century Gothic" panose="020B0502020202020204" pitchFamily="34" charset="0"/>
              </a:rPr>
              <a:t>M missionaries will pursue and complete </a:t>
            </a:r>
            <a:r>
              <a:rPr lang="en-US" sz="2000" b="1" dirty="0" smtClean="0">
                <a:solidFill>
                  <a:srgbClr val="F54152"/>
                </a:solidFill>
                <a:latin typeface="Century Gothic" panose="020B0502020202020204" pitchFamily="34" charset="0"/>
              </a:rPr>
              <a:t>Level 2 </a:t>
            </a:r>
            <a:r>
              <a:rPr lang="en-US" sz="2000" b="1" dirty="0" smtClean="0">
                <a:solidFill>
                  <a:srgbClr val="4D3929"/>
                </a:solidFill>
                <a:latin typeface="Century Gothic" panose="020B0502020202020204" pitchFamily="34" charset="0"/>
              </a:rPr>
              <a:t>training beyond the initial </a:t>
            </a:r>
            <a:r>
              <a:rPr lang="en-US" sz="2000" b="1" dirty="0" smtClean="0">
                <a:solidFill>
                  <a:srgbClr val="F54152"/>
                </a:solidFill>
                <a:latin typeface="Century Gothic" panose="020B0502020202020204" pitchFamily="34" charset="0"/>
              </a:rPr>
              <a:t>Level 1</a:t>
            </a:r>
            <a:r>
              <a:rPr lang="en-US" sz="2000" b="1" dirty="0" smtClean="0">
                <a:solidFill>
                  <a:srgbClr val="4D3929"/>
                </a:solidFill>
                <a:latin typeface="Century Gothic" panose="020B0502020202020204" pitchFamily="34" charset="0"/>
              </a:rPr>
              <a:t> “Certificate of Ministry.” This further study will concentrate on the lives of </a:t>
            </a:r>
            <a:r>
              <a:rPr lang="en-US" sz="2000" b="1" dirty="0" smtClean="0">
                <a:solidFill>
                  <a:srgbClr val="F54152"/>
                </a:solidFill>
                <a:latin typeface="Century Gothic" panose="020B0502020202020204" pitchFamily="34" charset="0"/>
              </a:rPr>
              <a:t>notable missionaries</a:t>
            </a:r>
            <a:r>
              <a:rPr lang="en-US" sz="2000" b="1" dirty="0" smtClean="0">
                <a:solidFill>
                  <a:srgbClr val="4D3929"/>
                </a:solidFill>
                <a:latin typeface="Century Gothic" panose="020B0502020202020204" pitchFamily="34" charset="0"/>
              </a:rPr>
              <a:t> and </a:t>
            </a:r>
            <a:r>
              <a:rPr lang="en-US" sz="2000" b="1" dirty="0" smtClean="0">
                <a:solidFill>
                  <a:srgbClr val="F54152"/>
                </a:solidFill>
                <a:latin typeface="Century Gothic" panose="020B0502020202020204" pitchFamily="34" charset="0"/>
              </a:rPr>
              <a:t>evangelists</a:t>
            </a:r>
            <a:r>
              <a:rPr lang="en-US" sz="2000" b="1" dirty="0" smtClean="0">
                <a:solidFill>
                  <a:srgbClr val="4D3929"/>
                </a:solidFill>
                <a:latin typeface="Century Gothic" panose="020B0502020202020204" pitchFamily="34" charset="0"/>
              </a:rPr>
              <a:t> from Christian history.</a:t>
            </a:r>
            <a:endParaRPr lang="en-US" sz="2000" b="1" dirty="0">
              <a:solidFill>
                <a:srgbClr val="F54152"/>
              </a:solidFill>
              <a:latin typeface="Century Gothic" panose="020B0502020202020204" pitchFamily="34" charset="0"/>
            </a:endParaRPr>
          </a:p>
        </p:txBody>
      </p:sp>
      <p:sp>
        <p:nvSpPr>
          <p:cNvPr id="8" name="TextBox 7"/>
          <p:cNvSpPr txBox="1"/>
          <p:nvPr/>
        </p:nvSpPr>
        <p:spPr>
          <a:xfrm>
            <a:off x="999919" y="3374716"/>
            <a:ext cx="5592605" cy="1569660"/>
          </a:xfrm>
          <a:prstGeom prst="rect">
            <a:avLst/>
          </a:prstGeom>
          <a:noFill/>
        </p:spPr>
        <p:txBody>
          <a:bodyPr wrap="square" rtlCol="0">
            <a:spAutoFit/>
          </a:bodyPr>
          <a:lstStyle/>
          <a:p>
            <a:pPr marL="285750" indent="-285750">
              <a:buFont typeface="Wingdings" panose="05000000000000000000" pitchFamily="2" charset="2"/>
              <a:buChar char="ü"/>
            </a:pPr>
            <a:r>
              <a:rPr lang="en-US" sz="1600" u="sng" dirty="0" smtClean="0">
                <a:solidFill>
                  <a:srgbClr val="4D3929"/>
                </a:solidFill>
                <a:latin typeface="Century Gothic" panose="020B0502020202020204" pitchFamily="34" charset="0"/>
              </a:rPr>
              <a:t>Book 1</a:t>
            </a:r>
            <a:r>
              <a:rPr lang="en-US" sz="1600" dirty="0" smtClean="0">
                <a:solidFill>
                  <a:srgbClr val="4D3929"/>
                </a:solidFill>
                <a:latin typeface="Century Gothic" panose="020B0502020202020204" pitchFamily="34" charset="0"/>
              </a:rPr>
              <a:t>: Biography of George Muller and Study Guide.</a:t>
            </a:r>
          </a:p>
          <a:p>
            <a:pPr marL="285750" indent="-285750">
              <a:buFont typeface="Wingdings" panose="05000000000000000000" pitchFamily="2" charset="2"/>
              <a:buChar char="ü"/>
            </a:pPr>
            <a:r>
              <a:rPr lang="en-US" sz="1600" u="sng" dirty="0" smtClean="0">
                <a:solidFill>
                  <a:srgbClr val="4D3929"/>
                </a:solidFill>
                <a:latin typeface="Century Gothic" panose="020B0502020202020204" pitchFamily="34" charset="0"/>
              </a:rPr>
              <a:t>Book 2</a:t>
            </a:r>
            <a:r>
              <a:rPr lang="en-US" sz="1600" dirty="0" smtClean="0">
                <a:solidFill>
                  <a:srgbClr val="4D3929"/>
                </a:solidFill>
                <a:latin typeface="Century Gothic" panose="020B0502020202020204" pitchFamily="34" charset="0"/>
              </a:rPr>
              <a:t>: Biography of Hudson Taylor and Study Guide</a:t>
            </a:r>
          </a:p>
          <a:p>
            <a:pPr marL="285750" indent="-285750">
              <a:buFont typeface="Wingdings" panose="05000000000000000000" pitchFamily="2" charset="2"/>
              <a:buChar char="ü"/>
            </a:pPr>
            <a:r>
              <a:rPr lang="en-US" sz="1600" u="sng" dirty="0" smtClean="0">
                <a:solidFill>
                  <a:srgbClr val="4D3929"/>
                </a:solidFill>
                <a:latin typeface="Century Gothic" panose="020B0502020202020204" pitchFamily="34" charset="0"/>
              </a:rPr>
              <a:t>Book 3</a:t>
            </a:r>
            <a:r>
              <a:rPr lang="en-US" sz="1600" dirty="0" smtClean="0">
                <a:solidFill>
                  <a:srgbClr val="4D3929"/>
                </a:solidFill>
                <a:latin typeface="Century Gothic" panose="020B0502020202020204" pitchFamily="34" charset="0"/>
              </a:rPr>
              <a:t>: Biography of George Whitefield and Study Guide</a:t>
            </a:r>
          </a:p>
        </p:txBody>
      </p:sp>
    </p:spTree>
    <p:extLst>
      <p:ext uri="{BB962C8B-B14F-4D97-AF65-F5344CB8AC3E}">
        <p14:creationId xmlns:p14="http://schemas.microsoft.com/office/powerpoint/2010/main" val="228630959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6" name="TextBox 15"/>
          <p:cNvSpPr txBox="1"/>
          <p:nvPr/>
        </p:nvSpPr>
        <p:spPr>
          <a:xfrm>
            <a:off x="526268" y="1430789"/>
            <a:ext cx="5828477" cy="3262432"/>
          </a:xfrm>
          <a:prstGeom prst="rect">
            <a:avLst/>
          </a:prstGeom>
          <a:noFill/>
        </p:spPr>
        <p:txBody>
          <a:bodyPr wrap="square" rtlCol="0">
            <a:spAutoFit/>
          </a:bodyPr>
          <a:lstStyle/>
          <a:p>
            <a:pPr algn="ctr"/>
            <a:r>
              <a:rPr lang="en-US" sz="3200" dirty="0" smtClean="0">
                <a:solidFill>
                  <a:srgbClr val="4D3929"/>
                </a:solidFill>
                <a:latin typeface="Century Gothic" panose="020B0502020202020204" pitchFamily="34" charset="0"/>
              </a:rPr>
              <a:t>Are there </a:t>
            </a:r>
            <a:r>
              <a:rPr lang="en-US" sz="3200" b="1" dirty="0" smtClean="0">
                <a:solidFill>
                  <a:srgbClr val="F54152"/>
                </a:solidFill>
                <a:latin typeface="Century Gothic" panose="020B0502020202020204" pitchFamily="34" charset="0"/>
              </a:rPr>
              <a:t>ministry opportunities</a:t>
            </a:r>
            <a:r>
              <a:rPr lang="en-US" sz="3200" dirty="0" smtClean="0">
                <a:solidFill>
                  <a:srgbClr val="4D3929"/>
                </a:solidFill>
                <a:latin typeface="Century Gothic" panose="020B0502020202020204" pitchFamily="34" charset="0"/>
              </a:rPr>
              <a:t> with F</a:t>
            </a:r>
            <a:r>
              <a:rPr lang="en-US" sz="3200" dirty="0" smtClean="0">
                <a:solidFill>
                  <a:srgbClr val="F54152"/>
                </a:solidFill>
                <a:latin typeface="Century Gothic" panose="020B0502020202020204" pitchFamily="34" charset="0"/>
              </a:rPr>
              <a:t>L</a:t>
            </a:r>
            <a:r>
              <a:rPr lang="en-US" sz="3200" dirty="0" smtClean="0">
                <a:solidFill>
                  <a:srgbClr val="4D3929"/>
                </a:solidFill>
                <a:latin typeface="Century Gothic" panose="020B0502020202020204" pitchFamily="34" charset="0"/>
              </a:rPr>
              <a:t>M, without being a dedicated F</a:t>
            </a:r>
            <a:r>
              <a:rPr lang="en-US" sz="3200" dirty="0" smtClean="0">
                <a:solidFill>
                  <a:srgbClr val="F54152"/>
                </a:solidFill>
                <a:latin typeface="Century Gothic" panose="020B0502020202020204" pitchFamily="34" charset="0"/>
              </a:rPr>
              <a:t>L</a:t>
            </a:r>
            <a:r>
              <a:rPr lang="en-US" sz="3200" dirty="0" smtClean="0">
                <a:solidFill>
                  <a:srgbClr val="4D3929"/>
                </a:solidFill>
                <a:latin typeface="Century Gothic" panose="020B0502020202020204" pitchFamily="34" charset="0"/>
              </a:rPr>
              <a:t>M missionary?</a:t>
            </a:r>
          </a:p>
          <a:p>
            <a:pPr algn="ctr"/>
            <a:endParaRPr lang="en-US" sz="3200" dirty="0" smtClean="0">
              <a:solidFill>
                <a:srgbClr val="4D3929"/>
              </a:solidFill>
              <a:latin typeface="Century Gothic" panose="020B0502020202020204" pitchFamily="34" charset="0"/>
            </a:endParaRPr>
          </a:p>
          <a:p>
            <a:pPr algn="ctr"/>
            <a:endParaRPr lang="en-US" sz="3200" dirty="0">
              <a:solidFill>
                <a:srgbClr val="4D3929"/>
              </a:solidFill>
              <a:latin typeface="Century Gothic" panose="020B0502020202020204" pitchFamily="34" charset="0"/>
            </a:endParaRPr>
          </a:p>
          <a:p>
            <a:pPr algn="ctr"/>
            <a:r>
              <a:rPr lang="en-US" b="1" dirty="0" smtClean="0">
                <a:solidFill>
                  <a:srgbClr val="4D3929"/>
                </a:solidFill>
                <a:latin typeface="Century Gothic" panose="020B0502020202020204" pitchFamily="34" charset="0"/>
              </a:rPr>
              <a:t>(Short answer . . . </a:t>
            </a:r>
            <a:r>
              <a:rPr lang="en-US" b="1" dirty="0" smtClean="0">
                <a:solidFill>
                  <a:srgbClr val="F54152"/>
                </a:solidFill>
                <a:latin typeface="Century Gothic" panose="020B0502020202020204" pitchFamily="34" charset="0"/>
              </a:rPr>
              <a:t>Yes!</a:t>
            </a:r>
            <a:r>
              <a:rPr lang="en-US" b="1" dirty="0" smtClean="0">
                <a:solidFill>
                  <a:srgbClr val="4D3929"/>
                </a:solidFill>
                <a:latin typeface="Century Gothic" panose="020B0502020202020204" pitchFamily="34" charset="0"/>
              </a:rPr>
              <a:t>)</a:t>
            </a:r>
            <a:endParaRPr lang="en-US" b="1" dirty="0">
              <a:solidFill>
                <a:srgbClr val="4D3929"/>
              </a:solidFill>
            </a:endParaRPr>
          </a:p>
        </p:txBody>
      </p:sp>
      <p:cxnSp>
        <p:nvCxnSpPr>
          <p:cNvPr id="7" name="Straight Connector 6"/>
          <p:cNvCxnSpPr/>
          <p:nvPr/>
        </p:nvCxnSpPr>
        <p:spPr>
          <a:xfrm flipV="1">
            <a:off x="-6578" y="2480063"/>
            <a:ext cx="640080" cy="394"/>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flipV="1">
            <a:off x="6229721" y="2472743"/>
            <a:ext cx="640080" cy="394"/>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83853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503734" y="508410"/>
            <a:ext cx="6088789" cy="643050"/>
          </a:xfrm>
          <a:prstGeom prst="rect">
            <a:avLst/>
          </a:prstGeom>
        </p:spPr>
        <p:txBody>
          <a:bodyPr lIns="68569" tIns="68569" rIns="68569" bIns="68569" anchor="t" anchorCtr="0">
            <a:noAutofit/>
          </a:bodyPr>
          <a:lstStyle/>
          <a:p>
            <a:r>
              <a:rPr lang="en" sz="4000" dirty="0" smtClean="0">
                <a:solidFill>
                  <a:srgbClr val="4D3929"/>
                </a:solidFill>
                <a:latin typeface="+mj-lt"/>
              </a:rPr>
              <a:t>F</a:t>
            </a:r>
            <a:r>
              <a:rPr lang="en" sz="4000" dirty="0" smtClean="0">
                <a:solidFill>
                  <a:srgbClr val="F54152"/>
                </a:solidFill>
                <a:latin typeface="+mj-lt"/>
              </a:rPr>
              <a:t>L</a:t>
            </a:r>
            <a:r>
              <a:rPr lang="en" sz="4000" dirty="0" smtClean="0">
                <a:solidFill>
                  <a:srgbClr val="4D3929"/>
                </a:solidFill>
                <a:latin typeface="+mj-lt"/>
              </a:rPr>
              <a:t>M Missionary </a:t>
            </a:r>
            <a:r>
              <a:rPr lang="en" sz="4000" dirty="0" smtClean="0">
                <a:solidFill>
                  <a:srgbClr val="F54152"/>
                </a:solidFill>
                <a:latin typeface="+mj-lt"/>
              </a:rPr>
              <a:t>Worker*</a:t>
            </a:r>
            <a:endParaRPr lang="en" sz="4000" dirty="0">
              <a:solidFill>
                <a:srgbClr val="F54152"/>
              </a:solidFill>
              <a:latin typeface="+mj-lt"/>
            </a:endParaRPr>
          </a:p>
        </p:txBody>
      </p:sp>
      <p:sp>
        <p:nvSpPr>
          <p:cNvPr id="4" name="TextBox 3"/>
          <p:cNvSpPr txBox="1"/>
          <p:nvPr/>
        </p:nvSpPr>
        <p:spPr>
          <a:xfrm>
            <a:off x="600982" y="1463778"/>
            <a:ext cx="5753769" cy="1631216"/>
          </a:xfrm>
          <a:prstGeom prst="rect">
            <a:avLst/>
          </a:prstGeom>
          <a:noFill/>
        </p:spPr>
        <p:txBody>
          <a:bodyPr wrap="square" rtlCol="0">
            <a:spAutoFit/>
          </a:bodyPr>
          <a:lstStyle/>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For a </a:t>
            </a:r>
            <a:r>
              <a:rPr lang="en-US" sz="2000" b="1" dirty="0" smtClean="0">
                <a:solidFill>
                  <a:srgbClr val="F54152"/>
                </a:solidFill>
                <a:latin typeface="Century Gothic" panose="020B0502020202020204" pitchFamily="34" charset="0"/>
              </a:rPr>
              <a:t>“Titus 2” man </a:t>
            </a:r>
            <a:r>
              <a:rPr lang="en-US" sz="2000" b="1" dirty="0" smtClean="0">
                <a:solidFill>
                  <a:srgbClr val="4D3929"/>
                </a:solidFill>
                <a:latin typeface="Century Gothic" panose="020B0502020202020204" pitchFamily="34" charset="0"/>
              </a:rPr>
              <a:t>or </a:t>
            </a:r>
            <a:r>
              <a:rPr lang="en-US" sz="2000" b="1" dirty="0" smtClean="0">
                <a:solidFill>
                  <a:srgbClr val="F54152"/>
                </a:solidFill>
                <a:latin typeface="Century Gothic" panose="020B0502020202020204" pitchFamily="34" charset="0"/>
              </a:rPr>
              <a:t>woman </a:t>
            </a:r>
            <a:r>
              <a:rPr lang="en-US" sz="2000" b="1" dirty="0" smtClean="0">
                <a:solidFill>
                  <a:srgbClr val="4D3929"/>
                </a:solidFill>
                <a:latin typeface="Century Gothic" panose="020B0502020202020204" pitchFamily="34" charset="0"/>
              </a:rPr>
              <a:t>who feels the Holy Spirit’s leading to assist F</a:t>
            </a:r>
            <a:r>
              <a:rPr lang="en-US" sz="2000" b="1" dirty="0" smtClean="0">
                <a:solidFill>
                  <a:srgbClr val="F54152"/>
                </a:solidFill>
                <a:latin typeface="Century Gothic" panose="020B0502020202020204" pitchFamily="34" charset="0"/>
              </a:rPr>
              <a:t>L</a:t>
            </a:r>
            <a:r>
              <a:rPr lang="en-US" sz="2000" b="1" dirty="0" smtClean="0">
                <a:solidFill>
                  <a:srgbClr val="4D3929"/>
                </a:solidFill>
                <a:latin typeface="Century Gothic" panose="020B0502020202020204" pitchFamily="34" charset="0"/>
              </a:rPr>
              <a:t>M missionaries to engage in gospel outreach and evangelism in a number of </a:t>
            </a:r>
            <a:r>
              <a:rPr lang="en-US" sz="2000" b="1" dirty="0" smtClean="0">
                <a:solidFill>
                  <a:srgbClr val="F54152"/>
                </a:solidFill>
                <a:latin typeface="Century Gothic" panose="020B0502020202020204" pitchFamily="34" charset="0"/>
              </a:rPr>
              <a:t>practical ways</a:t>
            </a:r>
            <a:r>
              <a:rPr lang="en-US" sz="2000" b="1" dirty="0" smtClean="0">
                <a:solidFill>
                  <a:srgbClr val="4D3929"/>
                </a:solidFill>
                <a:latin typeface="Century Gothic" panose="020B0502020202020204" pitchFamily="34" charset="0"/>
              </a:rPr>
              <a:t>, to include: </a:t>
            </a:r>
          </a:p>
        </p:txBody>
      </p:sp>
      <p:sp>
        <p:nvSpPr>
          <p:cNvPr id="8" name="TextBox 7"/>
          <p:cNvSpPr txBox="1"/>
          <p:nvPr/>
        </p:nvSpPr>
        <p:spPr>
          <a:xfrm>
            <a:off x="1019654" y="3088410"/>
            <a:ext cx="3190533" cy="1569660"/>
          </a:xfrm>
          <a:prstGeom prst="rect">
            <a:avLst/>
          </a:prstGeom>
          <a:noFill/>
        </p:spPr>
        <p:txBody>
          <a:bodyPr wrap="square" rtlCol="0">
            <a:spAutoFit/>
          </a:bodyPr>
          <a:lstStyle/>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Personal evangelism</a:t>
            </a:r>
          </a:p>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Discipleship of believers</a:t>
            </a:r>
          </a:p>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Literature set-up</a:t>
            </a:r>
          </a:p>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Literature distribution</a:t>
            </a:r>
          </a:p>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Photography</a:t>
            </a:r>
          </a:p>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Videography</a:t>
            </a:r>
          </a:p>
        </p:txBody>
      </p:sp>
      <p:sp>
        <p:nvSpPr>
          <p:cNvPr id="5" name="TextBox 4"/>
          <p:cNvSpPr txBox="1"/>
          <p:nvPr/>
        </p:nvSpPr>
        <p:spPr>
          <a:xfrm>
            <a:off x="4040244" y="3088410"/>
            <a:ext cx="2817756" cy="1323439"/>
          </a:xfrm>
          <a:prstGeom prst="rect">
            <a:avLst/>
          </a:prstGeom>
          <a:noFill/>
        </p:spPr>
        <p:txBody>
          <a:bodyPr wrap="square" rtlCol="0">
            <a:spAutoFit/>
          </a:bodyPr>
          <a:lstStyle/>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General set-up and clean-up</a:t>
            </a:r>
          </a:p>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Logistical support </a:t>
            </a:r>
          </a:p>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Bible studies</a:t>
            </a:r>
          </a:p>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Testimonies</a:t>
            </a:r>
          </a:p>
        </p:txBody>
      </p:sp>
      <p:sp>
        <p:nvSpPr>
          <p:cNvPr id="6" name="Rectangle 5"/>
          <p:cNvSpPr/>
          <p:nvPr/>
        </p:nvSpPr>
        <p:spPr>
          <a:xfrm>
            <a:off x="0" y="4743038"/>
            <a:ext cx="6858000" cy="288905"/>
          </a:xfrm>
          <a:prstGeom prst="rect">
            <a:avLst/>
          </a:prstGeom>
          <a:solidFill>
            <a:srgbClr val="F5415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p>
        </p:txBody>
      </p:sp>
      <p:sp>
        <p:nvSpPr>
          <p:cNvPr id="2" name="TextBox 1"/>
          <p:cNvSpPr txBox="1"/>
          <p:nvPr/>
        </p:nvSpPr>
        <p:spPr>
          <a:xfrm>
            <a:off x="0" y="4743039"/>
            <a:ext cx="6857999" cy="261610"/>
          </a:xfrm>
          <a:prstGeom prst="rect">
            <a:avLst/>
          </a:prstGeom>
          <a:noFill/>
        </p:spPr>
        <p:txBody>
          <a:bodyPr wrap="square" rtlCol="0">
            <a:spAutoFit/>
          </a:bodyPr>
          <a:lstStyle/>
          <a:p>
            <a:pPr algn="ctr"/>
            <a:r>
              <a:rPr lang="en-US" sz="1100" b="1" dirty="0" smtClean="0">
                <a:solidFill>
                  <a:srgbClr val="E9E2C5"/>
                </a:solidFill>
                <a:latin typeface="Century Gothic" panose="020B0502020202020204" pitchFamily="34" charset="0"/>
              </a:rPr>
              <a:t>*Same “essential requirements” apply: born again, church member, recommended by a pastor.</a:t>
            </a:r>
            <a:endParaRPr lang="en-US" sz="1100" b="1" dirty="0">
              <a:solidFill>
                <a:srgbClr val="E9E2C5"/>
              </a:solidFill>
              <a:latin typeface="Century Gothic" panose="020B0502020202020204" pitchFamily="34" charset="0"/>
            </a:endParaRPr>
          </a:p>
        </p:txBody>
      </p:sp>
    </p:spTree>
    <p:extLst>
      <p:ext uri="{BB962C8B-B14F-4D97-AF65-F5344CB8AC3E}">
        <p14:creationId xmlns:p14="http://schemas.microsoft.com/office/powerpoint/2010/main" val="10395341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6" name="TextBox 15"/>
          <p:cNvSpPr txBox="1"/>
          <p:nvPr/>
        </p:nvSpPr>
        <p:spPr>
          <a:xfrm>
            <a:off x="526268" y="1443956"/>
            <a:ext cx="5828477" cy="2062103"/>
          </a:xfrm>
          <a:prstGeom prst="rect">
            <a:avLst/>
          </a:prstGeom>
          <a:noFill/>
        </p:spPr>
        <p:txBody>
          <a:bodyPr wrap="square" rtlCol="0">
            <a:spAutoFit/>
          </a:bodyPr>
          <a:lstStyle/>
          <a:p>
            <a:pPr algn="ctr"/>
            <a:r>
              <a:rPr lang="en-US" sz="3200" dirty="0" smtClean="0">
                <a:solidFill>
                  <a:srgbClr val="4D3929"/>
                </a:solidFill>
                <a:latin typeface="Century Gothic" panose="020B0502020202020204" pitchFamily="34" charset="0"/>
              </a:rPr>
              <a:t>Are F</a:t>
            </a:r>
            <a:r>
              <a:rPr lang="en-US" sz="3200" dirty="0" smtClean="0">
                <a:solidFill>
                  <a:srgbClr val="F54152"/>
                </a:solidFill>
                <a:latin typeface="Century Gothic" panose="020B0502020202020204" pitchFamily="34" charset="0"/>
              </a:rPr>
              <a:t>L</a:t>
            </a:r>
            <a:r>
              <a:rPr lang="en-US" sz="3200" dirty="0" smtClean="0">
                <a:solidFill>
                  <a:srgbClr val="4D3929"/>
                </a:solidFill>
                <a:latin typeface="Century Gothic" panose="020B0502020202020204" pitchFamily="34" charset="0"/>
              </a:rPr>
              <a:t>M missionaries </a:t>
            </a:r>
            <a:r>
              <a:rPr lang="en-US" sz="3200" b="1" dirty="0" smtClean="0">
                <a:solidFill>
                  <a:srgbClr val="F54152"/>
                </a:solidFill>
                <a:latin typeface="Century Gothic" panose="020B0502020202020204" pitchFamily="34" charset="0"/>
              </a:rPr>
              <a:t>required</a:t>
            </a:r>
            <a:r>
              <a:rPr lang="en-US" sz="3200" dirty="0" smtClean="0">
                <a:solidFill>
                  <a:srgbClr val="4D3929"/>
                </a:solidFill>
                <a:latin typeface="Century Gothic" panose="020B0502020202020204" pitchFamily="34" charset="0"/>
              </a:rPr>
              <a:t> to candidate and campaign for their ministry funding?</a:t>
            </a:r>
          </a:p>
        </p:txBody>
      </p:sp>
      <p:cxnSp>
        <p:nvCxnSpPr>
          <p:cNvPr id="7" name="Straight Connector 6"/>
          <p:cNvCxnSpPr/>
          <p:nvPr/>
        </p:nvCxnSpPr>
        <p:spPr>
          <a:xfrm flipV="1">
            <a:off x="-6578" y="2480063"/>
            <a:ext cx="731520" cy="394"/>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flipV="1">
            <a:off x="6137622" y="2472743"/>
            <a:ext cx="731520" cy="394"/>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1370947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503734" y="508410"/>
            <a:ext cx="6088789" cy="643050"/>
          </a:xfrm>
          <a:prstGeom prst="rect">
            <a:avLst/>
          </a:prstGeom>
        </p:spPr>
        <p:txBody>
          <a:bodyPr lIns="68569" tIns="68569" rIns="68569" bIns="68569" anchor="t" anchorCtr="0">
            <a:noAutofit/>
          </a:bodyPr>
          <a:lstStyle/>
          <a:p>
            <a:r>
              <a:rPr lang="en" sz="4000" dirty="0" smtClean="0">
                <a:solidFill>
                  <a:srgbClr val="F54152"/>
                </a:solidFill>
                <a:latin typeface="+mj-lt"/>
              </a:rPr>
              <a:t>Financial</a:t>
            </a:r>
            <a:r>
              <a:rPr lang="en" sz="4000" dirty="0" smtClean="0">
                <a:solidFill>
                  <a:srgbClr val="4D3929"/>
                </a:solidFill>
                <a:latin typeface="+mj-lt"/>
              </a:rPr>
              <a:t> Policy</a:t>
            </a:r>
            <a:endParaRPr lang="en" sz="4000" dirty="0">
              <a:solidFill>
                <a:srgbClr val="F54152"/>
              </a:solidFill>
              <a:latin typeface="+mj-lt"/>
            </a:endParaRPr>
          </a:p>
        </p:txBody>
      </p:sp>
      <p:pic>
        <p:nvPicPr>
          <p:cNvPr id="3" name="Picture 2"/>
          <p:cNvPicPr>
            <a:picLocks/>
          </p:cNvPicPr>
          <p:nvPr/>
        </p:nvPicPr>
        <p:blipFill rotWithShape="1">
          <a:blip r:embed="rId3">
            <a:extLst>
              <a:ext uri="{28A0092B-C50C-407E-A947-70E740481C1C}">
                <a14:useLocalDpi xmlns:a14="http://schemas.microsoft.com/office/drawing/2010/main" val="0"/>
              </a:ext>
            </a:extLst>
          </a:blip>
          <a:srcRect l="18129" r="19040"/>
          <a:stretch/>
        </p:blipFill>
        <p:spPr>
          <a:xfrm>
            <a:off x="3470114" y="1013079"/>
            <a:ext cx="3383280" cy="3383280"/>
          </a:xfrm>
          <a:prstGeom prst="ellipse">
            <a:avLst/>
          </a:prstGeom>
          <a:ln>
            <a:noFill/>
          </a:ln>
          <a:effectLst>
            <a:softEdge rad="112500"/>
          </a:effectLst>
        </p:spPr>
      </p:pic>
      <p:sp>
        <p:nvSpPr>
          <p:cNvPr id="4" name="TextBox 3"/>
          <p:cNvSpPr txBox="1"/>
          <p:nvPr/>
        </p:nvSpPr>
        <p:spPr>
          <a:xfrm>
            <a:off x="600982" y="1463778"/>
            <a:ext cx="3036883" cy="2862322"/>
          </a:xfrm>
          <a:prstGeom prst="rect">
            <a:avLst/>
          </a:prstGeom>
          <a:noFill/>
        </p:spPr>
        <p:txBody>
          <a:bodyPr wrap="square" rtlCol="0">
            <a:spAutoFit/>
          </a:bodyPr>
          <a:lstStyle/>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We are a </a:t>
            </a:r>
            <a:r>
              <a:rPr lang="en-US" sz="2000" b="1" dirty="0" smtClean="0">
                <a:solidFill>
                  <a:srgbClr val="F54152"/>
                </a:solidFill>
                <a:latin typeface="Century Gothic" panose="020B0502020202020204" pitchFamily="34" charset="0"/>
              </a:rPr>
              <a:t>faith</a:t>
            </a:r>
            <a:r>
              <a:rPr lang="en-US" sz="2000" b="1" dirty="0" smtClean="0">
                <a:solidFill>
                  <a:srgbClr val="4D3929"/>
                </a:solidFill>
                <a:latin typeface="Century Gothic" panose="020B0502020202020204" pitchFamily="34" charset="0"/>
              </a:rPr>
              <a:t> ministry and are convinced God </a:t>
            </a:r>
            <a:r>
              <a:rPr lang="en-US" sz="2000" b="1" dirty="0" smtClean="0">
                <a:solidFill>
                  <a:srgbClr val="F54152"/>
                </a:solidFill>
                <a:latin typeface="Century Gothic" panose="020B0502020202020204" pitchFamily="34" charset="0"/>
              </a:rPr>
              <a:t>will provide </a:t>
            </a:r>
            <a:r>
              <a:rPr lang="en-US" sz="2000" b="1" dirty="0" smtClean="0">
                <a:solidFill>
                  <a:srgbClr val="4D3929"/>
                </a:solidFill>
                <a:latin typeface="Century Gothic" panose="020B0502020202020204" pitchFamily="34" charset="0"/>
              </a:rPr>
              <a:t>the funds necessary for us to support missionaries and workers who are led to proclaim the gospel. </a:t>
            </a:r>
          </a:p>
        </p:txBody>
      </p:sp>
      <p:sp>
        <p:nvSpPr>
          <p:cNvPr id="7" name="TextBox 6"/>
          <p:cNvSpPr txBox="1"/>
          <p:nvPr/>
        </p:nvSpPr>
        <p:spPr>
          <a:xfrm>
            <a:off x="600982" y="4308567"/>
            <a:ext cx="5991541" cy="400110"/>
          </a:xfrm>
          <a:prstGeom prst="rect">
            <a:avLst/>
          </a:prstGeom>
          <a:noFill/>
        </p:spPr>
        <p:txBody>
          <a:bodyPr wrap="square" rtlCol="0">
            <a:spAutoFit/>
          </a:bodyPr>
          <a:lstStyle/>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None of our missionaries </a:t>
            </a:r>
            <a:r>
              <a:rPr lang="en-US" sz="2000" b="1" dirty="0" smtClean="0">
                <a:solidFill>
                  <a:srgbClr val="F54152"/>
                </a:solidFill>
                <a:latin typeface="Century Gothic" panose="020B0502020202020204" pitchFamily="34" charset="0"/>
              </a:rPr>
              <a:t>solicit</a:t>
            </a:r>
            <a:r>
              <a:rPr lang="en-US" sz="2000" b="1" dirty="0" smtClean="0">
                <a:solidFill>
                  <a:srgbClr val="4D3929"/>
                </a:solidFill>
                <a:latin typeface="Century Gothic" panose="020B0502020202020204" pitchFamily="34" charset="0"/>
              </a:rPr>
              <a:t> funding.</a:t>
            </a:r>
          </a:p>
        </p:txBody>
      </p:sp>
    </p:spTree>
    <p:extLst>
      <p:ext uri="{BB962C8B-B14F-4D97-AF65-F5344CB8AC3E}">
        <p14:creationId xmlns:p14="http://schemas.microsoft.com/office/powerpoint/2010/main" val="35411991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6" name="TextBox 15"/>
          <p:cNvSpPr txBox="1"/>
          <p:nvPr/>
        </p:nvSpPr>
        <p:spPr>
          <a:xfrm>
            <a:off x="526268" y="1687361"/>
            <a:ext cx="5828477" cy="1569660"/>
          </a:xfrm>
          <a:prstGeom prst="rect">
            <a:avLst/>
          </a:prstGeom>
          <a:noFill/>
        </p:spPr>
        <p:txBody>
          <a:bodyPr wrap="square" rtlCol="0">
            <a:spAutoFit/>
          </a:bodyPr>
          <a:lstStyle/>
          <a:p>
            <a:pPr algn="ctr"/>
            <a:r>
              <a:rPr lang="en-US" sz="3200" dirty="0" smtClean="0">
                <a:solidFill>
                  <a:srgbClr val="4D3929"/>
                </a:solidFill>
                <a:latin typeface="Century Gothic" panose="020B0502020202020204" pitchFamily="34" charset="0"/>
              </a:rPr>
              <a:t>Surely, F</a:t>
            </a:r>
            <a:r>
              <a:rPr lang="en-US" sz="3200" dirty="0" smtClean="0">
                <a:solidFill>
                  <a:srgbClr val="F54152"/>
                </a:solidFill>
                <a:latin typeface="Century Gothic" panose="020B0502020202020204" pitchFamily="34" charset="0"/>
              </a:rPr>
              <a:t>L</a:t>
            </a:r>
            <a:r>
              <a:rPr lang="en-US" sz="3200" dirty="0" smtClean="0">
                <a:solidFill>
                  <a:srgbClr val="4D3929"/>
                </a:solidFill>
                <a:latin typeface="Century Gothic" panose="020B0502020202020204" pitchFamily="34" charset="0"/>
              </a:rPr>
              <a:t>M must have </a:t>
            </a:r>
            <a:r>
              <a:rPr lang="en-US" sz="3200" b="1" dirty="0" smtClean="0">
                <a:solidFill>
                  <a:srgbClr val="F54152"/>
                </a:solidFill>
                <a:latin typeface="Century Gothic" panose="020B0502020202020204" pitchFamily="34" charset="0"/>
              </a:rPr>
              <a:t>key donors </a:t>
            </a:r>
            <a:r>
              <a:rPr lang="en-US" sz="3200" dirty="0" smtClean="0">
                <a:solidFill>
                  <a:srgbClr val="4D3929"/>
                </a:solidFill>
                <a:latin typeface="Century Gothic" panose="020B0502020202020204" pitchFamily="34" charset="0"/>
              </a:rPr>
              <a:t>who are underwriting the ministry, correct?</a:t>
            </a:r>
          </a:p>
        </p:txBody>
      </p:sp>
      <p:cxnSp>
        <p:nvCxnSpPr>
          <p:cNvPr id="7" name="Straight Connector 6"/>
          <p:cNvCxnSpPr/>
          <p:nvPr/>
        </p:nvCxnSpPr>
        <p:spPr>
          <a:xfrm flipV="1">
            <a:off x="-6578" y="2480063"/>
            <a:ext cx="548640" cy="394"/>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flipV="1">
            <a:off x="6315233" y="2472743"/>
            <a:ext cx="548640" cy="394"/>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1621732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503734" y="508410"/>
            <a:ext cx="6088789" cy="643050"/>
          </a:xfrm>
          <a:prstGeom prst="rect">
            <a:avLst/>
          </a:prstGeom>
        </p:spPr>
        <p:txBody>
          <a:bodyPr lIns="68569" tIns="68569" rIns="68569" bIns="68569" anchor="t" anchorCtr="0">
            <a:noAutofit/>
          </a:bodyPr>
          <a:lstStyle/>
          <a:p>
            <a:r>
              <a:rPr lang="en" sz="4000" dirty="0" smtClean="0">
                <a:solidFill>
                  <a:srgbClr val="F54152"/>
                </a:solidFill>
                <a:latin typeface="+mj-lt"/>
              </a:rPr>
              <a:t>By Faith</a:t>
            </a:r>
            <a:r>
              <a:rPr lang="en" sz="4000" dirty="0" smtClean="0">
                <a:solidFill>
                  <a:srgbClr val="4D3929"/>
                </a:solidFill>
                <a:latin typeface="+mj-lt"/>
              </a:rPr>
              <a:t> We Operate</a:t>
            </a:r>
            <a:endParaRPr lang="en" sz="4000" dirty="0">
              <a:solidFill>
                <a:srgbClr val="4D3929"/>
              </a:solidFill>
              <a:latin typeface="+mj-lt"/>
            </a:endParaRPr>
          </a:p>
        </p:txBody>
      </p:sp>
      <p:sp>
        <p:nvSpPr>
          <p:cNvPr id="4" name="TextBox 3"/>
          <p:cNvSpPr txBox="1"/>
          <p:nvPr/>
        </p:nvSpPr>
        <p:spPr>
          <a:xfrm>
            <a:off x="600982" y="1437466"/>
            <a:ext cx="3987646" cy="1938992"/>
          </a:xfrm>
          <a:prstGeom prst="rect">
            <a:avLst/>
          </a:prstGeom>
          <a:noFill/>
        </p:spPr>
        <p:txBody>
          <a:bodyPr wrap="square" rtlCol="0">
            <a:spAutoFit/>
          </a:bodyPr>
          <a:lstStyle/>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We </a:t>
            </a:r>
            <a:r>
              <a:rPr lang="en-US" sz="2000" b="1" dirty="0" smtClean="0">
                <a:solidFill>
                  <a:srgbClr val="F54152"/>
                </a:solidFill>
                <a:latin typeface="Century Gothic" panose="020B0502020202020204" pitchFamily="34" charset="0"/>
              </a:rPr>
              <a:t>are</a:t>
            </a:r>
            <a:r>
              <a:rPr lang="en-US" sz="2000" b="1" dirty="0" smtClean="0">
                <a:solidFill>
                  <a:srgbClr val="4D3929"/>
                </a:solidFill>
                <a:latin typeface="Century Gothic" panose="020B0502020202020204" pitchFamily="34" charset="0"/>
              </a:rPr>
              <a:t> </a:t>
            </a:r>
            <a:r>
              <a:rPr lang="en-US" sz="2000" b="1" dirty="0" smtClean="0">
                <a:solidFill>
                  <a:srgbClr val="F54152"/>
                </a:solidFill>
                <a:latin typeface="Century Gothic" panose="020B0502020202020204" pitchFamily="34" charset="0"/>
              </a:rPr>
              <a:t>not </a:t>
            </a:r>
            <a:r>
              <a:rPr lang="en-US" sz="2000" b="1" dirty="0" smtClean="0">
                <a:solidFill>
                  <a:srgbClr val="4D3929"/>
                </a:solidFill>
                <a:latin typeface="Century Gothic" panose="020B0502020202020204" pitchFamily="34" charset="0"/>
              </a:rPr>
              <a:t>supported</a:t>
            </a:r>
            <a:r>
              <a:rPr lang="en-US" sz="2000" b="1" dirty="0" smtClean="0">
                <a:solidFill>
                  <a:srgbClr val="F54152"/>
                </a:solidFill>
                <a:latin typeface="Century Gothic" panose="020B0502020202020204" pitchFamily="34" charset="0"/>
              </a:rPr>
              <a:t> </a:t>
            </a:r>
            <a:r>
              <a:rPr lang="en-US" sz="2000" b="1" dirty="0" smtClean="0">
                <a:solidFill>
                  <a:srgbClr val="4D3929"/>
                </a:solidFill>
                <a:latin typeface="Century Gothic" panose="020B0502020202020204" pitchFamily="34" charset="0"/>
              </a:rPr>
              <a:t>by government grants but </a:t>
            </a:r>
            <a:r>
              <a:rPr lang="en-US" sz="2000" b="1" i="1" dirty="0" smtClean="0">
                <a:solidFill>
                  <a:srgbClr val="4D3929"/>
                </a:solidFill>
                <a:latin typeface="Century Gothic" panose="020B0502020202020204" pitchFamily="34" charset="0"/>
              </a:rPr>
              <a:t>purely</a:t>
            </a:r>
            <a:r>
              <a:rPr lang="en-US" sz="2000" b="1" dirty="0" smtClean="0">
                <a:solidFill>
                  <a:srgbClr val="4D3929"/>
                </a:solidFill>
                <a:latin typeface="Century Gothic" panose="020B0502020202020204" pitchFamily="34" charset="0"/>
              </a:rPr>
              <a:t> by </a:t>
            </a:r>
            <a:r>
              <a:rPr lang="en-US" sz="2000" b="1" dirty="0" smtClean="0">
                <a:solidFill>
                  <a:srgbClr val="F54152"/>
                </a:solidFill>
                <a:latin typeface="Century Gothic" panose="020B0502020202020204" pitchFamily="34" charset="0"/>
              </a:rPr>
              <a:t>free-will gifts </a:t>
            </a:r>
            <a:r>
              <a:rPr lang="en-US" sz="2000" b="1" dirty="0" smtClean="0">
                <a:solidFill>
                  <a:srgbClr val="4D3929"/>
                </a:solidFill>
                <a:latin typeface="Century Gothic" panose="020B0502020202020204" pitchFamily="34" charset="0"/>
              </a:rPr>
              <a:t>from local churches and individuals as </a:t>
            </a:r>
            <a:r>
              <a:rPr lang="en-US" sz="2000" b="1" dirty="0" smtClean="0">
                <a:solidFill>
                  <a:srgbClr val="F54152"/>
                </a:solidFill>
                <a:latin typeface="Century Gothic" panose="020B0502020202020204" pitchFamily="34" charset="0"/>
              </a:rPr>
              <a:t>led</a:t>
            </a:r>
            <a:r>
              <a:rPr lang="en-US" sz="2000" b="1" dirty="0" smtClean="0">
                <a:solidFill>
                  <a:srgbClr val="4D3929"/>
                </a:solidFill>
                <a:latin typeface="Century Gothic" panose="020B0502020202020204" pitchFamily="34" charset="0"/>
              </a:rPr>
              <a:t> by the                </a:t>
            </a:r>
          </a:p>
          <a:p>
            <a:pPr marL="342900" indent="-342900">
              <a:buClr>
                <a:srgbClr val="4D3929"/>
              </a:buClr>
              <a:buFont typeface="Arial" panose="020B0604020202020204" pitchFamily="34" charset="0"/>
              <a:buChar char="•"/>
            </a:pPr>
            <a:r>
              <a:rPr lang="en-US" sz="2000" b="1" dirty="0">
                <a:solidFill>
                  <a:srgbClr val="4D3929"/>
                </a:solidFill>
                <a:latin typeface="Century Gothic" panose="020B0502020202020204" pitchFamily="34" charset="0"/>
              </a:rPr>
              <a:t> </a:t>
            </a:r>
            <a:r>
              <a:rPr lang="en-US" sz="2000" b="1" dirty="0" smtClean="0">
                <a:solidFill>
                  <a:srgbClr val="4D3929"/>
                </a:solidFill>
                <a:latin typeface="Century Gothic" panose="020B0502020202020204" pitchFamily="34" charset="0"/>
              </a:rPr>
              <a:t>            Lord. </a:t>
            </a:r>
          </a:p>
        </p:txBody>
      </p:sp>
      <p:sp>
        <p:nvSpPr>
          <p:cNvPr id="7" name="TextBox 6"/>
          <p:cNvSpPr txBox="1"/>
          <p:nvPr/>
        </p:nvSpPr>
        <p:spPr>
          <a:xfrm>
            <a:off x="2235423" y="3344631"/>
            <a:ext cx="4517026" cy="1015663"/>
          </a:xfrm>
          <a:prstGeom prst="rect">
            <a:avLst/>
          </a:prstGeom>
          <a:noFill/>
        </p:spPr>
        <p:txBody>
          <a:bodyPr wrap="square" rtlCol="0">
            <a:spAutoFit/>
          </a:bodyPr>
          <a:lstStyle/>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Churches </a:t>
            </a:r>
            <a:r>
              <a:rPr lang="en-US" sz="2000" b="1" dirty="0" smtClean="0">
                <a:solidFill>
                  <a:srgbClr val="F54152"/>
                </a:solidFill>
                <a:latin typeface="Century Gothic" panose="020B0502020202020204" pitchFamily="34" charset="0"/>
              </a:rPr>
              <a:t>partner </a:t>
            </a:r>
            <a:r>
              <a:rPr lang="en-US" sz="2000" b="1" dirty="0" smtClean="0">
                <a:solidFill>
                  <a:srgbClr val="4D3929"/>
                </a:solidFill>
                <a:latin typeface="Century Gothic" panose="020B0502020202020204" pitchFamily="34" charset="0"/>
              </a:rPr>
              <a:t>with us in volunteer, advisory, spiritual, and financial support.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94939"/>
            <a:ext cx="2269663" cy="2286000"/>
          </a:xfrm>
          <a:prstGeom prst="ellipse">
            <a:avLst/>
          </a:prstGeom>
          <a:ln>
            <a:noFill/>
          </a:ln>
          <a:effectLst>
            <a:softEdge rad="11250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3936" y="1072519"/>
            <a:ext cx="2383944" cy="2286000"/>
          </a:xfrm>
          <a:prstGeom prst="ellipse">
            <a:avLst/>
          </a:prstGeom>
          <a:ln>
            <a:noFill/>
          </a:ln>
          <a:effectLst>
            <a:softEdge rad="112500"/>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73" y="2993180"/>
            <a:ext cx="2089518" cy="2089518"/>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8628" y="1158038"/>
            <a:ext cx="2194560" cy="2194560"/>
          </a:xfrm>
          <a:prstGeom prst="rect">
            <a:avLst/>
          </a:prstGeom>
        </p:spPr>
      </p:pic>
    </p:spTree>
    <p:extLst>
      <p:ext uri="{BB962C8B-B14F-4D97-AF65-F5344CB8AC3E}">
        <p14:creationId xmlns:p14="http://schemas.microsoft.com/office/powerpoint/2010/main" val="29424570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503734" y="508410"/>
            <a:ext cx="6088789" cy="643050"/>
          </a:xfrm>
          <a:prstGeom prst="rect">
            <a:avLst/>
          </a:prstGeom>
        </p:spPr>
        <p:txBody>
          <a:bodyPr lIns="68569" tIns="68569" rIns="68569" bIns="68569" anchor="t" anchorCtr="0">
            <a:noAutofit/>
          </a:bodyPr>
          <a:lstStyle/>
          <a:p>
            <a:r>
              <a:rPr lang="en" sz="4000" dirty="0" smtClean="0">
                <a:solidFill>
                  <a:srgbClr val="F54152"/>
                </a:solidFill>
                <a:latin typeface="+mj-lt"/>
              </a:rPr>
              <a:t>Cooperating </a:t>
            </a:r>
            <a:r>
              <a:rPr lang="en" sz="4000" dirty="0" smtClean="0">
                <a:solidFill>
                  <a:srgbClr val="4D3929"/>
                </a:solidFill>
                <a:latin typeface="+mj-lt"/>
              </a:rPr>
              <a:t>Churches</a:t>
            </a:r>
            <a:endParaRPr lang="en" sz="4000" dirty="0">
              <a:solidFill>
                <a:srgbClr val="4D3929"/>
              </a:solidFill>
              <a:latin typeface="+mj-lt"/>
            </a:endParaRPr>
          </a:p>
        </p:txBody>
      </p:sp>
      <p:sp>
        <p:nvSpPr>
          <p:cNvPr id="11" name="Rectangle 10"/>
          <p:cNvSpPr/>
          <p:nvPr/>
        </p:nvSpPr>
        <p:spPr>
          <a:xfrm>
            <a:off x="776243" y="3556782"/>
            <a:ext cx="4876799" cy="673585"/>
          </a:xfrm>
          <a:prstGeom prst="rect">
            <a:avLst/>
          </a:prstGeom>
          <a:solidFill>
            <a:srgbClr val="4D3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76244" y="2140005"/>
            <a:ext cx="4876799" cy="673585"/>
          </a:xfrm>
          <a:prstGeom prst="rect">
            <a:avLst/>
          </a:prstGeom>
          <a:solidFill>
            <a:srgbClr val="4D3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231270" y="2853460"/>
            <a:ext cx="4876799" cy="673585"/>
          </a:xfrm>
          <a:prstGeom prst="rect">
            <a:avLst/>
          </a:prstGeom>
          <a:solidFill>
            <a:srgbClr val="F54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231269" y="4273891"/>
            <a:ext cx="4876799" cy="673585"/>
          </a:xfrm>
          <a:prstGeom prst="rect">
            <a:avLst/>
          </a:prstGeom>
          <a:solidFill>
            <a:srgbClr val="F54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231270" y="1427453"/>
            <a:ext cx="4876799" cy="673585"/>
          </a:xfrm>
          <a:prstGeom prst="rect">
            <a:avLst/>
          </a:prstGeom>
          <a:solidFill>
            <a:srgbClr val="F54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232380" y="1386696"/>
            <a:ext cx="4622408" cy="707886"/>
          </a:xfrm>
          <a:prstGeom prst="rect">
            <a:avLst/>
          </a:prstGeom>
          <a:noFill/>
        </p:spPr>
        <p:txBody>
          <a:bodyPr wrap="square" rtlCol="0">
            <a:spAutoFit/>
          </a:bodyPr>
          <a:lstStyle/>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Sovereign Grace Baptist Church, </a:t>
            </a:r>
            <a:r>
              <a:rPr lang="en-US" sz="2000" b="1" dirty="0" smtClean="0">
                <a:solidFill>
                  <a:srgbClr val="E9E2C5"/>
                </a:solidFill>
                <a:latin typeface="Century Gothic" panose="020B0502020202020204" pitchFamily="34" charset="0"/>
              </a:rPr>
              <a:t>Versailles, Kentucky</a:t>
            </a:r>
          </a:p>
        </p:txBody>
      </p:sp>
      <p:sp>
        <p:nvSpPr>
          <p:cNvPr id="17" name="TextBox 16"/>
          <p:cNvSpPr txBox="1"/>
          <p:nvPr/>
        </p:nvSpPr>
        <p:spPr>
          <a:xfrm>
            <a:off x="782372" y="2120712"/>
            <a:ext cx="4592199" cy="707886"/>
          </a:xfrm>
          <a:prstGeom prst="rect">
            <a:avLst/>
          </a:prstGeom>
          <a:noFill/>
        </p:spPr>
        <p:txBody>
          <a:bodyPr wrap="square" rtlCol="0">
            <a:spAutoFit/>
          </a:bodyPr>
          <a:lstStyle/>
          <a:p>
            <a:pPr marL="342900" indent="-342900">
              <a:buClr>
                <a:srgbClr val="F54152"/>
              </a:buClr>
              <a:buFont typeface="Arial" panose="020B0604020202020204" pitchFamily="34" charset="0"/>
              <a:buChar char="•"/>
            </a:pPr>
            <a:r>
              <a:rPr lang="en-US" sz="2000" b="1" dirty="0" smtClean="0">
                <a:solidFill>
                  <a:srgbClr val="F54152"/>
                </a:solidFill>
                <a:latin typeface="Century Gothic" panose="020B0502020202020204" pitchFamily="34" charset="0"/>
              </a:rPr>
              <a:t>Sovereign Grace Baptist Church, </a:t>
            </a:r>
            <a:r>
              <a:rPr lang="en-US" sz="2000" b="1" dirty="0" smtClean="0">
                <a:solidFill>
                  <a:srgbClr val="E9E2C5"/>
                </a:solidFill>
                <a:latin typeface="Century Gothic" panose="020B0502020202020204" pitchFamily="34" charset="0"/>
              </a:rPr>
              <a:t>Dale City, Virginia</a:t>
            </a:r>
          </a:p>
        </p:txBody>
      </p:sp>
      <p:sp>
        <p:nvSpPr>
          <p:cNvPr id="18" name="TextBox 17"/>
          <p:cNvSpPr txBox="1"/>
          <p:nvPr/>
        </p:nvSpPr>
        <p:spPr>
          <a:xfrm>
            <a:off x="785024" y="3531920"/>
            <a:ext cx="4655331" cy="707886"/>
          </a:xfrm>
          <a:prstGeom prst="rect">
            <a:avLst/>
          </a:prstGeom>
          <a:noFill/>
        </p:spPr>
        <p:txBody>
          <a:bodyPr wrap="square" rtlCol="0">
            <a:spAutoFit/>
          </a:bodyPr>
          <a:lstStyle/>
          <a:p>
            <a:pPr marL="342900" indent="-342900">
              <a:buClr>
                <a:srgbClr val="F54152"/>
              </a:buClr>
              <a:buFont typeface="Arial" panose="020B0604020202020204" pitchFamily="34" charset="0"/>
              <a:buChar char="•"/>
            </a:pPr>
            <a:r>
              <a:rPr lang="en-US" sz="2000" b="1" dirty="0" smtClean="0">
                <a:solidFill>
                  <a:srgbClr val="F54152"/>
                </a:solidFill>
                <a:latin typeface="Century Gothic" panose="020B0502020202020204" pitchFamily="34" charset="0"/>
              </a:rPr>
              <a:t>Sovereign Grace Baptist Church, </a:t>
            </a:r>
            <a:r>
              <a:rPr lang="en-US" sz="2000" b="1" dirty="0" smtClean="0">
                <a:solidFill>
                  <a:srgbClr val="E9E2C5"/>
                </a:solidFill>
                <a:latin typeface="Century Gothic" panose="020B0502020202020204" pitchFamily="34" charset="0"/>
              </a:rPr>
              <a:t>Morgan Hill, California</a:t>
            </a:r>
          </a:p>
        </p:txBody>
      </p:sp>
      <p:sp>
        <p:nvSpPr>
          <p:cNvPr id="19" name="TextBox 18"/>
          <p:cNvSpPr txBox="1"/>
          <p:nvPr/>
        </p:nvSpPr>
        <p:spPr>
          <a:xfrm>
            <a:off x="1226899" y="2827231"/>
            <a:ext cx="4805509" cy="707886"/>
          </a:xfrm>
          <a:prstGeom prst="rect">
            <a:avLst/>
          </a:prstGeom>
          <a:noFill/>
        </p:spPr>
        <p:txBody>
          <a:bodyPr wrap="square" rtlCol="0">
            <a:spAutoFit/>
          </a:bodyPr>
          <a:lstStyle/>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Christ Evangel Christian Fellowship,          </a:t>
            </a:r>
            <a:r>
              <a:rPr lang="en-US" sz="2000" b="1" dirty="0" smtClean="0">
                <a:solidFill>
                  <a:srgbClr val="E9E2C5"/>
                </a:solidFill>
                <a:latin typeface="Century Gothic" panose="020B0502020202020204" pitchFamily="34" charset="0"/>
              </a:rPr>
              <a:t>Milton, Florida</a:t>
            </a:r>
          </a:p>
        </p:txBody>
      </p:sp>
      <p:sp>
        <p:nvSpPr>
          <p:cNvPr id="20" name="TextBox 19"/>
          <p:cNvSpPr txBox="1"/>
          <p:nvPr/>
        </p:nvSpPr>
        <p:spPr>
          <a:xfrm>
            <a:off x="1233477" y="4248032"/>
            <a:ext cx="4384487" cy="707886"/>
          </a:xfrm>
          <a:prstGeom prst="rect">
            <a:avLst/>
          </a:prstGeom>
          <a:noFill/>
        </p:spPr>
        <p:txBody>
          <a:bodyPr wrap="square" rtlCol="0">
            <a:spAutoFit/>
          </a:bodyPr>
          <a:lstStyle/>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Christ Bible Church,               </a:t>
            </a:r>
            <a:r>
              <a:rPr lang="en-US" sz="2000" b="1" dirty="0" smtClean="0">
                <a:solidFill>
                  <a:srgbClr val="E9E2C5"/>
                </a:solidFill>
                <a:latin typeface="Century Gothic" panose="020B0502020202020204" pitchFamily="34" charset="0"/>
              </a:rPr>
              <a:t>Dublin, California</a:t>
            </a:r>
          </a:p>
        </p:txBody>
      </p:sp>
    </p:spTree>
    <p:extLst>
      <p:ext uri="{BB962C8B-B14F-4D97-AF65-F5344CB8AC3E}">
        <p14:creationId xmlns:p14="http://schemas.microsoft.com/office/powerpoint/2010/main" val="9174856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3" name="TextBox 2"/>
          <p:cNvSpPr txBox="1"/>
          <p:nvPr/>
        </p:nvSpPr>
        <p:spPr>
          <a:xfrm>
            <a:off x="480226" y="600734"/>
            <a:ext cx="5486400" cy="646331"/>
          </a:xfrm>
          <a:prstGeom prst="rect">
            <a:avLst/>
          </a:prstGeom>
          <a:noFill/>
        </p:spPr>
        <p:txBody>
          <a:bodyPr wrap="square" rtlCol="0">
            <a:spAutoFit/>
          </a:bodyPr>
          <a:lstStyle/>
          <a:p>
            <a:r>
              <a:rPr lang="en-US" sz="3600" b="1" dirty="0" smtClean="0">
                <a:solidFill>
                  <a:srgbClr val="4D3929"/>
                </a:solidFill>
                <a:latin typeface="Century Gothic" panose="020B0502020202020204" pitchFamily="34" charset="0"/>
              </a:rPr>
              <a:t>First</a:t>
            </a:r>
            <a:r>
              <a:rPr lang="en-US" sz="3600" b="1" dirty="0" smtClean="0">
                <a:solidFill>
                  <a:srgbClr val="F54152"/>
                </a:solidFill>
                <a:latin typeface="Century Gothic" panose="020B0502020202020204" pitchFamily="34" charset="0"/>
              </a:rPr>
              <a:t>Love </a:t>
            </a:r>
            <a:r>
              <a:rPr lang="en-US" sz="3600" b="1" dirty="0" smtClean="0">
                <a:solidFill>
                  <a:srgbClr val="4D3929"/>
                </a:solidFill>
                <a:latin typeface="Century Gothic" panose="020B0502020202020204" pitchFamily="34" charset="0"/>
              </a:rPr>
              <a:t>Missions . . . </a:t>
            </a:r>
          </a:p>
        </p:txBody>
      </p:sp>
      <p:sp>
        <p:nvSpPr>
          <p:cNvPr id="10" name="TextBox 9"/>
          <p:cNvSpPr txBox="1"/>
          <p:nvPr/>
        </p:nvSpPr>
        <p:spPr>
          <a:xfrm>
            <a:off x="123710" y="1530466"/>
            <a:ext cx="2052466" cy="646331"/>
          </a:xfrm>
          <a:prstGeom prst="rect">
            <a:avLst/>
          </a:prstGeom>
          <a:noFill/>
        </p:spPr>
        <p:txBody>
          <a:bodyPr wrap="square" rtlCol="0">
            <a:spAutoFit/>
          </a:bodyPr>
          <a:lstStyle/>
          <a:p>
            <a:pPr marL="285750" indent="-285750">
              <a:buFont typeface="Arial" panose="020B0604020202020204" pitchFamily="34" charset="0"/>
              <a:buChar char="•"/>
            </a:pPr>
            <a:r>
              <a:rPr lang="en-US" sz="1800" dirty="0" smtClean="0">
                <a:solidFill>
                  <a:srgbClr val="4D3929"/>
                </a:solidFill>
                <a:latin typeface="Century Gothic" panose="020B0502020202020204" pitchFamily="34" charset="0"/>
              </a:rPr>
              <a:t>Is subject to a </a:t>
            </a:r>
            <a:r>
              <a:rPr lang="en-US" sz="1800" b="1" dirty="0" smtClean="0">
                <a:solidFill>
                  <a:srgbClr val="F54152"/>
                </a:solidFill>
                <a:latin typeface="Century Gothic" panose="020B0502020202020204" pitchFamily="34" charset="0"/>
              </a:rPr>
              <a:t>local</a:t>
            </a:r>
            <a:r>
              <a:rPr lang="en-US" sz="1800" dirty="0" smtClean="0">
                <a:solidFill>
                  <a:srgbClr val="4D3929"/>
                </a:solidFill>
                <a:latin typeface="Century Gothic" panose="020B0502020202020204" pitchFamily="34" charset="0"/>
              </a:rPr>
              <a:t> church</a:t>
            </a:r>
          </a:p>
        </p:txBody>
      </p:sp>
      <p:sp>
        <p:nvSpPr>
          <p:cNvPr id="15" name="TextBox 14"/>
          <p:cNvSpPr txBox="1"/>
          <p:nvPr/>
        </p:nvSpPr>
        <p:spPr>
          <a:xfrm>
            <a:off x="2299550" y="1484801"/>
            <a:ext cx="2052467" cy="923330"/>
          </a:xfrm>
          <a:prstGeom prst="rect">
            <a:avLst/>
          </a:prstGeom>
          <a:noFill/>
        </p:spPr>
        <p:txBody>
          <a:bodyPr wrap="square" rtlCol="0">
            <a:spAutoFit/>
          </a:bodyPr>
          <a:lstStyle/>
          <a:p>
            <a:pPr marL="285750" indent="-285750">
              <a:buFont typeface="Arial" panose="020B0604020202020204" pitchFamily="34" charset="0"/>
              <a:buChar char="•"/>
            </a:pPr>
            <a:r>
              <a:rPr lang="en-US" sz="1800" dirty="0" smtClean="0">
                <a:solidFill>
                  <a:srgbClr val="4D3929"/>
                </a:solidFill>
                <a:latin typeface="Century Gothic" panose="020B0502020202020204" pitchFamily="34" charset="0"/>
              </a:rPr>
              <a:t>Operates under </a:t>
            </a:r>
            <a:r>
              <a:rPr lang="en-US" sz="1800" b="1" dirty="0" smtClean="0">
                <a:solidFill>
                  <a:srgbClr val="F54152"/>
                </a:solidFill>
                <a:latin typeface="Century Gothic" panose="020B0502020202020204" pitchFamily="34" charset="0"/>
              </a:rPr>
              <a:t>biblical</a:t>
            </a:r>
            <a:r>
              <a:rPr lang="en-US" sz="1800" dirty="0" smtClean="0">
                <a:solidFill>
                  <a:srgbClr val="4D3929"/>
                </a:solidFill>
                <a:latin typeface="Century Gothic" panose="020B0502020202020204" pitchFamily="34" charset="0"/>
              </a:rPr>
              <a:t> authority</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60" y="2332977"/>
            <a:ext cx="2096336" cy="1920240"/>
          </a:xfrm>
          <a:prstGeom prst="rect">
            <a:avLst/>
          </a:prstGeom>
          <a:ln>
            <a:noFill/>
          </a:ln>
          <a:effectLst>
            <a:softEdge rad="112500"/>
          </a:effectLst>
        </p:spPr>
      </p:pic>
      <p:pic>
        <p:nvPicPr>
          <p:cNvPr id="2" name="Picture 1"/>
          <p:cNvPicPr>
            <a:picLocks/>
          </p:cNvPicPr>
          <p:nvPr/>
        </p:nvPicPr>
        <p:blipFill>
          <a:blip r:embed="rId4">
            <a:extLst>
              <a:ext uri="{28A0092B-C50C-407E-A947-70E740481C1C}">
                <a14:useLocalDpi xmlns:a14="http://schemas.microsoft.com/office/drawing/2010/main" val="0"/>
              </a:ext>
            </a:extLst>
          </a:blip>
          <a:stretch>
            <a:fillRect/>
          </a:stretch>
        </p:blipFill>
        <p:spPr>
          <a:xfrm>
            <a:off x="2169598" y="2335630"/>
            <a:ext cx="2299216" cy="2011680"/>
          </a:xfrm>
          <a:prstGeom prst="rect">
            <a:avLst/>
          </a:prstGeom>
          <a:ln>
            <a:noFill/>
          </a:ln>
          <a:effectLst>
            <a:softEdge rad="112500"/>
          </a:effectLst>
        </p:spPr>
      </p:pic>
      <p:pic>
        <p:nvPicPr>
          <p:cNvPr id="14" name="Picture 13"/>
          <p:cNvPicPr>
            <a:picLocks/>
          </p:cNvPicPr>
          <p:nvPr/>
        </p:nvPicPr>
        <p:blipFill>
          <a:blip r:embed="rId5">
            <a:extLst>
              <a:ext uri="{28A0092B-C50C-407E-A947-70E740481C1C}">
                <a14:useLocalDpi xmlns:a14="http://schemas.microsoft.com/office/drawing/2010/main" val="0"/>
              </a:ext>
            </a:extLst>
          </a:blip>
          <a:stretch>
            <a:fillRect/>
          </a:stretch>
        </p:blipFill>
        <p:spPr>
          <a:xfrm>
            <a:off x="4443845" y="2339555"/>
            <a:ext cx="2377440" cy="1920240"/>
          </a:xfrm>
          <a:prstGeom prst="rect">
            <a:avLst/>
          </a:prstGeom>
          <a:ln>
            <a:noFill/>
          </a:ln>
          <a:effectLst>
            <a:softEdge rad="112500"/>
          </a:effectLst>
        </p:spPr>
      </p:pic>
      <p:sp>
        <p:nvSpPr>
          <p:cNvPr id="17" name="TextBox 16"/>
          <p:cNvSpPr txBox="1"/>
          <p:nvPr/>
        </p:nvSpPr>
        <p:spPr>
          <a:xfrm>
            <a:off x="4549364" y="1489074"/>
            <a:ext cx="2052466" cy="646331"/>
          </a:xfrm>
          <a:prstGeom prst="rect">
            <a:avLst/>
          </a:prstGeom>
          <a:noFill/>
        </p:spPr>
        <p:txBody>
          <a:bodyPr wrap="square" rtlCol="0">
            <a:spAutoFit/>
          </a:bodyPr>
          <a:lstStyle/>
          <a:p>
            <a:pPr marL="285750" indent="-285750">
              <a:buFont typeface="Arial" panose="020B0604020202020204" pitchFamily="34" charset="0"/>
              <a:buChar char="•"/>
            </a:pPr>
            <a:r>
              <a:rPr lang="en-US" sz="1800" dirty="0" smtClean="0">
                <a:solidFill>
                  <a:srgbClr val="4D3929"/>
                </a:solidFill>
                <a:latin typeface="Century Gothic" panose="020B0502020202020204" pitchFamily="34" charset="0"/>
              </a:rPr>
              <a:t>Is a </a:t>
            </a:r>
            <a:r>
              <a:rPr lang="en-US" sz="1800" b="1" dirty="0" smtClean="0">
                <a:solidFill>
                  <a:srgbClr val="F54152"/>
                </a:solidFill>
                <a:latin typeface="Century Gothic" panose="020B0502020202020204" pitchFamily="34" charset="0"/>
              </a:rPr>
              <a:t>free grace</a:t>
            </a:r>
            <a:r>
              <a:rPr lang="en-US" sz="1800" dirty="0" smtClean="0">
                <a:solidFill>
                  <a:srgbClr val="4D3929"/>
                </a:solidFill>
                <a:latin typeface="Century Gothic" panose="020B0502020202020204" pitchFamily="34" charset="0"/>
              </a:rPr>
              <a:t> ministry</a:t>
            </a:r>
          </a:p>
        </p:txBody>
      </p:sp>
      <p:sp>
        <p:nvSpPr>
          <p:cNvPr id="18" name="Shape 46"/>
          <p:cNvSpPr/>
          <p:nvPr/>
        </p:nvSpPr>
        <p:spPr>
          <a:xfrm>
            <a:off x="434250" y="579001"/>
            <a:ext cx="40725" cy="675599"/>
          </a:xfrm>
          <a:prstGeom prst="rect">
            <a:avLst/>
          </a:prstGeom>
          <a:solidFill>
            <a:srgbClr val="4D3929"/>
          </a:solidFill>
          <a:ln>
            <a:noFill/>
          </a:ln>
        </p:spPr>
        <p:txBody>
          <a:bodyPr lIns="68569" tIns="68569" rIns="68569" bIns="68569" anchor="ctr" anchorCtr="0">
            <a:noAutofit/>
          </a:bodyPr>
          <a:lstStyle/>
          <a:p>
            <a:pPr lvl="0">
              <a:spcBef>
                <a:spcPts val="0"/>
              </a:spcBef>
              <a:buNone/>
            </a:pPr>
            <a:endParaRPr sz="1050">
              <a:solidFill>
                <a:srgbClr val="4D3929"/>
              </a:solidFill>
            </a:endParaRPr>
          </a:p>
        </p:txBody>
      </p:sp>
    </p:spTree>
    <p:extLst>
      <p:ext uri="{BB962C8B-B14F-4D97-AF65-F5344CB8AC3E}">
        <p14:creationId xmlns:p14="http://schemas.microsoft.com/office/powerpoint/2010/main" val="34443808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6" name="TextBox 15"/>
          <p:cNvSpPr txBox="1"/>
          <p:nvPr/>
        </p:nvSpPr>
        <p:spPr>
          <a:xfrm>
            <a:off x="526268" y="1700526"/>
            <a:ext cx="5828477" cy="1569660"/>
          </a:xfrm>
          <a:prstGeom prst="rect">
            <a:avLst/>
          </a:prstGeom>
          <a:noFill/>
        </p:spPr>
        <p:txBody>
          <a:bodyPr wrap="square" rtlCol="0">
            <a:spAutoFit/>
          </a:bodyPr>
          <a:lstStyle/>
          <a:p>
            <a:pPr algn="ctr"/>
            <a:r>
              <a:rPr lang="en-US" sz="3200" dirty="0" smtClean="0">
                <a:solidFill>
                  <a:srgbClr val="4D3929"/>
                </a:solidFill>
                <a:latin typeface="Century Gothic" panose="020B0502020202020204" pitchFamily="34" charset="0"/>
              </a:rPr>
              <a:t>So </a:t>
            </a:r>
            <a:r>
              <a:rPr lang="en-US" sz="3200" b="1" dirty="0" smtClean="0">
                <a:solidFill>
                  <a:srgbClr val="F54152"/>
                </a:solidFill>
                <a:latin typeface="Century Gothic" panose="020B0502020202020204" pitchFamily="34" charset="0"/>
              </a:rPr>
              <a:t>where</a:t>
            </a:r>
            <a:r>
              <a:rPr lang="en-US" sz="3200" dirty="0" smtClean="0">
                <a:solidFill>
                  <a:srgbClr val="4D3929"/>
                </a:solidFill>
                <a:latin typeface="Century Gothic" panose="020B0502020202020204" pitchFamily="34" charset="0"/>
              </a:rPr>
              <a:t> have you been able to minister geographically?</a:t>
            </a:r>
          </a:p>
        </p:txBody>
      </p:sp>
      <p:cxnSp>
        <p:nvCxnSpPr>
          <p:cNvPr id="7" name="Straight Connector 6"/>
          <p:cNvCxnSpPr/>
          <p:nvPr/>
        </p:nvCxnSpPr>
        <p:spPr>
          <a:xfrm flipV="1">
            <a:off x="-6578" y="2480063"/>
            <a:ext cx="914400" cy="394"/>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flipV="1">
            <a:off x="5953438" y="2472743"/>
            <a:ext cx="914400" cy="394"/>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432281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39946">
            <a:off x="106704" y="1810883"/>
            <a:ext cx="2081621" cy="2011680"/>
          </a:xfrm>
          <a:prstGeom prst="ellipse">
            <a:avLst/>
          </a:prstGeom>
          <a:ln>
            <a:noFill/>
          </a:ln>
          <a:effectLst>
            <a:softEdge rad="112500"/>
          </a:effectLst>
        </p:spPr>
      </p:pic>
      <p:sp>
        <p:nvSpPr>
          <p:cNvPr id="145" name="Shape 145"/>
          <p:cNvSpPr txBox="1">
            <a:spLocks noGrp="1"/>
          </p:cNvSpPr>
          <p:nvPr>
            <p:ph type="title"/>
          </p:nvPr>
        </p:nvSpPr>
        <p:spPr>
          <a:xfrm>
            <a:off x="503734" y="508410"/>
            <a:ext cx="6248715" cy="643050"/>
          </a:xfrm>
          <a:prstGeom prst="rect">
            <a:avLst/>
          </a:prstGeom>
        </p:spPr>
        <p:txBody>
          <a:bodyPr lIns="68569" tIns="68569" rIns="68569" bIns="68569" anchor="t" anchorCtr="0">
            <a:noAutofit/>
          </a:bodyPr>
          <a:lstStyle/>
          <a:p>
            <a:r>
              <a:rPr lang="en" sz="4000" dirty="0" smtClean="0">
                <a:solidFill>
                  <a:srgbClr val="4D3929"/>
                </a:solidFill>
                <a:latin typeface="+mj-lt"/>
              </a:rPr>
              <a:t>Ministry S</a:t>
            </a:r>
            <a:r>
              <a:rPr lang="en-US" sz="4000" dirty="0" smtClean="0">
                <a:solidFill>
                  <a:srgbClr val="4D3929"/>
                </a:solidFill>
                <a:latin typeface="+mj-lt"/>
              </a:rPr>
              <a:t>t</a:t>
            </a:r>
            <a:r>
              <a:rPr lang="en" sz="4000" dirty="0" smtClean="0">
                <a:solidFill>
                  <a:srgbClr val="4D3929"/>
                </a:solidFill>
                <a:latin typeface="+mj-lt"/>
              </a:rPr>
              <a:t>ructure </a:t>
            </a:r>
            <a:r>
              <a:rPr lang="en" sz="4000" dirty="0" smtClean="0">
                <a:solidFill>
                  <a:srgbClr val="F54152"/>
                </a:solidFill>
                <a:latin typeface="+mj-lt"/>
              </a:rPr>
              <a:t>Today</a:t>
            </a:r>
            <a:endParaRPr lang="en" sz="4000" dirty="0">
              <a:solidFill>
                <a:srgbClr val="4D3929"/>
              </a:solidFill>
              <a:latin typeface="+mj-lt"/>
            </a:endParaRPr>
          </a:p>
        </p:txBody>
      </p:sp>
      <p:sp>
        <p:nvSpPr>
          <p:cNvPr id="4" name="TextBox 3"/>
          <p:cNvSpPr txBox="1"/>
          <p:nvPr/>
        </p:nvSpPr>
        <p:spPr>
          <a:xfrm>
            <a:off x="600982" y="1437466"/>
            <a:ext cx="5799818" cy="400110"/>
          </a:xfrm>
          <a:prstGeom prst="rect">
            <a:avLst/>
          </a:prstGeom>
          <a:noFill/>
        </p:spPr>
        <p:txBody>
          <a:bodyPr wrap="square" rtlCol="0">
            <a:spAutoFit/>
          </a:bodyPr>
          <a:lstStyle/>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Currently operating in </a:t>
            </a:r>
            <a:r>
              <a:rPr lang="en-US" sz="2000" b="1" dirty="0" smtClean="0">
                <a:solidFill>
                  <a:srgbClr val="F54152"/>
                </a:solidFill>
                <a:latin typeface="Century Gothic" panose="020B0502020202020204" pitchFamily="34" charset="0"/>
              </a:rPr>
              <a:t>3 regions</a:t>
            </a:r>
            <a:r>
              <a:rPr lang="en-US" sz="2000" b="1" dirty="0" smtClean="0">
                <a:solidFill>
                  <a:srgbClr val="4D3929"/>
                </a:solidFill>
                <a:latin typeface="Century Gothic" panose="020B0502020202020204" pitchFamily="34" charset="0"/>
              </a:rPr>
              <a:t>:</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2780" y="1775202"/>
            <a:ext cx="2203760" cy="2030422"/>
          </a:xfrm>
          <a:prstGeom prst="ellipse">
            <a:avLst/>
          </a:prstGeom>
          <a:ln>
            <a:noFill/>
          </a:ln>
          <a:effectLst>
            <a:softEdge rad="112500"/>
          </a:effectLst>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6019" r="11809"/>
          <a:stretch/>
        </p:blipFill>
        <p:spPr>
          <a:xfrm>
            <a:off x="4565419" y="1742640"/>
            <a:ext cx="2249819" cy="2141924"/>
          </a:xfrm>
          <a:prstGeom prst="ellipse">
            <a:avLst/>
          </a:prstGeom>
          <a:ln>
            <a:noFill/>
          </a:ln>
          <a:effectLst>
            <a:softEdge rad="112500"/>
          </a:effectLst>
        </p:spPr>
      </p:pic>
      <p:sp>
        <p:nvSpPr>
          <p:cNvPr id="20" name="Rounded Rectangle 19"/>
          <p:cNvSpPr/>
          <p:nvPr/>
        </p:nvSpPr>
        <p:spPr>
          <a:xfrm>
            <a:off x="334362" y="3562346"/>
            <a:ext cx="1645920" cy="414441"/>
          </a:xfrm>
          <a:prstGeom prst="roundRect">
            <a:avLst/>
          </a:prstGeom>
          <a:solidFill>
            <a:srgbClr val="F5415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2527251" y="3546682"/>
            <a:ext cx="1645920" cy="414441"/>
          </a:xfrm>
          <a:prstGeom prst="roundRect">
            <a:avLst/>
          </a:prstGeom>
          <a:solidFill>
            <a:srgbClr val="F5415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4861810" y="3552730"/>
            <a:ext cx="1645920" cy="414441"/>
          </a:xfrm>
          <a:prstGeom prst="roundRect">
            <a:avLst/>
          </a:prstGeom>
          <a:solidFill>
            <a:srgbClr val="F5415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41776" y="3569043"/>
            <a:ext cx="1375903" cy="400110"/>
          </a:xfrm>
          <a:prstGeom prst="rect">
            <a:avLst/>
          </a:prstGeom>
          <a:noFill/>
        </p:spPr>
        <p:txBody>
          <a:bodyPr wrap="square" rtlCol="0">
            <a:spAutoFit/>
          </a:bodyPr>
          <a:lstStyle/>
          <a:p>
            <a:pPr algn="ctr"/>
            <a:r>
              <a:rPr lang="en-US" sz="2000" b="1" dirty="0" smtClean="0">
                <a:solidFill>
                  <a:srgbClr val="E9E2C5"/>
                </a:solidFill>
                <a:latin typeface="Century Gothic" panose="020B0502020202020204" pitchFamily="34" charset="0"/>
              </a:rPr>
              <a:t>Africa</a:t>
            </a:r>
            <a:endParaRPr lang="en-US" sz="2000" b="1" dirty="0">
              <a:solidFill>
                <a:srgbClr val="E9E2C5"/>
              </a:solidFill>
              <a:latin typeface="Century Gothic" panose="020B0502020202020204" pitchFamily="34" charset="0"/>
            </a:endParaRPr>
          </a:p>
        </p:txBody>
      </p:sp>
      <p:sp>
        <p:nvSpPr>
          <p:cNvPr id="25" name="TextBox 24"/>
          <p:cNvSpPr txBox="1"/>
          <p:nvPr/>
        </p:nvSpPr>
        <p:spPr>
          <a:xfrm>
            <a:off x="2663456" y="3552700"/>
            <a:ext cx="1375903" cy="400110"/>
          </a:xfrm>
          <a:prstGeom prst="rect">
            <a:avLst/>
          </a:prstGeom>
          <a:noFill/>
        </p:spPr>
        <p:txBody>
          <a:bodyPr wrap="square" rtlCol="0">
            <a:spAutoFit/>
          </a:bodyPr>
          <a:lstStyle/>
          <a:p>
            <a:pPr algn="ctr"/>
            <a:r>
              <a:rPr lang="en-US" sz="2000" b="1" dirty="0" smtClean="0">
                <a:solidFill>
                  <a:srgbClr val="E9E2C5"/>
                </a:solidFill>
                <a:latin typeface="Century Gothic" panose="020B0502020202020204" pitchFamily="34" charset="0"/>
              </a:rPr>
              <a:t>Asia</a:t>
            </a:r>
            <a:endParaRPr lang="en-US" sz="2000" b="1" dirty="0">
              <a:solidFill>
                <a:srgbClr val="E9E2C5"/>
              </a:solidFill>
              <a:latin typeface="Century Gothic" panose="020B0502020202020204" pitchFamily="34" charset="0"/>
            </a:endParaRPr>
          </a:p>
        </p:txBody>
      </p:sp>
      <p:sp>
        <p:nvSpPr>
          <p:cNvPr id="26" name="TextBox 25"/>
          <p:cNvSpPr txBox="1"/>
          <p:nvPr/>
        </p:nvSpPr>
        <p:spPr>
          <a:xfrm>
            <a:off x="4861810" y="3553847"/>
            <a:ext cx="1645920" cy="400110"/>
          </a:xfrm>
          <a:prstGeom prst="rect">
            <a:avLst/>
          </a:prstGeom>
          <a:noFill/>
        </p:spPr>
        <p:txBody>
          <a:bodyPr wrap="square" rtlCol="0">
            <a:spAutoFit/>
          </a:bodyPr>
          <a:lstStyle/>
          <a:p>
            <a:pPr algn="ctr"/>
            <a:r>
              <a:rPr lang="en-US" sz="2000" b="1" dirty="0" smtClean="0">
                <a:solidFill>
                  <a:srgbClr val="E9E2C5"/>
                </a:solidFill>
                <a:latin typeface="Century Gothic" panose="020B0502020202020204" pitchFamily="34" charset="0"/>
              </a:rPr>
              <a:t>N. America</a:t>
            </a:r>
            <a:endParaRPr lang="en-US" sz="2000" b="1" dirty="0">
              <a:solidFill>
                <a:srgbClr val="E9E2C5"/>
              </a:solidFill>
              <a:latin typeface="Century Gothic" panose="020B0502020202020204" pitchFamily="34" charset="0"/>
            </a:endParaRPr>
          </a:p>
        </p:txBody>
      </p:sp>
      <p:sp>
        <p:nvSpPr>
          <p:cNvPr id="27" name="TextBox 26"/>
          <p:cNvSpPr txBox="1"/>
          <p:nvPr/>
        </p:nvSpPr>
        <p:spPr>
          <a:xfrm>
            <a:off x="384053" y="4081997"/>
            <a:ext cx="1607417" cy="338554"/>
          </a:xfrm>
          <a:prstGeom prst="rect">
            <a:avLst/>
          </a:prstGeom>
          <a:noFill/>
        </p:spPr>
        <p:txBody>
          <a:bodyPr wrap="square" rtlCol="0">
            <a:spAutoFit/>
          </a:bodyPr>
          <a:lstStyle/>
          <a:p>
            <a:pPr marL="285750" indent="-285750">
              <a:buFont typeface="Arial" panose="020B0604020202020204" pitchFamily="34" charset="0"/>
              <a:buChar char="•"/>
            </a:pPr>
            <a:r>
              <a:rPr lang="en-US" sz="1600" b="1" dirty="0" smtClean="0">
                <a:solidFill>
                  <a:srgbClr val="4D3929"/>
                </a:solidFill>
                <a:latin typeface="Century Gothic" panose="020B0502020202020204" pitchFamily="34" charset="0"/>
              </a:rPr>
              <a:t>Nigeria</a:t>
            </a:r>
            <a:endParaRPr lang="en-US" sz="1600" b="1" dirty="0">
              <a:solidFill>
                <a:srgbClr val="4D3929"/>
              </a:solidFill>
              <a:latin typeface="Century Gothic" panose="020B0502020202020204" pitchFamily="34" charset="0"/>
            </a:endParaRPr>
          </a:p>
        </p:txBody>
      </p:sp>
      <p:sp>
        <p:nvSpPr>
          <p:cNvPr id="28" name="TextBox 27"/>
          <p:cNvSpPr txBox="1"/>
          <p:nvPr/>
        </p:nvSpPr>
        <p:spPr>
          <a:xfrm>
            <a:off x="2656868" y="4081997"/>
            <a:ext cx="1607417" cy="830997"/>
          </a:xfrm>
          <a:prstGeom prst="rect">
            <a:avLst/>
          </a:prstGeom>
          <a:noFill/>
        </p:spPr>
        <p:txBody>
          <a:bodyPr wrap="square" rtlCol="0">
            <a:spAutoFit/>
          </a:bodyPr>
          <a:lstStyle/>
          <a:p>
            <a:pPr marL="285750" indent="-285750">
              <a:buFont typeface="Arial" panose="020B0604020202020204" pitchFamily="34" charset="0"/>
              <a:buChar char="•"/>
            </a:pPr>
            <a:r>
              <a:rPr lang="en-US" sz="1600" b="1" dirty="0" smtClean="0">
                <a:solidFill>
                  <a:srgbClr val="4D3929"/>
                </a:solidFill>
                <a:latin typeface="Century Gothic" panose="020B0502020202020204" pitchFamily="34" charset="0"/>
              </a:rPr>
              <a:t>India</a:t>
            </a:r>
          </a:p>
          <a:p>
            <a:pPr marL="285750" indent="-285750">
              <a:buFont typeface="Arial" panose="020B0604020202020204" pitchFamily="34" charset="0"/>
              <a:buChar char="•"/>
            </a:pPr>
            <a:r>
              <a:rPr lang="en-US" sz="1600" b="1" dirty="0" smtClean="0">
                <a:solidFill>
                  <a:srgbClr val="4D3929"/>
                </a:solidFill>
                <a:latin typeface="Century Gothic" panose="020B0502020202020204" pitchFamily="34" charset="0"/>
              </a:rPr>
              <a:t>Nepal</a:t>
            </a:r>
          </a:p>
          <a:p>
            <a:pPr marL="285750" indent="-285750">
              <a:buFont typeface="Arial" panose="020B0604020202020204" pitchFamily="34" charset="0"/>
              <a:buChar char="•"/>
            </a:pPr>
            <a:r>
              <a:rPr lang="en-US" sz="1600" b="1" dirty="0" smtClean="0">
                <a:solidFill>
                  <a:srgbClr val="4D3929"/>
                </a:solidFill>
                <a:latin typeface="Century Gothic" panose="020B0502020202020204" pitchFamily="34" charset="0"/>
              </a:rPr>
              <a:t>Philippines</a:t>
            </a:r>
            <a:endParaRPr lang="en-US" sz="1600" b="1" dirty="0">
              <a:solidFill>
                <a:srgbClr val="4D3929"/>
              </a:solidFill>
              <a:latin typeface="Century Gothic" panose="020B0502020202020204" pitchFamily="34" charset="0"/>
            </a:endParaRPr>
          </a:p>
        </p:txBody>
      </p:sp>
      <p:sp>
        <p:nvSpPr>
          <p:cNvPr id="29" name="TextBox 28"/>
          <p:cNvSpPr txBox="1"/>
          <p:nvPr/>
        </p:nvSpPr>
        <p:spPr>
          <a:xfrm>
            <a:off x="5061117" y="4081997"/>
            <a:ext cx="1754121" cy="338554"/>
          </a:xfrm>
          <a:prstGeom prst="rect">
            <a:avLst/>
          </a:prstGeom>
          <a:noFill/>
        </p:spPr>
        <p:txBody>
          <a:bodyPr wrap="square" rtlCol="0">
            <a:spAutoFit/>
          </a:bodyPr>
          <a:lstStyle/>
          <a:p>
            <a:pPr marL="285750" indent="-285750">
              <a:buFont typeface="Arial" panose="020B0604020202020204" pitchFamily="34" charset="0"/>
              <a:buChar char="•"/>
            </a:pPr>
            <a:r>
              <a:rPr lang="en-US" sz="1600" b="1" dirty="0" smtClean="0">
                <a:solidFill>
                  <a:srgbClr val="4D3929"/>
                </a:solidFill>
                <a:latin typeface="Century Gothic" panose="020B0502020202020204" pitchFamily="34" charset="0"/>
              </a:rPr>
              <a:t>United States</a:t>
            </a:r>
            <a:endParaRPr lang="en-US" sz="1600" b="1" dirty="0">
              <a:solidFill>
                <a:srgbClr val="4D3929"/>
              </a:solidFill>
              <a:latin typeface="Century Gothic" panose="020B0502020202020204" pitchFamily="34" charset="0"/>
            </a:endParaRPr>
          </a:p>
        </p:txBody>
      </p:sp>
    </p:spTree>
    <p:extLst>
      <p:ext uri="{BB962C8B-B14F-4D97-AF65-F5344CB8AC3E}">
        <p14:creationId xmlns:p14="http://schemas.microsoft.com/office/powerpoint/2010/main" val="167839925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6" name="TextBox 15"/>
          <p:cNvSpPr txBox="1"/>
          <p:nvPr/>
        </p:nvSpPr>
        <p:spPr>
          <a:xfrm>
            <a:off x="526268" y="1930764"/>
            <a:ext cx="5828477" cy="1077218"/>
          </a:xfrm>
          <a:prstGeom prst="rect">
            <a:avLst/>
          </a:prstGeom>
          <a:noFill/>
        </p:spPr>
        <p:txBody>
          <a:bodyPr wrap="square" rtlCol="0">
            <a:spAutoFit/>
          </a:bodyPr>
          <a:lstStyle/>
          <a:p>
            <a:pPr algn="ctr"/>
            <a:r>
              <a:rPr lang="en-US" sz="3200" dirty="0" smtClean="0">
                <a:solidFill>
                  <a:srgbClr val="4D3929"/>
                </a:solidFill>
                <a:latin typeface="Century Gothic" panose="020B0502020202020204" pitchFamily="34" charset="0"/>
              </a:rPr>
              <a:t>How do you </a:t>
            </a:r>
            <a:r>
              <a:rPr lang="en-US" sz="3200" b="1" dirty="0" smtClean="0">
                <a:solidFill>
                  <a:srgbClr val="F54152"/>
                </a:solidFill>
                <a:latin typeface="Century Gothic" panose="020B0502020202020204" pitchFamily="34" charset="0"/>
              </a:rPr>
              <a:t>share </a:t>
            </a:r>
            <a:r>
              <a:rPr lang="en-US" sz="3200" dirty="0" smtClean="0">
                <a:solidFill>
                  <a:srgbClr val="4D3929"/>
                </a:solidFill>
                <a:latin typeface="Century Gothic" panose="020B0502020202020204" pitchFamily="34" charset="0"/>
              </a:rPr>
              <a:t>the ministry workload?</a:t>
            </a:r>
          </a:p>
        </p:txBody>
      </p:sp>
      <p:cxnSp>
        <p:nvCxnSpPr>
          <p:cNvPr id="7" name="Straight Connector 6"/>
          <p:cNvCxnSpPr/>
          <p:nvPr/>
        </p:nvCxnSpPr>
        <p:spPr>
          <a:xfrm flipV="1">
            <a:off x="-6578" y="2480063"/>
            <a:ext cx="1188720" cy="394"/>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flipV="1">
            <a:off x="5677144" y="2472743"/>
            <a:ext cx="1188720" cy="394"/>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7855957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11" name="Rectangle 10"/>
          <p:cNvSpPr/>
          <p:nvPr/>
        </p:nvSpPr>
        <p:spPr>
          <a:xfrm>
            <a:off x="0" y="4613172"/>
            <a:ext cx="4453588" cy="116713"/>
          </a:xfrm>
          <a:prstGeom prst="rect">
            <a:avLst/>
          </a:prstGeom>
          <a:solidFill>
            <a:srgbClr val="F5415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p>
        </p:txBody>
      </p:sp>
      <p:sp>
        <p:nvSpPr>
          <p:cNvPr id="10" name="Rectangle 9"/>
          <p:cNvSpPr/>
          <p:nvPr/>
        </p:nvSpPr>
        <p:spPr>
          <a:xfrm>
            <a:off x="1" y="4323717"/>
            <a:ext cx="3078698" cy="103557"/>
          </a:xfrm>
          <a:prstGeom prst="rect">
            <a:avLst/>
          </a:prstGeom>
          <a:solidFill>
            <a:srgbClr val="F5415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p>
        </p:txBody>
      </p:sp>
      <p:sp>
        <p:nvSpPr>
          <p:cNvPr id="9" name="Rectangle 8"/>
          <p:cNvSpPr/>
          <p:nvPr/>
        </p:nvSpPr>
        <p:spPr>
          <a:xfrm>
            <a:off x="1" y="3999714"/>
            <a:ext cx="3710226" cy="118376"/>
          </a:xfrm>
          <a:prstGeom prst="rect">
            <a:avLst/>
          </a:prstGeom>
          <a:solidFill>
            <a:srgbClr val="F5415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p>
        </p:txBody>
      </p:sp>
      <p:sp>
        <p:nvSpPr>
          <p:cNvPr id="8" name="Rectangle 7"/>
          <p:cNvSpPr/>
          <p:nvPr/>
        </p:nvSpPr>
        <p:spPr>
          <a:xfrm>
            <a:off x="1" y="3694816"/>
            <a:ext cx="2993180" cy="120663"/>
          </a:xfrm>
          <a:prstGeom prst="rect">
            <a:avLst/>
          </a:prstGeom>
          <a:solidFill>
            <a:srgbClr val="F5415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p>
        </p:txBody>
      </p:sp>
      <p:sp>
        <p:nvSpPr>
          <p:cNvPr id="5" name="Shape 66"/>
          <p:cNvSpPr txBox="1">
            <a:spLocks noGrp="1"/>
          </p:cNvSpPr>
          <p:nvPr>
            <p:ph type="ctrTitle"/>
          </p:nvPr>
        </p:nvSpPr>
        <p:spPr>
          <a:xfrm>
            <a:off x="514349" y="725529"/>
            <a:ext cx="6238663" cy="1363439"/>
          </a:xfrm>
          <a:prstGeom prst="rect">
            <a:avLst/>
          </a:prstGeom>
        </p:spPr>
        <p:txBody>
          <a:bodyPr lIns="68569" tIns="68569" rIns="68569" bIns="68569" anchor="ctr" anchorCtr="0">
            <a:noAutofit/>
          </a:bodyPr>
          <a:lstStyle/>
          <a:p>
            <a:r>
              <a:rPr lang="en" sz="16600" dirty="0" smtClean="0">
                <a:solidFill>
                  <a:srgbClr val="F54152"/>
                </a:solidFill>
                <a:latin typeface="Arial" panose="020B0604020202020204" pitchFamily="34" charset="0"/>
                <a:cs typeface="Arial" panose="020B0604020202020204" pitchFamily="34" charset="0"/>
              </a:rPr>
              <a:t>5</a:t>
            </a:r>
            <a:r>
              <a:rPr lang="en" sz="4000" dirty="0" smtClean="0">
                <a:latin typeface="Arial" panose="020B0604020202020204" pitchFamily="34" charset="0"/>
                <a:cs typeface="Arial" panose="020B0604020202020204" pitchFamily="34" charset="0"/>
              </a:rPr>
              <a:t/>
            </a:r>
            <a:br>
              <a:rPr lang="en" sz="4000" dirty="0" smtClean="0">
                <a:latin typeface="Arial" panose="020B0604020202020204" pitchFamily="34" charset="0"/>
                <a:cs typeface="Arial" panose="020B0604020202020204" pitchFamily="34" charset="0"/>
              </a:rPr>
            </a:br>
            <a:r>
              <a:rPr lang="en" sz="4000" dirty="0" smtClean="0">
                <a:solidFill>
                  <a:srgbClr val="4D3929"/>
                </a:solidFill>
                <a:latin typeface="Arial" panose="020B0604020202020204" pitchFamily="34" charset="0"/>
                <a:cs typeface="Arial" panose="020B0604020202020204" pitchFamily="34" charset="0"/>
              </a:rPr>
              <a:t>How F</a:t>
            </a:r>
            <a:r>
              <a:rPr lang="en" sz="4000" dirty="0" smtClean="0">
                <a:solidFill>
                  <a:srgbClr val="F54152"/>
                </a:solidFill>
                <a:latin typeface="Arial" panose="020B0604020202020204" pitchFamily="34" charset="0"/>
                <a:cs typeface="Arial" panose="020B0604020202020204" pitchFamily="34" charset="0"/>
              </a:rPr>
              <a:t>L</a:t>
            </a:r>
            <a:r>
              <a:rPr lang="en" sz="4000" dirty="0" smtClean="0">
                <a:solidFill>
                  <a:srgbClr val="4D3929"/>
                </a:solidFill>
                <a:latin typeface="Arial" panose="020B0604020202020204" pitchFamily="34" charset="0"/>
                <a:cs typeface="Arial" panose="020B0604020202020204" pitchFamily="34" charset="0"/>
              </a:rPr>
              <a:t>M </a:t>
            </a:r>
            <a:r>
              <a:rPr lang="en" sz="4000" dirty="0" smtClean="0">
                <a:solidFill>
                  <a:srgbClr val="F54152"/>
                </a:solidFill>
                <a:latin typeface="Arial" panose="020B0604020202020204" pitchFamily="34" charset="0"/>
                <a:cs typeface="Arial" panose="020B0604020202020204" pitchFamily="34" charset="0"/>
              </a:rPr>
              <a:t>Operates</a:t>
            </a:r>
            <a:endParaRPr lang="en" sz="4000" dirty="0">
              <a:solidFill>
                <a:srgbClr val="F54152"/>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91" y="0"/>
            <a:ext cx="6912864" cy="2624788"/>
          </a:xfrm>
          <a:prstGeom prst="rect">
            <a:avLst/>
          </a:prstGeom>
        </p:spPr>
      </p:pic>
      <p:sp>
        <p:nvSpPr>
          <p:cNvPr id="7" name="Rectangle 6"/>
          <p:cNvSpPr/>
          <p:nvPr/>
        </p:nvSpPr>
        <p:spPr>
          <a:xfrm>
            <a:off x="514349" y="3504632"/>
            <a:ext cx="5563299" cy="1323439"/>
          </a:xfrm>
          <a:prstGeom prst="rect">
            <a:avLst/>
          </a:prstGeom>
        </p:spPr>
        <p:txBody>
          <a:bodyPr wrap="square">
            <a:spAutoFit/>
          </a:bodyPr>
          <a:lstStyle/>
          <a:p>
            <a:r>
              <a:rPr lang="en-US" sz="2000" b="1" dirty="0" smtClean="0">
                <a:solidFill>
                  <a:srgbClr val="E9E2C5"/>
                </a:solidFill>
                <a:effectLst>
                  <a:outerShdw blurRad="38100" dist="38100" dir="2700000" algn="tl">
                    <a:srgbClr val="000000">
                      <a:alpha val="43137"/>
                    </a:srgbClr>
                  </a:outerShdw>
                </a:effectLst>
                <a:latin typeface="Century Gothic" panose="020B0502020202020204" pitchFamily="34" charset="0"/>
              </a:rPr>
              <a:t>1</a:t>
            </a:r>
            <a:r>
              <a:rPr lang="en-US" sz="2000" b="1" dirty="0" smtClean="0">
                <a:solidFill>
                  <a:srgbClr val="4D3929"/>
                </a:solidFill>
                <a:effectLst>
                  <a:outerShdw blurRad="38100" dist="38100" dir="2700000" algn="tl">
                    <a:srgbClr val="000000">
                      <a:alpha val="43137"/>
                    </a:srgbClr>
                  </a:outerShdw>
                </a:effectLst>
                <a:latin typeface="Century Gothic" panose="020B0502020202020204" pitchFamily="34" charset="0"/>
              </a:rPr>
              <a:t> </a:t>
            </a:r>
            <a:r>
              <a:rPr lang="en-US" sz="2000" b="1" dirty="0" smtClean="0">
                <a:solidFill>
                  <a:srgbClr val="E9E2C5"/>
                </a:solidFill>
                <a:effectLst>
                  <a:outerShdw blurRad="38100" dist="38100" dir="2700000" algn="tl">
                    <a:srgbClr val="000000">
                      <a:alpha val="43137"/>
                    </a:srgbClr>
                  </a:outerShdw>
                </a:effectLst>
                <a:latin typeface="Century Gothic" panose="020B0502020202020204" pitchFamily="34" charset="0"/>
              </a:rPr>
              <a:t>Beliefs</a:t>
            </a:r>
            <a:r>
              <a:rPr lang="en-US" sz="2000" b="1" dirty="0" smtClean="0">
                <a:solidFill>
                  <a:srgbClr val="4D3929"/>
                </a:solidFill>
                <a:effectLst>
                  <a:outerShdw blurRad="38100" dist="38100" dir="2700000" algn="tl">
                    <a:srgbClr val="000000">
                      <a:alpha val="43137"/>
                    </a:srgbClr>
                  </a:outerShdw>
                </a:effectLst>
                <a:latin typeface="Century Gothic" panose="020B0502020202020204" pitchFamily="34" charset="0"/>
              </a:rPr>
              <a:t> </a:t>
            </a:r>
            <a:r>
              <a:rPr lang="en-US" sz="2000" b="1" dirty="0" smtClean="0">
                <a:solidFill>
                  <a:srgbClr val="E9E2C5"/>
                </a:solidFill>
                <a:effectLst>
                  <a:outerShdw blurRad="38100" dist="38100" dir="2700000" algn="tl">
                    <a:srgbClr val="000000">
                      <a:alpha val="43137"/>
                    </a:srgbClr>
                  </a:outerShdw>
                </a:effectLst>
                <a:latin typeface="Century Gothic" panose="020B0502020202020204" pitchFamily="34" charset="0"/>
              </a:rPr>
              <a:t>&amp;</a:t>
            </a:r>
            <a:r>
              <a:rPr lang="en-US" sz="2000" b="1" dirty="0" smtClean="0">
                <a:solidFill>
                  <a:srgbClr val="4D3929"/>
                </a:solidFill>
                <a:effectLst>
                  <a:outerShdw blurRad="38100" dist="38100" dir="2700000" algn="tl">
                    <a:srgbClr val="000000">
                      <a:alpha val="43137"/>
                    </a:srgbClr>
                  </a:outerShdw>
                </a:effectLst>
                <a:latin typeface="Century Gothic" panose="020B0502020202020204" pitchFamily="34" charset="0"/>
              </a:rPr>
              <a:t> </a:t>
            </a:r>
            <a:r>
              <a:rPr lang="en-US" sz="2000" b="1" dirty="0" smtClean="0">
                <a:solidFill>
                  <a:srgbClr val="E9E2C5"/>
                </a:solidFill>
                <a:effectLst>
                  <a:outerShdw blurRad="38100" dist="38100" dir="2700000" algn="tl">
                    <a:srgbClr val="000000">
                      <a:alpha val="43137"/>
                    </a:srgbClr>
                  </a:outerShdw>
                </a:effectLst>
                <a:latin typeface="Century Gothic" panose="020B0502020202020204" pitchFamily="34" charset="0"/>
              </a:rPr>
              <a:t>Practice</a:t>
            </a:r>
          </a:p>
          <a:p>
            <a:r>
              <a:rPr lang="en-US" sz="2000" b="1" dirty="0" smtClean="0">
                <a:solidFill>
                  <a:srgbClr val="E9E2C5"/>
                </a:solidFill>
                <a:effectLst>
                  <a:outerShdw blurRad="38100" dist="38100" dir="2700000" algn="tl">
                    <a:srgbClr val="000000">
                      <a:alpha val="43137"/>
                    </a:srgbClr>
                  </a:outerShdw>
                </a:effectLst>
                <a:latin typeface="Century Gothic" panose="020B0502020202020204" pitchFamily="34" charset="0"/>
              </a:rPr>
              <a:t>2 Foundational Principles</a:t>
            </a:r>
          </a:p>
          <a:p>
            <a:r>
              <a:rPr lang="en-US" sz="2000" b="1" dirty="0" smtClean="0">
                <a:solidFill>
                  <a:srgbClr val="E9E2C5"/>
                </a:solidFill>
                <a:effectLst>
                  <a:outerShdw blurRad="38100" dist="38100" dir="2700000" algn="tl">
                    <a:srgbClr val="000000">
                      <a:alpha val="43137"/>
                    </a:srgbClr>
                  </a:outerShdw>
                </a:effectLst>
                <a:latin typeface="Century Gothic" panose="020B0502020202020204" pitchFamily="34" charset="0"/>
              </a:rPr>
              <a:t>3 Mission Statement</a:t>
            </a:r>
          </a:p>
          <a:p>
            <a:r>
              <a:rPr lang="en-US" sz="2000" b="1" dirty="0" smtClean="0">
                <a:solidFill>
                  <a:srgbClr val="E9E2C5"/>
                </a:solidFill>
                <a:effectLst>
                  <a:outerShdw blurRad="38100" dist="38100" dir="2700000" algn="tl">
                    <a:srgbClr val="000000">
                      <a:alpha val="43137"/>
                    </a:srgbClr>
                  </a:outerShdw>
                </a:effectLst>
                <a:latin typeface="Century Gothic" panose="020B0502020202020204" pitchFamily="34" charset="0"/>
              </a:rPr>
              <a:t>4 Personnel &amp; Ministry Structure</a:t>
            </a:r>
          </a:p>
        </p:txBody>
      </p:sp>
    </p:spTree>
    <p:extLst>
      <p:ext uri="{BB962C8B-B14F-4D97-AF65-F5344CB8AC3E}">
        <p14:creationId xmlns:p14="http://schemas.microsoft.com/office/powerpoint/2010/main" val="87793073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503734" y="508410"/>
            <a:ext cx="6248715" cy="643050"/>
          </a:xfrm>
          <a:prstGeom prst="rect">
            <a:avLst/>
          </a:prstGeom>
        </p:spPr>
        <p:txBody>
          <a:bodyPr lIns="68569" tIns="68569" rIns="68569" bIns="68569" anchor="t" anchorCtr="0">
            <a:noAutofit/>
          </a:bodyPr>
          <a:lstStyle/>
          <a:p>
            <a:r>
              <a:rPr lang="en-US" sz="4000" dirty="0" smtClean="0">
                <a:solidFill>
                  <a:srgbClr val="F54152"/>
                </a:solidFill>
                <a:latin typeface="+mj-lt"/>
              </a:rPr>
              <a:t>Regional</a:t>
            </a:r>
            <a:r>
              <a:rPr lang="en-US" sz="4000" dirty="0" smtClean="0">
                <a:solidFill>
                  <a:srgbClr val="4D3929"/>
                </a:solidFill>
                <a:latin typeface="+mj-lt"/>
              </a:rPr>
              <a:t> Managers</a:t>
            </a:r>
            <a:endParaRPr lang="en" sz="4000" dirty="0">
              <a:solidFill>
                <a:srgbClr val="4D3929"/>
              </a:solidFill>
              <a:latin typeface="+mj-lt"/>
            </a:endParaRPr>
          </a:p>
        </p:txBody>
      </p:sp>
      <p:sp>
        <p:nvSpPr>
          <p:cNvPr id="4" name="TextBox 3"/>
          <p:cNvSpPr txBox="1"/>
          <p:nvPr/>
        </p:nvSpPr>
        <p:spPr>
          <a:xfrm>
            <a:off x="600982" y="1437466"/>
            <a:ext cx="5799818" cy="1015663"/>
          </a:xfrm>
          <a:prstGeom prst="rect">
            <a:avLst/>
          </a:prstGeom>
          <a:noFill/>
        </p:spPr>
        <p:txBody>
          <a:bodyPr wrap="square" rtlCol="0">
            <a:spAutoFit/>
          </a:bodyPr>
          <a:lstStyle/>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Responsible for </a:t>
            </a:r>
            <a:r>
              <a:rPr lang="en-US" sz="2000" b="1" dirty="0" smtClean="0">
                <a:solidFill>
                  <a:srgbClr val="F54152"/>
                </a:solidFill>
                <a:latin typeface="Century Gothic" panose="020B0502020202020204" pitchFamily="34" charset="0"/>
              </a:rPr>
              <a:t>operations</a:t>
            </a:r>
            <a:r>
              <a:rPr lang="en-US" sz="2000" b="1" dirty="0" smtClean="0">
                <a:solidFill>
                  <a:srgbClr val="4D3929"/>
                </a:solidFill>
                <a:latin typeface="Century Gothic" panose="020B0502020202020204" pitchFamily="34" charset="0"/>
              </a:rPr>
              <a:t> </a:t>
            </a:r>
            <a:r>
              <a:rPr lang="en-US" sz="2000" b="1" dirty="0" smtClean="0">
                <a:solidFill>
                  <a:srgbClr val="F54152"/>
                </a:solidFill>
                <a:latin typeface="Century Gothic" panose="020B0502020202020204" pitchFamily="34" charset="0"/>
              </a:rPr>
              <a:t>and logistics </a:t>
            </a:r>
            <a:r>
              <a:rPr lang="en-US" sz="2000" b="1" dirty="0" smtClean="0">
                <a:solidFill>
                  <a:srgbClr val="4D3929"/>
                </a:solidFill>
                <a:latin typeface="Century Gothic" panose="020B0502020202020204" pitchFamily="34" charset="0"/>
              </a:rPr>
              <a:t>in a country and liaison directly with the F</a:t>
            </a:r>
            <a:r>
              <a:rPr lang="en-US" sz="2000" b="1" dirty="0" smtClean="0">
                <a:solidFill>
                  <a:srgbClr val="F54152"/>
                </a:solidFill>
                <a:latin typeface="Century Gothic" panose="020B0502020202020204" pitchFamily="34" charset="0"/>
              </a:rPr>
              <a:t>L</a:t>
            </a:r>
            <a:r>
              <a:rPr lang="en-US" sz="2000" b="1" dirty="0" smtClean="0">
                <a:solidFill>
                  <a:srgbClr val="4D3929"/>
                </a:solidFill>
                <a:latin typeface="Century Gothic" panose="020B0502020202020204" pitchFamily="34" charset="0"/>
              </a:rPr>
              <a:t>M Administrator and Warehouse Manager. </a:t>
            </a:r>
          </a:p>
        </p:txBody>
      </p:sp>
      <p:sp>
        <p:nvSpPr>
          <p:cNvPr id="16" name="TextBox 15"/>
          <p:cNvSpPr txBox="1"/>
          <p:nvPr/>
        </p:nvSpPr>
        <p:spPr>
          <a:xfrm>
            <a:off x="999918" y="2493241"/>
            <a:ext cx="5400881" cy="2062103"/>
          </a:xfrm>
          <a:prstGeom prst="rect">
            <a:avLst/>
          </a:prstGeom>
          <a:noFill/>
        </p:spPr>
        <p:txBody>
          <a:bodyPr wrap="square" rtlCol="0">
            <a:spAutoFit/>
          </a:bodyPr>
          <a:lstStyle/>
          <a:p>
            <a:pPr marL="285750" indent="-285750">
              <a:buClr>
                <a:srgbClr val="4D3929"/>
              </a:buClr>
              <a:buFont typeface="Wingdings" panose="05000000000000000000" pitchFamily="2" charset="2"/>
              <a:buChar char="ü"/>
            </a:pPr>
            <a:r>
              <a:rPr lang="en-US" sz="1600" b="1" dirty="0" smtClean="0">
                <a:solidFill>
                  <a:srgbClr val="F54152"/>
                </a:solidFill>
                <a:latin typeface="Century Gothic" panose="020B0502020202020204" pitchFamily="34" charset="0"/>
              </a:rPr>
              <a:t>India: </a:t>
            </a:r>
            <a:r>
              <a:rPr lang="en-US" sz="1600" dirty="0" smtClean="0">
                <a:solidFill>
                  <a:srgbClr val="4D3929"/>
                </a:solidFill>
                <a:latin typeface="Century Gothic" panose="020B0502020202020204" pitchFamily="34" charset="0"/>
              </a:rPr>
              <a:t>Pastor David Gerald</a:t>
            </a:r>
          </a:p>
          <a:p>
            <a:pPr marL="285750" indent="-285750">
              <a:buClr>
                <a:srgbClr val="4D3929"/>
              </a:buClr>
              <a:buFont typeface="Wingdings" panose="05000000000000000000" pitchFamily="2" charset="2"/>
              <a:buChar char="ü"/>
            </a:pPr>
            <a:r>
              <a:rPr lang="en-US" sz="1600" b="1" dirty="0" smtClean="0">
                <a:solidFill>
                  <a:srgbClr val="F54152"/>
                </a:solidFill>
                <a:latin typeface="Century Gothic" panose="020B0502020202020204" pitchFamily="34" charset="0"/>
              </a:rPr>
              <a:t>Nepal: </a:t>
            </a:r>
            <a:r>
              <a:rPr lang="en-US" sz="1600" dirty="0" smtClean="0">
                <a:solidFill>
                  <a:srgbClr val="4D3929"/>
                </a:solidFill>
                <a:latin typeface="Century Gothic" panose="020B0502020202020204" pitchFamily="34" charset="0"/>
              </a:rPr>
              <a:t>Pastor Samuel </a:t>
            </a:r>
            <a:r>
              <a:rPr lang="en-US" sz="1600" dirty="0" err="1" smtClean="0">
                <a:solidFill>
                  <a:srgbClr val="4D3929"/>
                </a:solidFill>
                <a:latin typeface="Century Gothic" panose="020B0502020202020204" pitchFamily="34" charset="0"/>
              </a:rPr>
              <a:t>Rai</a:t>
            </a:r>
            <a:endParaRPr lang="en-US" sz="1600" dirty="0" smtClean="0">
              <a:solidFill>
                <a:srgbClr val="4D3929"/>
              </a:solidFill>
              <a:latin typeface="Century Gothic" panose="020B0502020202020204" pitchFamily="34" charset="0"/>
            </a:endParaRPr>
          </a:p>
          <a:p>
            <a:pPr marL="285750" indent="-285750">
              <a:buClr>
                <a:srgbClr val="4D3929"/>
              </a:buClr>
              <a:buFont typeface="Wingdings" panose="05000000000000000000" pitchFamily="2" charset="2"/>
              <a:buChar char="ü"/>
            </a:pPr>
            <a:r>
              <a:rPr lang="en-US" sz="1600" b="1" dirty="0" smtClean="0">
                <a:solidFill>
                  <a:srgbClr val="F54152"/>
                </a:solidFill>
                <a:latin typeface="Century Gothic" panose="020B0502020202020204" pitchFamily="34" charset="0"/>
              </a:rPr>
              <a:t>Nigeria: </a:t>
            </a:r>
            <a:r>
              <a:rPr lang="en-US" sz="1600" dirty="0" smtClean="0">
                <a:solidFill>
                  <a:srgbClr val="4D3929"/>
                </a:solidFill>
                <a:latin typeface="Century Gothic" panose="020B0502020202020204" pitchFamily="34" charset="0"/>
              </a:rPr>
              <a:t>Pastor Tony </a:t>
            </a:r>
            <a:r>
              <a:rPr lang="en-US" sz="1600" dirty="0" err="1" smtClean="0">
                <a:solidFill>
                  <a:srgbClr val="4D3929"/>
                </a:solidFill>
                <a:latin typeface="Century Gothic" panose="020B0502020202020204" pitchFamily="34" charset="0"/>
              </a:rPr>
              <a:t>Okoroh</a:t>
            </a:r>
            <a:endParaRPr lang="en-US" sz="1600" dirty="0" smtClean="0">
              <a:solidFill>
                <a:srgbClr val="4D3929"/>
              </a:solidFill>
              <a:latin typeface="Century Gothic" panose="020B0502020202020204" pitchFamily="34" charset="0"/>
            </a:endParaRPr>
          </a:p>
          <a:p>
            <a:pPr marL="285750" indent="-285750">
              <a:buClr>
                <a:srgbClr val="4D3929"/>
              </a:buClr>
              <a:buFont typeface="Wingdings" panose="05000000000000000000" pitchFamily="2" charset="2"/>
              <a:buChar char="ü"/>
            </a:pPr>
            <a:r>
              <a:rPr lang="en-US" sz="1600" b="1" dirty="0" smtClean="0">
                <a:solidFill>
                  <a:srgbClr val="F54152"/>
                </a:solidFill>
                <a:latin typeface="Century Gothic" panose="020B0502020202020204" pitchFamily="34" charset="0"/>
              </a:rPr>
              <a:t>Philippines: </a:t>
            </a:r>
            <a:r>
              <a:rPr lang="en-US" sz="1600" dirty="0" smtClean="0">
                <a:solidFill>
                  <a:srgbClr val="4D3929"/>
                </a:solidFill>
                <a:latin typeface="Century Gothic" panose="020B0502020202020204" pitchFamily="34" charset="0"/>
              </a:rPr>
              <a:t>Pastor Leo / Hannah </a:t>
            </a:r>
            <a:r>
              <a:rPr lang="en-US" sz="1600" dirty="0" err="1" smtClean="0">
                <a:solidFill>
                  <a:srgbClr val="4D3929"/>
                </a:solidFill>
                <a:latin typeface="Century Gothic" panose="020B0502020202020204" pitchFamily="34" charset="0"/>
              </a:rPr>
              <a:t>Galanza</a:t>
            </a:r>
            <a:endParaRPr lang="en-US" sz="1600" dirty="0" smtClean="0">
              <a:solidFill>
                <a:srgbClr val="4D3929"/>
              </a:solidFill>
              <a:latin typeface="Century Gothic" panose="020B0502020202020204" pitchFamily="34" charset="0"/>
            </a:endParaRPr>
          </a:p>
          <a:p>
            <a:pPr marL="285750" indent="-285750">
              <a:buClr>
                <a:srgbClr val="4D3929"/>
              </a:buClr>
              <a:buFont typeface="Wingdings" panose="05000000000000000000" pitchFamily="2" charset="2"/>
              <a:buChar char="ü"/>
            </a:pPr>
            <a:r>
              <a:rPr lang="en-US" sz="1600" b="1" dirty="0" smtClean="0">
                <a:solidFill>
                  <a:srgbClr val="F54152"/>
                </a:solidFill>
                <a:latin typeface="Century Gothic" panose="020B0502020202020204" pitchFamily="34" charset="0"/>
              </a:rPr>
              <a:t>United States (East): </a:t>
            </a:r>
            <a:r>
              <a:rPr lang="en-US" sz="1600" dirty="0" smtClean="0">
                <a:solidFill>
                  <a:srgbClr val="4D3929"/>
                </a:solidFill>
                <a:latin typeface="Century Gothic" panose="020B0502020202020204" pitchFamily="34" charset="0"/>
              </a:rPr>
              <a:t>Tom Smith</a:t>
            </a:r>
          </a:p>
          <a:p>
            <a:pPr marL="285750" indent="-285750">
              <a:buClr>
                <a:srgbClr val="4D3929"/>
              </a:buClr>
              <a:buFont typeface="Wingdings" panose="05000000000000000000" pitchFamily="2" charset="2"/>
              <a:buChar char="ü"/>
            </a:pPr>
            <a:r>
              <a:rPr lang="en-US" sz="1600" b="1" dirty="0" smtClean="0">
                <a:solidFill>
                  <a:srgbClr val="F54152"/>
                </a:solidFill>
                <a:latin typeface="Century Gothic" panose="020B0502020202020204" pitchFamily="34" charset="0"/>
              </a:rPr>
              <a:t>United States (South/Central):</a:t>
            </a:r>
            <a:r>
              <a:rPr lang="en-US" sz="1600" dirty="0" smtClean="0">
                <a:solidFill>
                  <a:srgbClr val="4D3929"/>
                </a:solidFill>
                <a:latin typeface="Century Gothic" panose="020B0502020202020204" pitchFamily="34" charset="0"/>
              </a:rPr>
              <a:t> Austin Huggins</a:t>
            </a:r>
          </a:p>
          <a:p>
            <a:pPr marL="285750" indent="-285750">
              <a:buClr>
                <a:srgbClr val="4D3929"/>
              </a:buClr>
              <a:buFont typeface="Wingdings" panose="05000000000000000000" pitchFamily="2" charset="2"/>
              <a:buChar char="ü"/>
            </a:pPr>
            <a:r>
              <a:rPr lang="en-US" sz="1600" b="1" dirty="0" smtClean="0">
                <a:solidFill>
                  <a:srgbClr val="F54152"/>
                </a:solidFill>
                <a:latin typeface="Century Gothic" panose="020B0502020202020204" pitchFamily="34" charset="0"/>
              </a:rPr>
              <a:t>United States (West): </a:t>
            </a:r>
            <a:r>
              <a:rPr lang="en-US" sz="1600" dirty="0" smtClean="0">
                <a:solidFill>
                  <a:srgbClr val="4D3929"/>
                </a:solidFill>
                <a:latin typeface="Century Gothic" panose="020B0502020202020204" pitchFamily="34" charset="0"/>
              </a:rPr>
              <a:t>Brian </a:t>
            </a:r>
            <a:r>
              <a:rPr lang="en-US" sz="1600" dirty="0" err="1" smtClean="0">
                <a:solidFill>
                  <a:srgbClr val="4D3929"/>
                </a:solidFill>
                <a:latin typeface="Century Gothic" panose="020B0502020202020204" pitchFamily="34" charset="0"/>
              </a:rPr>
              <a:t>Luzny</a:t>
            </a:r>
            <a:endParaRPr lang="en-US" sz="1600" dirty="0" smtClean="0">
              <a:solidFill>
                <a:srgbClr val="4D3929"/>
              </a:solidFill>
              <a:latin typeface="Century Gothic" panose="020B0502020202020204" pitchFamily="34" charset="0"/>
            </a:endParaRPr>
          </a:p>
          <a:p>
            <a:pPr marL="285750" indent="-285750">
              <a:buFont typeface="Wingdings" panose="05000000000000000000" pitchFamily="2" charset="2"/>
              <a:buChar char="ü"/>
            </a:pPr>
            <a:endParaRPr lang="en-US" sz="1600" dirty="0" smtClean="0">
              <a:solidFill>
                <a:srgbClr val="4D3929"/>
              </a:solidFill>
              <a:latin typeface="Century Gothic" panose="020B0502020202020204" pitchFamily="34" charset="0"/>
            </a:endParaRPr>
          </a:p>
        </p:txBody>
      </p:sp>
    </p:spTree>
    <p:extLst>
      <p:ext uri="{BB962C8B-B14F-4D97-AF65-F5344CB8AC3E}">
        <p14:creationId xmlns:p14="http://schemas.microsoft.com/office/powerpoint/2010/main" val="27793402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6" name="TextBox 15"/>
          <p:cNvSpPr txBox="1"/>
          <p:nvPr/>
        </p:nvSpPr>
        <p:spPr>
          <a:xfrm>
            <a:off x="526268" y="1693942"/>
            <a:ext cx="5828477" cy="1569660"/>
          </a:xfrm>
          <a:prstGeom prst="rect">
            <a:avLst/>
          </a:prstGeom>
          <a:noFill/>
        </p:spPr>
        <p:txBody>
          <a:bodyPr wrap="square" rtlCol="0">
            <a:spAutoFit/>
          </a:bodyPr>
          <a:lstStyle/>
          <a:p>
            <a:pPr algn="ctr"/>
            <a:r>
              <a:rPr lang="en-US" sz="3200" dirty="0" smtClean="0">
                <a:solidFill>
                  <a:srgbClr val="4D3929"/>
                </a:solidFill>
                <a:latin typeface="Century Gothic" panose="020B0502020202020204" pitchFamily="34" charset="0"/>
              </a:rPr>
              <a:t>What </a:t>
            </a:r>
            <a:r>
              <a:rPr lang="en-US" sz="3200" b="1" dirty="0" smtClean="0">
                <a:solidFill>
                  <a:srgbClr val="F54152"/>
                </a:solidFill>
                <a:latin typeface="Century Gothic" panose="020B0502020202020204" pitchFamily="34" charset="0"/>
              </a:rPr>
              <a:t>evangelism</a:t>
            </a:r>
            <a:r>
              <a:rPr lang="en-US" sz="3200" dirty="0" smtClean="0">
                <a:solidFill>
                  <a:srgbClr val="4D3929"/>
                </a:solidFill>
                <a:latin typeface="Century Gothic" panose="020B0502020202020204" pitchFamily="34" charset="0"/>
              </a:rPr>
              <a:t> efforts do you provide for each of these countries?</a:t>
            </a:r>
          </a:p>
        </p:txBody>
      </p:sp>
      <p:cxnSp>
        <p:nvCxnSpPr>
          <p:cNvPr id="7" name="Straight Connector 6"/>
          <p:cNvCxnSpPr/>
          <p:nvPr/>
        </p:nvCxnSpPr>
        <p:spPr>
          <a:xfrm flipV="1">
            <a:off x="-6578" y="2480063"/>
            <a:ext cx="914400" cy="394"/>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flipV="1">
            <a:off x="5953430" y="2472743"/>
            <a:ext cx="914400" cy="394"/>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64949036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3" name="Picture 2"/>
          <p:cNvPicPr>
            <a:picLocks/>
          </p:cNvPicPr>
          <p:nvPr/>
        </p:nvPicPr>
        <p:blipFill>
          <a:blip r:embed="rId3">
            <a:extLst>
              <a:ext uri="{28A0092B-C50C-407E-A947-70E740481C1C}">
                <a14:useLocalDpi xmlns:a14="http://schemas.microsoft.com/office/drawing/2010/main" val="0"/>
              </a:ext>
            </a:extLst>
          </a:blip>
          <a:stretch>
            <a:fillRect/>
          </a:stretch>
        </p:blipFill>
        <p:spPr>
          <a:xfrm>
            <a:off x="3407624" y="2611"/>
            <a:ext cx="3450376" cy="3335600"/>
          </a:xfrm>
          <a:prstGeom prst="ellipse">
            <a:avLst/>
          </a:prstGeom>
          <a:ln>
            <a:noFill/>
          </a:ln>
          <a:effectLst>
            <a:softEdge rad="112500"/>
          </a:effectLst>
        </p:spPr>
      </p:pic>
      <p:sp>
        <p:nvSpPr>
          <p:cNvPr id="145" name="Shape 145"/>
          <p:cNvSpPr txBox="1">
            <a:spLocks noGrp="1"/>
          </p:cNvSpPr>
          <p:nvPr>
            <p:ph type="title"/>
          </p:nvPr>
        </p:nvSpPr>
        <p:spPr>
          <a:xfrm>
            <a:off x="503734" y="508410"/>
            <a:ext cx="6248715" cy="643050"/>
          </a:xfrm>
          <a:prstGeom prst="rect">
            <a:avLst/>
          </a:prstGeom>
        </p:spPr>
        <p:txBody>
          <a:bodyPr lIns="68569" tIns="68569" rIns="68569" bIns="68569" anchor="t" anchorCtr="0">
            <a:noAutofit/>
          </a:bodyPr>
          <a:lstStyle/>
          <a:p>
            <a:r>
              <a:rPr lang="en-US" sz="4000" dirty="0" smtClean="0">
                <a:solidFill>
                  <a:srgbClr val="4D3929"/>
                </a:solidFill>
                <a:latin typeface="+mj-lt"/>
              </a:rPr>
              <a:t>India</a:t>
            </a:r>
            <a:endParaRPr lang="en" sz="4000" dirty="0">
              <a:solidFill>
                <a:srgbClr val="F54152"/>
              </a:solidFill>
              <a:latin typeface="+mj-lt"/>
            </a:endParaRPr>
          </a:p>
        </p:txBody>
      </p:sp>
      <p:sp>
        <p:nvSpPr>
          <p:cNvPr id="7" name="TextBox 6"/>
          <p:cNvSpPr txBox="1"/>
          <p:nvPr/>
        </p:nvSpPr>
        <p:spPr>
          <a:xfrm>
            <a:off x="600982" y="1437466"/>
            <a:ext cx="3155294" cy="1631216"/>
          </a:xfrm>
          <a:prstGeom prst="rect">
            <a:avLst/>
          </a:prstGeom>
          <a:noFill/>
        </p:spPr>
        <p:txBody>
          <a:bodyPr wrap="square" rtlCol="0">
            <a:spAutoFit/>
          </a:bodyPr>
          <a:lstStyle/>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Pastors’ Conferences</a:t>
            </a: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Bible Colleges </a:t>
            </a:r>
            <a:r>
              <a:rPr lang="en-US" sz="2000" b="1" dirty="0" smtClean="0">
                <a:solidFill>
                  <a:srgbClr val="F54152"/>
                </a:solidFill>
                <a:latin typeface="Century Gothic" panose="020B0502020202020204" pitchFamily="34" charset="0"/>
              </a:rPr>
              <a:t>&amp; </a:t>
            </a:r>
            <a:r>
              <a:rPr lang="en-US" sz="2000" b="1" dirty="0" smtClean="0">
                <a:solidFill>
                  <a:srgbClr val="4D3929"/>
                </a:solidFill>
                <a:latin typeface="Century Gothic" panose="020B0502020202020204" pitchFamily="34" charset="0"/>
              </a:rPr>
              <a:t>seminaries</a:t>
            </a: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Literature Distribution</a:t>
            </a: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Book Translations</a:t>
            </a:r>
          </a:p>
        </p:txBody>
      </p:sp>
      <p:sp>
        <p:nvSpPr>
          <p:cNvPr id="8" name="Rectangle 7"/>
          <p:cNvSpPr/>
          <p:nvPr/>
        </p:nvSpPr>
        <p:spPr>
          <a:xfrm>
            <a:off x="1" y="4146502"/>
            <a:ext cx="6858000" cy="570169"/>
          </a:xfrm>
          <a:prstGeom prst="rect">
            <a:avLst/>
          </a:prstGeom>
          <a:solidFill>
            <a:srgbClr val="F54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smtClean="0">
                <a:solidFill>
                  <a:srgbClr val="4D3929"/>
                </a:solidFill>
                <a:latin typeface="Century Gothic" panose="020B0502020202020204" pitchFamily="34" charset="0"/>
              </a:rPr>
              <a:t>Ministry focus: </a:t>
            </a:r>
            <a:r>
              <a:rPr lang="en-US" sz="2400" b="1" dirty="0" smtClean="0">
                <a:solidFill>
                  <a:srgbClr val="E9E2C5"/>
                </a:solidFill>
                <a:latin typeface="Century Gothic" panose="020B0502020202020204" pitchFamily="34" charset="0"/>
              </a:rPr>
              <a:t>Islam &amp; Hinduism</a:t>
            </a:r>
            <a:endParaRPr lang="en-US" sz="2400" b="1" dirty="0">
              <a:solidFill>
                <a:srgbClr val="E9E2C5"/>
              </a:solidFill>
              <a:latin typeface="Century Gothic" panose="020B0502020202020204" pitchFamily="34" charset="0"/>
            </a:endParaRPr>
          </a:p>
        </p:txBody>
      </p:sp>
    </p:spTree>
    <p:extLst>
      <p:ext uri="{BB962C8B-B14F-4D97-AF65-F5344CB8AC3E}">
        <p14:creationId xmlns:p14="http://schemas.microsoft.com/office/powerpoint/2010/main" val="353940402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503734" y="508410"/>
            <a:ext cx="6248715" cy="643050"/>
          </a:xfrm>
          <a:prstGeom prst="rect">
            <a:avLst/>
          </a:prstGeom>
        </p:spPr>
        <p:txBody>
          <a:bodyPr lIns="68569" tIns="68569" rIns="68569" bIns="68569" anchor="t" anchorCtr="0">
            <a:noAutofit/>
          </a:bodyPr>
          <a:lstStyle/>
          <a:p>
            <a:r>
              <a:rPr lang="en-US" sz="4000" dirty="0" smtClean="0">
                <a:solidFill>
                  <a:srgbClr val="4D3929"/>
                </a:solidFill>
                <a:latin typeface="+mj-lt"/>
              </a:rPr>
              <a:t>Nepal</a:t>
            </a:r>
            <a:endParaRPr lang="en" sz="4000" dirty="0">
              <a:solidFill>
                <a:srgbClr val="F54152"/>
              </a:solidFill>
              <a:latin typeface="+mj-lt"/>
            </a:endParaRPr>
          </a:p>
        </p:txBody>
      </p:sp>
      <p:sp>
        <p:nvSpPr>
          <p:cNvPr id="4" name="TextBox 3"/>
          <p:cNvSpPr txBox="1"/>
          <p:nvPr/>
        </p:nvSpPr>
        <p:spPr>
          <a:xfrm>
            <a:off x="600982" y="1437466"/>
            <a:ext cx="3161873" cy="1015663"/>
          </a:xfrm>
          <a:prstGeom prst="rect">
            <a:avLst/>
          </a:prstGeom>
          <a:noFill/>
        </p:spPr>
        <p:txBody>
          <a:bodyPr wrap="square" rtlCol="0">
            <a:spAutoFit/>
          </a:bodyPr>
          <a:lstStyle/>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Pastors’ conferences</a:t>
            </a: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Literature distribution</a:t>
            </a: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Book translations</a:t>
            </a:r>
          </a:p>
        </p:txBody>
      </p:sp>
      <p:pic>
        <p:nvPicPr>
          <p:cNvPr id="5" name="Picture 4"/>
          <p:cNvPicPr>
            <a:picLocks/>
          </p:cNvPicPr>
          <p:nvPr/>
        </p:nvPicPr>
        <p:blipFill rotWithShape="1">
          <a:blip r:embed="rId3">
            <a:extLst>
              <a:ext uri="{28A0092B-C50C-407E-A947-70E740481C1C}">
                <a14:useLocalDpi xmlns:a14="http://schemas.microsoft.com/office/drawing/2010/main" val="0"/>
              </a:ext>
            </a:extLst>
          </a:blip>
          <a:srcRect l="20862" t="10872" r="14470" b="10983"/>
          <a:stretch/>
        </p:blipFill>
        <p:spPr>
          <a:xfrm>
            <a:off x="3657600" y="-4380"/>
            <a:ext cx="3200400" cy="3200400"/>
          </a:xfrm>
          <a:prstGeom prst="ellipse">
            <a:avLst/>
          </a:prstGeom>
          <a:ln>
            <a:noFill/>
          </a:ln>
          <a:effectLst>
            <a:softEdge rad="112500"/>
          </a:effectLst>
        </p:spPr>
      </p:pic>
      <p:sp>
        <p:nvSpPr>
          <p:cNvPr id="8" name="Rectangle 7"/>
          <p:cNvSpPr/>
          <p:nvPr/>
        </p:nvSpPr>
        <p:spPr>
          <a:xfrm>
            <a:off x="1" y="4146502"/>
            <a:ext cx="6858000" cy="570169"/>
          </a:xfrm>
          <a:prstGeom prst="rect">
            <a:avLst/>
          </a:prstGeom>
          <a:solidFill>
            <a:srgbClr val="F54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smtClean="0">
                <a:solidFill>
                  <a:srgbClr val="4D3929"/>
                </a:solidFill>
                <a:latin typeface="Century Gothic" panose="020B0502020202020204" pitchFamily="34" charset="0"/>
              </a:rPr>
              <a:t>Ministry focus: </a:t>
            </a:r>
            <a:r>
              <a:rPr lang="en-US" sz="2400" b="1" dirty="0" smtClean="0">
                <a:solidFill>
                  <a:srgbClr val="E9E2C5"/>
                </a:solidFill>
                <a:latin typeface="Century Gothic" panose="020B0502020202020204" pitchFamily="34" charset="0"/>
              </a:rPr>
              <a:t>Hinduism &amp; Buddhism</a:t>
            </a:r>
            <a:endParaRPr lang="en-US" sz="2400" b="1" dirty="0">
              <a:solidFill>
                <a:srgbClr val="E9E2C5"/>
              </a:solidFill>
              <a:latin typeface="Century Gothic" panose="020B0502020202020204" pitchFamily="34" charset="0"/>
            </a:endParaRPr>
          </a:p>
        </p:txBody>
      </p:sp>
    </p:spTree>
    <p:extLst>
      <p:ext uri="{BB962C8B-B14F-4D97-AF65-F5344CB8AC3E}">
        <p14:creationId xmlns:p14="http://schemas.microsoft.com/office/powerpoint/2010/main" val="149066419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6" name="Picture 5"/>
          <p:cNvPicPr>
            <a:picLocks/>
          </p:cNvPicPr>
          <p:nvPr/>
        </p:nvPicPr>
        <p:blipFill rotWithShape="1">
          <a:blip r:embed="rId3">
            <a:extLst>
              <a:ext uri="{28A0092B-C50C-407E-A947-70E740481C1C}">
                <a14:useLocalDpi xmlns:a14="http://schemas.microsoft.com/office/drawing/2010/main" val="0"/>
              </a:ext>
            </a:extLst>
          </a:blip>
          <a:srcRect l="5564" r="2638"/>
          <a:stretch/>
        </p:blipFill>
        <p:spPr>
          <a:xfrm>
            <a:off x="3670456" y="4431"/>
            <a:ext cx="3200400" cy="3200400"/>
          </a:xfrm>
          <a:prstGeom prst="ellipse">
            <a:avLst/>
          </a:prstGeom>
          <a:ln>
            <a:noFill/>
          </a:ln>
          <a:effectLst>
            <a:softEdge rad="112500"/>
          </a:effectLst>
        </p:spPr>
      </p:pic>
      <p:sp>
        <p:nvSpPr>
          <p:cNvPr id="145" name="Shape 145"/>
          <p:cNvSpPr txBox="1">
            <a:spLocks noGrp="1"/>
          </p:cNvSpPr>
          <p:nvPr>
            <p:ph type="title"/>
          </p:nvPr>
        </p:nvSpPr>
        <p:spPr>
          <a:xfrm>
            <a:off x="503734" y="508410"/>
            <a:ext cx="6248715" cy="643050"/>
          </a:xfrm>
          <a:prstGeom prst="rect">
            <a:avLst/>
          </a:prstGeom>
        </p:spPr>
        <p:txBody>
          <a:bodyPr lIns="68569" tIns="68569" rIns="68569" bIns="68569" anchor="t" anchorCtr="0">
            <a:noAutofit/>
          </a:bodyPr>
          <a:lstStyle/>
          <a:p>
            <a:r>
              <a:rPr lang="en-US" sz="4000" dirty="0" smtClean="0">
                <a:solidFill>
                  <a:srgbClr val="4D3929"/>
                </a:solidFill>
                <a:latin typeface="+mj-lt"/>
              </a:rPr>
              <a:t>Nigeria</a:t>
            </a:r>
            <a:endParaRPr lang="en" sz="4000" dirty="0">
              <a:solidFill>
                <a:srgbClr val="F54152"/>
              </a:solidFill>
              <a:latin typeface="+mj-lt"/>
            </a:endParaRPr>
          </a:p>
        </p:txBody>
      </p:sp>
      <p:sp>
        <p:nvSpPr>
          <p:cNvPr id="4" name="TextBox 3"/>
          <p:cNvSpPr txBox="1"/>
          <p:nvPr/>
        </p:nvSpPr>
        <p:spPr>
          <a:xfrm>
            <a:off x="600982" y="1437466"/>
            <a:ext cx="3438166" cy="1015663"/>
          </a:xfrm>
          <a:prstGeom prst="rect">
            <a:avLst/>
          </a:prstGeom>
          <a:noFill/>
        </p:spPr>
        <p:txBody>
          <a:bodyPr wrap="square" rtlCol="0">
            <a:spAutoFit/>
          </a:bodyPr>
          <a:lstStyle/>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Sovereign Grace Bible Church</a:t>
            </a: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Christ Pastors’ Seminary</a:t>
            </a:r>
            <a:endParaRPr lang="en-US" sz="2000" b="1" dirty="0">
              <a:solidFill>
                <a:srgbClr val="4D3929"/>
              </a:solidFill>
              <a:latin typeface="Century Gothic" panose="020B0502020202020204" pitchFamily="34" charset="0"/>
            </a:endParaRPr>
          </a:p>
        </p:txBody>
      </p:sp>
      <p:sp>
        <p:nvSpPr>
          <p:cNvPr id="7" name="Rectangle 6"/>
          <p:cNvSpPr/>
          <p:nvPr/>
        </p:nvSpPr>
        <p:spPr>
          <a:xfrm>
            <a:off x="1" y="4146502"/>
            <a:ext cx="6858000" cy="570169"/>
          </a:xfrm>
          <a:prstGeom prst="rect">
            <a:avLst/>
          </a:prstGeom>
          <a:solidFill>
            <a:srgbClr val="F54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smtClean="0">
                <a:solidFill>
                  <a:srgbClr val="4D3929"/>
                </a:solidFill>
                <a:latin typeface="Century Gothic" panose="020B0502020202020204" pitchFamily="34" charset="0"/>
              </a:rPr>
              <a:t>Ministry focus: </a:t>
            </a:r>
            <a:r>
              <a:rPr lang="en-US" sz="2400" b="1" dirty="0" smtClean="0">
                <a:solidFill>
                  <a:srgbClr val="E9E2C5"/>
                </a:solidFill>
                <a:latin typeface="Century Gothic" panose="020B0502020202020204" pitchFamily="34" charset="0"/>
              </a:rPr>
              <a:t>Islam &amp; Word of Faith</a:t>
            </a:r>
            <a:endParaRPr lang="en-US" sz="2400" b="1" dirty="0">
              <a:solidFill>
                <a:srgbClr val="E9E2C5"/>
              </a:solidFill>
              <a:latin typeface="Century Gothic" panose="020B0502020202020204" pitchFamily="34" charset="0"/>
            </a:endParaRPr>
          </a:p>
        </p:txBody>
      </p:sp>
      <p:sp>
        <p:nvSpPr>
          <p:cNvPr id="8" name="TextBox 7"/>
          <p:cNvSpPr txBox="1"/>
          <p:nvPr/>
        </p:nvSpPr>
        <p:spPr>
          <a:xfrm>
            <a:off x="614137" y="2363090"/>
            <a:ext cx="4168371" cy="1631216"/>
          </a:xfrm>
          <a:prstGeom prst="rect">
            <a:avLst/>
          </a:prstGeom>
          <a:noFill/>
        </p:spPr>
        <p:txBody>
          <a:bodyPr wrap="square" rtlCol="0">
            <a:spAutoFit/>
          </a:bodyPr>
          <a:lstStyle/>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Free Grace Bible Institute</a:t>
            </a: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Radio Ministry</a:t>
            </a: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Annual conferences</a:t>
            </a: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Literature distribution</a:t>
            </a: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Children’s ministry</a:t>
            </a:r>
          </a:p>
        </p:txBody>
      </p:sp>
      <p:sp>
        <p:nvSpPr>
          <p:cNvPr id="9" name="TextBox 8"/>
          <p:cNvSpPr txBox="1"/>
          <p:nvPr/>
        </p:nvSpPr>
        <p:spPr>
          <a:xfrm>
            <a:off x="4085498" y="2978643"/>
            <a:ext cx="2772502" cy="707886"/>
          </a:xfrm>
          <a:prstGeom prst="rect">
            <a:avLst/>
          </a:prstGeom>
          <a:noFill/>
        </p:spPr>
        <p:txBody>
          <a:bodyPr wrap="square" rtlCol="0">
            <a:spAutoFit/>
          </a:bodyPr>
          <a:lstStyle/>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University </a:t>
            </a:r>
            <a:r>
              <a:rPr lang="en-US" sz="2000" b="1" dirty="0" smtClean="0">
                <a:solidFill>
                  <a:srgbClr val="F54152"/>
                </a:solidFill>
                <a:latin typeface="Century Gothic" panose="020B0502020202020204" pitchFamily="34" charset="0"/>
              </a:rPr>
              <a:t>&amp;</a:t>
            </a:r>
            <a:r>
              <a:rPr lang="en-US" sz="2000" b="1" dirty="0" smtClean="0">
                <a:solidFill>
                  <a:srgbClr val="4D3929"/>
                </a:solidFill>
                <a:latin typeface="Century Gothic" panose="020B0502020202020204" pitchFamily="34" charset="0"/>
              </a:rPr>
              <a:t> College outreach</a:t>
            </a:r>
          </a:p>
        </p:txBody>
      </p:sp>
    </p:spTree>
    <p:extLst>
      <p:ext uri="{BB962C8B-B14F-4D97-AF65-F5344CB8AC3E}">
        <p14:creationId xmlns:p14="http://schemas.microsoft.com/office/powerpoint/2010/main" val="227952350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503734" y="508410"/>
            <a:ext cx="6248715" cy="643050"/>
          </a:xfrm>
          <a:prstGeom prst="rect">
            <a:avLst/>
          </a:prstGeom>
        </p:spPr>
        <p:txBody>
          <a:bodyPr lIns="68569" tIns="68569" rIns="68569" bIns="68569" anchor="t" anchorCtr="0">
            <a:noAutofit/>
          </a:bodyPr>
          <a:lstStyle/>
          <a:p>
            <a:r>
              <a:rPr lang="en-US" sz="4000" dirty="0" smtClean="0">
                <a:solidFill>
                  <a:srgbClr val="4D3929"/>
                </a:solidFill>
                <a:latin typeface="+mj-lt"/>
              </a:rPr>
              <a:t>Philippines</a:t>
            </a:r>
            <a:endParaRPr lang="en" sz="4000" dirty="0">
              <a:solidFill>
                <a:srgbClr val="F54152"/>
              </a:solidFill>
              <a:latin typeface="+mj-lt"/>
            </a:endParaRPr>
          </a:p>
        </p:txBody>
      </p:sp>
      <p:sp>
        <p:nvSpPr>
          <p:cNvPr id="4" name="TextBox 3"/>
          <p:cNvSpPr txBox="1"/>
          <p:nvPr/>
        </p:nvSpPr>
        <p:spPr>
          <a:xfrm>
            <a:off x="600982" y="1437466"/>
            <a:ext cx="3168451" cy="2246769"/>
          </a:xfrm>
          <a:prstGeom prst="rect">
            <a:avLst/>
          </a:prstGeom>
          <a:noFill/>
        </p:spPr>
        <p:txBody>
          <a:bodyPr wrap="square" rtlCol="0">
            <a:spAutoFit/>
          </a:bodyPr>
          <a:lstStyle/>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Pastor’s Conferences</a:t>
            </a: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Seminary </a:t>
            </a:r>
            <a:r>
              <a:rPr lang="en-US" sz="2000" b="1" dirty="0" smtClean="0">
                <a:solidFill>
                  <a:srgbClr val="F54152"/>
                </a:solidFill>
                <a:latin typeface="Century Gothic" panose="020B0502020202020204" pitchFamily="34" charset="0"/>
              </a:rPr>
              <a:t>&amp;</a:t>
            </a:r>
            <a:r>
              <a:rPr lang="en-US" sz="2000" b="1" dirty="0" smtClean="0">
                <a:solidFill>
                  <a:srgbClr val="4D3929"/>
                </a:solidFill>
                <a:latin typeface="Century Gothic" panose="020B0502020202020204" pitchFamily="34" charset="0"/>
              </a:rPr>
              <a:t> Bible College lectures</a:t>
            </a: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Church conference, lectures, </a:t>
            </a:r>
            <a:r>
              <a:rPr lang="en-US" sz="2000" b="1" dirty="0" smtClean="0">
                <a:solidFill>
                  <a:srgbClr val="F54152"/>
                </a:solidFill>
                <a:latin typeface="Century Gothic" panose="020B0502020202020204" pitchFamily="34" charset="0"/>
              </a:rPr>
              <a:t>&amp; </a:t>
            </a:r>
            <a:r>
              <a:rPr lang="en-US" sz="2000" b="1" dirty="0" smtClean="0">
                <a:solidFill>
                  <a:srgbClr val="4D3929"/>
                </a:solidFill>
                <a:latin typeface="Century Gothic" panose="020B0502020202020204" pitchFamily="34" charset="0"/>
              </a:rPr>
              <a:t>seminars</a:t>
            </a: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Church evangelism</a:t>
            </a: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Literature distribution</a:t>
            </a:r>
          </a:p>
        </p:txBody>
      </p:sp>
      <p:pic>
        <p:nvPicPr>
          <p:cNvPr id="3" name="Picture 2"/>
          <p:cNvPicPr>
            <a:picLocks/>
          </p:cNvPicPr>
          <p:nvPr/>
        </p:nvPicPr>
        <p:blipFill rotWithShape="1">
          <a:blip r:embed="rId3">
            <a:extLst>
              <a:ext uri="{BEBA8EAE-BF5A-486C-A8C5-ECC9F3942E4B}">
                <a14:imgProps xmlns:a14="http://schemas.microsoft.com/office/drawing/2010/main">
                  <a14:imgLayer r:embed="rId4">
                    <a14:imgEffect>
                      <a14:sharpenSoften amount="15000"/>
                    </a14:imgEffect>
                    <a14:imgEffect>
                      <a14:brightnessContrast bright="7000"/>
                    </a14:imgEffect>
                  </a14:imgLayer>
                </a14:imgProps>
              </a:ext>
              <a:ext uri="{28A0092B-C50C-407E-A947-70E740481C1C}">
                <a14:useLocalDpi xmlns:a14="http://schemas.microsoft.com/office/drawing/2010/main" val="0"/>
              </a:ext>
            </a:extLst>
          </a:blip>
          <a:srcRect l="14196" r="10888"/>
          <a:stretch/>
        </p:blipFill>
        <p:spPr>
          <a:xfrm>
            <a:off x="3670460" y="9"/>
            <a:ext cx="3200400" cy="3200400"/>
          </a:xfrm>
          <a:prstGeom prst="ellipse">
            <a:avLst/>
          </a:prstGeom>
          <a:ln>
            <a:noFill/>
          </a:ln>
          <a:effectLst>
            <a:softEdge rad="112500"/>
          </a:effectLst>
        </p:spPr>
      </p:pic>
      <p:sp>
        <p:nvSpPr>
          <p:cNvPr id="8" name="Rectangle 7"/>
          <p:cNvSpPr/>
          <p:nvPr/>
        </p:nvSpPr>
        <p:spPr>
          <a:xfrm>
            <a:off x="1" y="4146502"/>
            <a:ext cx="6858000" cy="570169"/>
          </a:xfrm>
          <a:prstGeom prst="rect">
            <a:avLst/>
          </a:prstGeom>
          <a:solidFill>
            <a:srgbClr val="F54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smtClean="0">
                <a:solidFill>
                  <a:srgbClr val="4D3929"/>
                </a:solidFill>
                <a:latin typeface="Century Gothic" panose="020B0502020202020204" pitchFamily="34" charset="0"/>
              </a:rPr>
              <a:t>Ministry focus: </a:t>
            </a:r>
            <a:r>
              <a:rPr lang="en-US" sz="2400" b="1" dirty="0" smtClean="0">
                <a:solidFill>
                  <a:srgbClr val="E9E2C5"/>
                </a:solidFill>
                <a:latin typeface="Century Gothic" panose="020B0502020202020204" pitchFamily="34" charset="0"/>
              </a:rPr>
              <a:t>Catholicism &amp; addictions</a:t>
            </a:r>
            <a:endParaRPr lang="en-US" sz="2400" b="1" dirty="0">
              <a:solidFill>
                <a:srgbClr val="E9E2C5"/>
              </a:solidFill>
              <a:latin typeface="Century Gothic" panose="020B0502020202020204" pitchFamily="34" charset="0"/>
            </a:endParaRPr>
          </a:p>
        </p:txBody>
      </p:sp>
    </p:spTree>
    <p:extLst>
      <p:ext uri="{BB962C8B-B14F-4D97-AF65-F5344CB8AC3E}">
        <p14:creationId xmlns:p14="http://schemas.microsoft.com/office/powerpoint/2010/main" val="22673434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3" name="TextBox 2"/>
          <p:cNvSpPr txBox="1"/>
          <p:nvPr/>
        </p:nvSpPr>
        <p:spPr>
          <a:xfrm>
            <a:off x="480221" y="600733"/>
            <a:ext cx="6348173" cy="646331"/>
          </a:xfrm>
          <a:prstGeom prst="rect">
            <a:avLst/>
          </a:prstGeom>
          <a:noFill/>
        </p:spPr>
        <p:txBody>
          <a:bodyPr wrap="square" rtlCol="0">
            <a:spAutoFit/>
          </a:bodyPr>
          <a:lstStyle/>
          <a:p>
            <a:r>
              <a:rPr lang="en-US" sz="3600" b="1" dirty="0" smtClean="0">
                <a:solidFill>
                  <a:srgbClr val="4D3929"/>
                </a:solidFill>
                <a:latin typeface="Century Gothic" panose="020B0502020202020204" pitchFamily="34" charset="0"/>
              </a:rPr>
              <a:t>First</a:t>
            </a:r>
            <a:r>
              <a:rPr lang="en-US" sz="3600" b="1" dirty="0" smtClean="0">
                <a:solidFill>
                  <a:srgbClr val="F54152"/>
                </a:solidFill>
                <a:latin typeface="Century Gothic" panose="020B0502020202020204" pitchFamily="34" charset="0"/>
              </a:rPr>
              <a:t>Love </a:t>
            </a:r>
            <a:r>
              <a:rPr lang="en-US" sz="3600" b="1" dirty="0" smtClean="0">
                <a:solidFill>
                  <a:srgbClr val="4D3929"/>
                </a:solidFill>
                <a:latin typeface="Century Gothic" panose="020B0502020202020204" pitchFamily="34" charset="0"/>
              </a:rPr>
              <a:t>Missions . . . </a:t>
            </a:r>
          </a:p>
        </p:txBody>
      </p:sp>
      <p:sp>
        <p:nvSpPr>
          <p:cNvPr id="15" name="TextBox 14"/>
          <p:cNvSpPr txBox="1"/>
          <p:nvPr/>
        </p:nvSpPr>
        <p:spPr>
          <a:xfrm>
            <a:off x="122097" y="1497576"/>
            <a:ext cx="2423754" cy="923330"/>
          </a:xfrm>
          <a:prstGeom prst="rect">
            <a:avLst/>
          </a:prstGeom>
          <a:noFill/>
        </p:spPr>
        <p:txBody>
          <a:bodyPr wrap="square" rtlCol="0">
            <a:spAutoFit/>
          </a:bodyPr>
          <a:lstStyle/>
          <a:p>
            <a:pPr marL="285750" indent="-285750">
              <a:buFont typeface="Arial" panose="020B0604020202020204" pitchFamily="34" charset="0"/>
              <a:buChar char="•"/>
            </a:pPr>
            <a:r>
              <a:rPr lang="en-US" sz="1800" dirty="0" smtClean="0">
                <a:solidFill>
                  <a:srgbClr val="4D3929"/>
                </a:solidFill>
                <a:latin typeface="Century Gothic" panose="020B0502020202020204" pitchFamily="34" charset="0"/>
              </a:rPr>
              <a:t>Follows a </a:t>
            </a:r>
            <a:r>
              <a:rPr lang="en-US" sz="1800" b="1" dirty="0" smtClean="0">
                <a:solidFill>
                  <a:srgbClr val="F54152"/>
                </a:solidFill>
                <a:latin typeface="Century Gothic" panose="020B0502020202020204" pitchFamily="34" charset="0"/>
              </a:rPr>
              <a:t>biblical</a:t>
            </a:r>
            <a:r>
              <a:rPr lang="en-US" sz="1800" dirty="0" smtClean="0">
                <a:solidFill>
                  <a:srgbClr val="4D3929"/>
                </a:solidFill>
                <a:latin typeface="Century Gothic" panose="020B0502020202020204" pitchFamily="34" charset="0"/>
              </a:rPr>
              <a:t>,  </a:t>
            </a:r>
            <a:r>
              <a:rPr lang="en-US" sz="1800" i="1" dirty="0" smtClean="0">
                <a:solidFill>
                  <a:srgbClr val="4D3929"/>
                </a:solidFill>
                <a:latin typeface="Century Gothic" panose="020B0502020202020204" pitchFamily="34" charset="0"/>
              </a:rPr>
              <a:t>not</a:t>
            </a:r>
            <a:r>
              <a:rPr lang="en-US" sz="1800" dirty="0" smtClean="0">
                <a:solidFill>
                  <a:srgbClr val="4D3929"/>
                </a:solidFill>
                <a:latin typeface="Century Gothic" panose="020B0502020202020204" pitchFamily="34" charset="0"/>
              </a:rPr>
              <a:t> business, construct</a:t>
            </a:r>
          </a:p>
        </p:txBody>
      </p:sp>
      <p:sp>
        <p:nvSpPr>
          <p:cNvPr id="9" name="TextBox 8"/>
          <p:cNvSpPr txBox="1"/>
          <p:nvPr/>
        </p:nvSpPr>
        <p:spPr>
          <a:xfrm>
            <a:off x="4713821" y="1484801"/>
            <a:ext cx="1973525" cy="923330"/>
          </a:xfrm>
          <a:prstGeom prst="rect">
            <a:avLst/>
          </a:prstGeom>
          <a:noFill/>
        </p:spPr>
        <p:txBody>
          <a:bodyPr wrap="square" rtlCol="0">
            <a:spAutoFit/>
          </a:bodyPr>
          <a:lstStyle/>
          <a:p>
            <a:pPr marL="285750" indent="-285750">
              <a:buClr>
                <a:srgbClr val="4D3929"/>
              </a:buClr>
              <a:buFont typeface="Arial" panose="020B0604020202020204" pitchFamily="34" charset="0"/>
              <a:buChar char="•"/>
            </a:pPr>
            <a:r>
              <a:rPr lang="en-US" sz="1800" b="1" dirty="0" smtClean="0">
                <a:solidFill>
                  <a:srgbClr val="F54152"/>
                </a:solidFill>
                <a:latin typeface="Century Gothic" panose="020B0502020202020204" pitchFamily="34" charset="0"/>
              </a:rPr>
              <a:t>Implements</a:t>
            </a:r>
            <a:r>
              <a:rPr lang="en-US" sz="1800" dirty="0" smtClean="0">
                <a:solidFill>
                  <a:srgbClr val="4D3929"/>
                </a:solidFill>
                <a:latin typeface="Century Gothic" panose="020B0502020202020204" pitchFamily="34" charset="0"/>
              </a:rPr>
              <a:t> checks and balances</a:t>
            </a:r>
            <a:endParaRPr lang="en-US" sz="1800" dirty="0">
              <a:solidFill>
                <a:srgbClr val="4D3929"/>
              </a:solidFill>
            </a:endParaRPr>
          </a:p>
        </p:txBody>
      </p:sp>
      <p:pic>
        <p:nvPicPr>
          <p:cNvPr id="11" name="Picture 10"/>
          <p:cNvPicPr>
            <a:picLocks/>
          </p:cNvPicPr>
          <p:nvPr/>
        </p:nvPicPr>
        <p:blipFill rotWithShape="1">
          <a:blip r:embed="rId3">
            <a:extLst>
              <a:ext uri="{28A0092B-C50C-407E-A947-70E740481C1C}">
                <a14:useLocalDpi xmlns:a14="http://schemas.microsoft.com/office/drawing/2010/main" val="0"/>
              </a:ext>
            </a:extLst>
          </a:blip>
          <a:srcRect l="30603" r="-4476"/>
          <a:stretch/>
        </p:blipFill>
        <p:spPr>
          <a:xfrm>
            <a:off x="4652526" y="2453796"/>
            <a:ext cx="2377440" cy="1828800"/>
          </a:xfrm>
          <a:prstGeom prst="rect">
            <a:avLst/>
          </a:prstGeom>
          <a:ln>
            <a:noFill/>
          </a:ln>
          <a:effectLst>
            <a:softEdge rad="11250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70" y="2453796"/>
            <a:ext cx="2354890" cy="1828800"/>
          </a:xfrm>
          <a:prstGeom prst="rect">
            <a:avLst/>
          </a:prstGeom>
          <a:ln>
            <a:noFill/>
          </a:ln>
          <a:effectLst>
            <a:softEdge rad="112500"/>
          </a:effectLst>
        </p:spPr>
      </p:pic>
      <p:sp>
        <p:nvSpPr>
          <p:cNvPr id="13" name="Shape 46"/>
          <p:cNvSpPr/>
          <p:nvPr/>
        </p:nvSpPr>
        <p:spPr>
          <a:xfrm>
            <a:off x="434250" y="579001"/>
            <a:ext cx="40725" cy="675599"/>
          </a:xfrm>
          <a:prstGeom prst="rect">
            <a:avLst/>
          </a:prstGeom>
          <a:solidFill>
            <a:srgbClr val="4D3929"/>
          </a:solidFill>
          <a:ln>
            <a:noFill/>
          </a:ln>
        </p:spPr>
        <p:txBody>
          <a:bodyPr lIns="68569" tIns="68569" rIns="68569" bIns="68569" anchor="ctr" anchorCtr="0">
            <a:noAutofit/>
          </a:bodyPr>
          <a:lstStyle/>
          <a:p>
            <a:pPr lvl="0">
              <a:spcBef>
                <a:spcPts val="0"/>
              </a:spcBef>
              <a:buNone/>
            </a:pPr>
            <a:endParaRPr sz="1050">
              <a:solidFill>
                <a:srgbClr val="4D3929"/>
              </a:solidFill>
            </a:endParaRPr>
          </a:p>
        </p:txBody>
      </p:sp>
      <p:pic>
        <p:nvPicPr>
          <p:cNvPr id="8" name="Picture 7"/>
          <p:cNvPicPr>
            <a:picLocks/>
          </p:cNvPicPr>
          <p:nvPr/>
        </p:nvPicPr>
        <p:blipFill rotWithShape="1">
          <a:blip r:embed="rId5">
            <a:extLst>
              <a:ext uri="{28A0092B-C50C-407E-A947-70E740481C1C}">
                <a14:useLocalDpi xmlns:a14="http://schemas.microsoft.com/office/drawing/2010/main" val="0"/>
              </a:ext>
            </a:extLst>
          </a:blip>
          <a:srcRect t="13045" b="8553"/>
          <a:stretch/>
        </p:blipFill>
        <p:spPr>
          <a:xfrm>
            <a:off x="2228772" y="2453796"/>
            <a:ext cx="2504505" cy="1828800"/>
          </a:xfrm>
          <a:prstGeom prst="rect">
            <a:avLst/>
          </a:prstGeom>
          <a:ln>
            <a:noFill/>
          </a:ln>
          <a:effectLst>
            <a:softEdge rad="112500"/>
          </a:effectLst>
        </p:spPr>
      </p:pic>
      <p:sp>
        <p:nvSpPr>
          <p:cNvPr id="17" name="TextBox 16"/>
          <p:cNvSpPr txBox="1"/>
          <p:nvPr/>
        </p:nvSpPr>
        <p:spPr>
          <a:xfrm>
            <a:off x="2437698" y="1484801"/>
            <a:ext cx="2214828" cy="923330"/>
          </a:xfrm>
          <a:prstGeom prst="rect">
            <a:avLst/>
          </a:prstGeom>
          <a:noFill/>
        </p:spPr>
        <p:txBody>
          <a:bodyPr wrap="square" rtlCol="0">
            <a:spAutoFit/>
          </a:bodyPr>
          <a:lstStyle/>
          <a:p>
            <a:pPr marL="285750" indent="-285750">
              <a:buFont typeface="Arial" panose="020B0604020202020204" pitchFamily="34" charset="0"/>
              <a:buChar char="•"/>
            </a:pPr>
            <a:r>
              <a:rPr lang="en-US" sz="1800" dirty="0" smtClean="0">
                <a:solidFill>
                  <a:srgbClr val="4D3929"/>
                </a:solidFill>
                <a:latin typeface="Century Gothic" panose="020B0502020202020204" pitchFamily="34" charset="0"/>
              </a:rPr>
              <a:t>Does </a:t>
            </a:r>
            <a:r>
              <a:rPr lang="en-US" sz="1800" b="1" dirty="0" smtClean="0">
                <a:solidFill>
                  <a:srgbClr val="F54152"/>
                </a:solidFill>
                <a:latin typeface="Century Gothic" panose="020B0502020202020204" pitchFamily="34" charset="0"/>
              </a:rPr>
              <a:t>not </a:t>
            </a:r>
            <a:r>
              <a:rPr lang="en-US" sz="1800" dirty="0" smtClean="0">
                <a:solidFill>
                  <a:srgbClr val="4D3929"/>
                </a:solidFill>
                <a:latin typeface="Century Gothic" panose="020B0502020202020204" pitchFamily="34" charset="0"/>
              </a:rPr>
              <a:t>solicit funds or donations</a:t>
            </a:r>
          </a:p>
        </p:txBody>
      </p:sp>
    </p:spTree>
    <p:extLst>
      <p:ext uri="{BB962C8B-B14F-4D97-AF65-F5344CB8AC3E}">
        <p14:creationId xmlns:p14="http://schemas.microsoft.com/office/powerpoint/2010/main" val="59350152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503734" y="508410"/>
            <a:ext cx="6248715" cy="643050"/>
          </a:xfrm>
          <a:prstGeom prst="rect">
            <a:avLst/>
          </a:prstGeom>
        </p:spPr>
        <p:txBody>
          <a:bodyPr lIns="68569" tIns="68569" rIns="68569" bIns="68569" anchor="t" anchorCtr="0">
            <a:noAutofit/>
          </a:bodyPr>
          <a:lstStyle/>
          <a:p>
            <a:r>
              <a:rPr lang="en-US" sz="4000" dirty="0" smtClean="0">
                <a:solidFill>
                  <a:srgbClr val="4D3929"/>
                </a:solidFill>
                <a:latin typeface="+mj-lt"/>
              </a:rPr>
              <a:t>United States</a:t>
            </a:r>
            <a:endParaRPr lang="en" sz="4000" dirty="0">
              <a:solidFill>
                <a:srgbClr val="F54152"/>
              </a:solidFill>
              <a:latin typeface="+mj-lt"/>
            </a:endParaRPr>
          </a:p>
        </p:txBody>
      </p:sp>
      <p:sp>
        <p:nvSpPr>
          <p:cNvPr id="4" name="TextBox 3"/>
          <p:cNvSpPr txBox="1"/>
          <p:nvPr/>
        </p:nvSpPr>
        <p:spPr>
          <a:xfrm>
            <a:off x="600982" y="1437466"/>
            <a:ext cx="5694563" cy="2554545"/>
          </a:xfrm>
          <a:prstGeom prst="rect">
            <a:avLst/>
          </a:prstGeom>
          <a:noFill/>
        </p:spPr>
        <p:txBody>
          <a:bodyPr wrap="square" rtlCol="0">
            <a:spAutoFit/>
          </a:bodyPr>
          <a:lstStyle/>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Conferences</a:t>
            </a: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Ministry presentations</a:t>
            </a: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Preaching </a:t>
            </a:r>
            <a:r>
              <a:rPr lang="en-US" sz="2000" b="1" dirty="0" smtClean="0">
                <a:solidFill>
                  <a:srgbClr val="F54152"/>
                </a:solidFill>
                <a:latin typeface="Century Gothic" panose="020B0502020202020204" pitchFamily="34" charset="0"/>
              </a:rPr>
              <a:t>&amp;</a:t>
            </a:r>
            <a:r>
              <a:rPr lang="en-US" sz="2000" b="1" dirty="0" smtClean="0">
                <a:solidFill>
                  <a:srgbClr val="4D3929"/>
                </a:solidFill>
                <a:latin typeface="Century Gothic" panose="020B0502020202020204" pitchFamily="34" charset="0"/>
              </a:rPr>
              <a:t> teaching</a:t>
            </a: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Evangelism</a:t>
            </a: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Personal mentoring</a:t>
            </a: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Personal discipleship</a:t>
            </a: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University </a:t>
            </a:r>
            <a:r>
              <a:rPr lang="en-US" sz="2000" b="1" dirty="0" smtClean="0">
                <a:solidFill>
                  <a:srgbClr val="F54152"/>
                </a:solidFill>
                <a:latin typeface="Century Gothic" panose="020B0502020202020204" pitchFamily="34" charset="0"/>
              </a:rPr>
              <a:t>&amp;</a:t>
            </a:r>
            <a:r>
              <a:rPr lang="en-US" sz="2000" b="1" dirty="0" smtClean="0">
                <a:solidFill>
                  <a:srgbClr val="4D3929"/>
                </a:solidFill>
                <a:latin typeface="Century Gothic" panose="020B0502020202020204" pitchFamily="34" charset="0"/>
              </a:rPr>
              <a:t> College outreach</a:t>
            </a: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Literature distribution</a:t>
            </a:r>
          </a:p>
        </p:txBody>
      </p:sp>
      <p:pic>
        <p:nvPicPr>
          <p:cNvPr id="3" name="Picture 2"/>
          <p:cNvPicPr>
            <a:picLocks/>
          </p:cNvPicPr>
          <p:nvPr/>
        </p:nvPicPr>
        <p:blipFill rotWithShape="1">
          <a:blip r:embed="rId3">
            <a:extLst>
              <a:ext uri="{28A0092B-C50C-407E-A947-70E740481C1C}">
                <a14:useLocalDpi xmlns:a14="http://schemas.microsoft.com/office/drawing/2010/main" val="0"/>
              </a:ext>
            </a:extLst>
          </a:blip>
          <a:srcRect l="2647" t="6047" r="40361" b="13417"/>
          <a:stretch/>
        </p:blipFill>
        <p:spPr>
          <a:xfrm>
            <a:off x="3657600" y="1"/>
            <a:ext cx="3200400" cy="3200400"/>
          </a:xfrm>
          <a:prstGeom prst="ellipse">
            <a:avLst/>
          </a:prstGeom>
          <a:ln>
            <a:noFill/>
          </a:ln>
          <a:effectLst>
            <a:softEdge rad="112500"/>
          </a:effectLst>
        </p:spPr>
      </p:pic>
      <p:sp>
        <p:nvSpPr>
          <p:cNvPr id="7" name="Rectangle 6"/>
          <p:cNvSpPr/>
          <p:nvPr/>
        </p:nvSpPr>
        <p:spPr>
          <a:xfrm>
            <a:off x="1" y="4146502"/>
            <a:ext cx="6858000" cy="570169"/>
          </a:xfrm>
          <a:prstGeom prst="rect">
            <a:avLst/>
          </a:prstGeom>
          <a:solidFill>
            <a:srgbClr val="F54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smtClean="0">
                <a:solidFill>
                  <a:srgbClr val="4D3929"/>
                </a:solidFill>
                <a:latin typeface="Century Gothic" panose="020B0502020202020204" pitchFamily="34" charset="0"/>
              </a:rPr>
              <a:t>Ministry focus: </a:t>
            </a:r>
            <a:r>
              <a:rPr lang="en-US" sz="2400" b="1" dirty="0" smtClean="0">
                <a:solidFill>
                  <a:srgbClr val="E9E2C5"/>
                </a:solidFill>
                <a:latin typeface="Century Gothic" panose="020B0502020202020204" pitchFamily="34" charset="0"/>
              </a:rPr>
              <a:t>Multiculturalism &amp; apathy</a:t>
            </a:r>
            <a:endParaRPr lang="en-US" sz="2400" b="1" dirty="0">
              <a:solidFill>
                <a:srgbClr val="E9E2C5"/>
              </a:solidFill>
              <a:latin typeface="Century Gothic" panose="020B0502020202020204" pitchFamily="34" charset="0"/>
            </a:endParaRPr>
          </a:p>
        </p:txBody>
      </p:sp>
    </p:spTree>
    <p:extLst>
      <p:ext uri="{BB962C8B-B14F-4D97-AF65-F5344CB8AC3E}">
        <p14:creationId xmlns:p14="http://schemas.microsoft.com/office/powerpoint/2010/main" val="385752227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6" name="TextBox 15"/>
          <p:cNvSpPr txBox="1"/>
          <p:nvPr/>
        </p:nvSpPr>
        <p:spPr>
          <a:xfrm>
            <a:off x="526268" y="1693942"/>
            <a:ext cx="5828477" cy="1569660"/>
          </a:xfrm>
          <a:prstGeom prst="rect">
            <a:avLst/>
          </a:prstGeom>
          <a:noFill/>
        </p:spPr>
        <p:txBody>
          <a:bodyPr wrap="square" rtlCol="0">
            <a:spAutoFit/>
          </a:bodyPr>
          <a:lstStyle/>
          <a:p>
            <a:pPr algn="ctr"/>
            <a:r>
              <a:rPr lang="en-US" sz="3200" dirty="0" smtClean="0">
                <a:solidFill>
                  <a:srgbClr val="4D3929"/>
                </a:solidFill>
                <a:latin typeface="Century Gothic" panose="020B0502020202020204" pitchFamily="34" charset="0"/>
              </a:rPr>
              <a:t>Looks good so far. </a:t>
            </a:r>
          </a:p>
          <a:p>
            <a:pPr algn="ctr"/>
            <a:r>
              <a:rPr lang="en-US" sz="3200" dirty="0" smtClean="0">
                <a:solidFill>
                  <a:srgbClr val="4D3929"/>
                </a:solidFill>
                <a:latin typeface="Century Gothic" panose="020B0502020202020204" pitchFamily="34" charset="0"/>
              </a:rPr>
              <a:t>What does the </a:t>
            </a:r>
            <a:r>
              <a:rPr lang="en-US" sz="3200" b="1" dirty="0" smtClean="0">
                <a:solidFill>
                  <a:srgbClr val="F54152"/>
                </a:solidFill>
                <a:latin typeface="Century Gothic" panose="020B0502020202020204" pitchFamily="34" charset="0"/>
              </a:rPr>
              <a:t>future</a:t>
            </a:r>
            <a:r>
              <a:rPr lang="en-US" sz="3200" dirty="0" smtClean="0">
                <a:solidFill>
                  <a:srgbClr val="4D3929"/>
                </a:solidFill>
                <a:latin typeface="Century Gothic" panose="020B0502020202020204" pitchFamily="34" charset="0"/>
              </a:rPr>
              <a:t> </a:t>
            </a:r>
          </a:p>
          <a:p>
            <a:pPr algn="ctr"/>
            <a:r>
              <a:rPr lang="en-US" sz="3200" dirty="0" smtClean="0">
                <a:solidFill>
                  <a:srgbClr val="4D3929"/>
                </a:solidFill>
                <a:latin typeface="Century Gothic" panose="020B0502020202020204" pitchFamily="34" charset="0"/>
              </a:rPr>
              <a:t>of F</a:t>
            </a:r>
            <a:r>
              <a:rPr lang="en-US" sz="3200" dirty="0" smtClean="0">
                <a:solidFill>
                  <a:srgbClr val="F54152"/>
                </a:solidFill>
                <a:latin typeface="Century Gothic" panose="020B0502020202020204" pitchFamily="34" charset="0"/>
              </a:rPr>
              <a:t>L</a:t>
            </a:r>
            <a:r>
              <a:rPr lang="en-US" sz="3200" dirty="0" smtClean="0">
                <a:solidFill>
                  <a:srgbClr val="4D3929"/>
                </a:solidFill>
                <a:latin typeface="Century Gothic" panose="020B0502020202020204" pitchFamily="34" charset="0"/>
              </a:rPr>
              <a:t>M look like?</a:t>
            </a:r>
          </a:p>
        </p:txBody>
      </p:sp>
      <p:cxnSp>
        <p:nvCxnSpPr>
          <p:cNvPr id="7" name="Straight Connector 6"/>
          <p:cNvCxnSpPr/>
          <p:nvPr/>
        </p:nvCxnSpPr>
        <p:spPr>
          <a:xfrm flipV="1">
            <a:off x="-6578" y="2480063"/>
            <a:ext cx="1280160" cy="394"/>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flipV="1">
            <a:off x="5585046" y="2472743"/>
            <a:ext cx="1280160" cy="394"/>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01680222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12" name="Rectangle 11"/>
          <p:cNvSpPr/>
          <p:nvPr/>
        </p:nvSpPr>
        <p:spPr>
          <a:xfrm>
            <a:off x="0" y="4911819"/>
            <a:ext cx="3157639" cy="123290"/>
          </a:xfrm>
          <a:prstGeom prst="rect">
            <a:avLst/>
          </a:prstGeom>
          <a:solidFill>
            <a:srgbClr val="F5415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p>
        </p:txBody>
      </p:sp>
      <p:sp>
        <p:nvSpPr>
          <p:cNvPr id="11" name="Rectangle 10"/>
          <p:cNvSpPr/>
          <p:nvPr/>
        </p:nvSpPr>
        <p:spPr>
          <a:xfrm>
            <a:off x="0" y="4613172"/>
            <a:ext cx="4453588" cy="116713"/>
          </a:xfrm>
          <a:prstGeom prst="rect">
            <a:avLst/>
          </a:prstGeom>
          <a:solidFill>
            <a:srgbClr val="F5415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p>
        </p:txBody>
      </p:sp>
      <p:sp>
        <p:nvSpPr>
          <p:cNvPr id="10" name="Rectangle 9"/>
          <p:cNvSpPr/>
          <p:nvPr/>
        </p:nvSpPr>
        <p:spPr>
          <a:xfrm>
            <a:off x="1" y="4323717"/>
            <a:ext cx="3078698" cy="103557"/>
          </a:xfrm>
          <a:prstGeom prst="rect">
            <a:avLst/>
          </a:prstGeom>
          <a:solidFill>
            <a:srgbClr val="F5415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p>
        </p:txBody>
      </p:sp>
      <p:sp>
        <p:nvSpPr>
          <p:cNvPr id="9" name="Rectangle 8"/>
          <p:cNvSpPr/>
          <p:nvPr/>
        </p:nvSpPr>
        <p:spPr>
          <a:xfrm>
            <a:off x="1" y="3999714"/>
            <a:ext cx="3710226" cy="118376"/>
          </a:xfrm>
          <a:prstGeom prst="rect">
            <a:avLst/>
          </a:prstGeom>
          <a:solidFill>
            <a:srgbClr val="F5415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p>
        </p:txBody>
      </p:sp>
      <p:sp>
        <p:nvSpPr>
          <p:cNvPr id="8" name="Rectangle 7"/>
          <p:cNvSpPr/>
          <p:nvPr/>
        </p:nvSpPr>
        <p:spPr>
          <a:xfrm>
            <a:off x="1" y="3694816"/>
            <a:ext cx="2993180" cy="120663"/>
          </a:xfrm>
          <a:prstGeom prst="rect">
            <a:avLst/>
          </a:prstGeom>
          <a:solidFill>
            <a:srgbClr val="F5415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p>
        </p:txBody>
      </p:sp>
      <p:sp>
        <p:nvSpPr>
          <p:cNvPr id="5" name="Shape 66"/>
          <p:cNvSpPr txBox="1">
            <a:spLocks noGrp="1"/>
          </p:cNvSpPr>
          <p:nvPr>
            <p:ph type="ctrTitle"/>
          </p:nvPr>
        </p:nvSpPr>
        <p:spPr>
          <a:xfrm>
            <a:off x="514349" y="725529"/>
            <a:ext cx="6238663" cy="1363439"/>
          </a:xfrm>
          <a:prstGeom prst="rect">
            <a:avLst/>
          </a:prstGeom>
        </p:spPr>
        <p:txBody>
          <a:bodyPr lIns="68569" tIns="68569" rIns="68569" bIns="68569" anchor="ctr" anchorCtr="0">
            <a:noAutofit/>
          </a:bodyPr>
          <a:lstStyle/>
          <a:p>
            <a:r>
              <a:rPr lang="en" sz="16600" dirty="0" smtClean="0">
                <a:solidFill>
                  <a:srgbClr val="F54152"/>
                </a:solidFill>
                <a:latin typeface="Arial" panose="020B0604020202020204" pitchFamily="34" charset="0"/>
                <a:cs typeface="Arial" panose="020B0604020202020204" pitchFamily="34" charset="0"/>
              </a:rPr>
              <a:t>6</a:t>
            </a:r>
            <a:r>
              <a:rPr lang="en" sz="4000" dirty="0" smtClean="0">
                <a:latin typeface="Arial" panose="020B0604020202020204" pitchFamily="34" charset="0"/>
                <a:cs typeface="Arial" panose="020B0604020202020204" pitchFamily="34" charset="0"/>
              </a:rPr>
              <a:t/>
            </a:r>
            <a:br>
              <a:rPr lang="en" sz="4000" dirty="0" smtClean="0">
                <a:latin typeface="Arial" panose="020B0604020202020204" pitchFamily="34" charset="0"/>
                <a:cs typeface="Arial" panose="020B0604020202020204" pitchFamily="34" charset="0"/>
              </a:rPr>
            </a:br>
            <a:r>
              <a:rPr lang="en" sz="4000" dirty="0" smtClean="0">
                <a:solidFill>
                  <a:srgbClr val="4D3929"/>
                </a:solidFill>
                <a:latin typeface="Arial" panose="020B0604020202020204" pitchFamily="34" charset="0"/>
                <a:cs typeface="Arial" panose="020B0604020202020204" pitchFamily="34" charset="0"/>
              </a:rPr>
              <a:t>Future of F</a:t>
            </a:r>
            <a:r>
              <a:rPr lang="en" sz="4000" dirty="0" smtClean="0">
                <a:solidFill>
                  <a:srgbClr val="F54152"/>
                </a:solidFill>
                <a:latin typeface="Arial" panose="020B0604020202020204" pitchFamily="34" charset="0"/>
                <a:cs typeface="Arial" panose="020B0604020202020204" pitchFamily="34" charset="0"/>
              </a:rPr>
              <a:t>L</a:t>
            </a:r>
            <a:r>
              <a:rPr lang="en" sz="4000" dirty="0" smtClean="0">
                <a:solidFill>
                  <a:srgbClr val="4D3929"/>
                </a:solidFill>
                <a:latin typeface="Arial" panose="020B0604020202020204" pitchFamily="34" charset="0"/>
                <a:cs typeface="Arial" panose="020B0604020202020204" pitchFamily="34" charset="0"/>
              </a:rPr>
              <a:t>M</a:t>
            </a:r>
            <a:endParaRPr lang="en" sz="4000" dirty="0">
              <a:solidFill>
                <a:srgbClr val="F54152"/>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91" y="0"/>
            <a:ext cx="6912864" cy="2624788"/>
          </a:xfrm>
          <a:prstGeom prst="rect">
            <a:avLst/>
          </a:prstGeom>
        </p:spPr>
      </p:pic>
      <p:sp>
        <p:nvSpPr>
          <p:cNvPr id="6" name="Rectangle 5"/>
          <p:cNvSpPr/>
          <p:nvPr/>
        </p:nvSpPr>
        <p:spPr>
          <a:xfrm>
            <a:off x="514349" y="3504632"/>
            <a:ext cx="5563299" cy="1631216"/>
          </a:xfrm>
          <a:prstGeom prst="rect">
            <a:avLst/>
          </a:prstGeom>
        </p:spPr>
        <p:txBody>
          <a:bodyPr wrap="square">
            <a:spAutoFit/>
          </a:bodyPr>
          <a:lstStyle/>
          <a:p>
            <a:r>
              <a:rPr lang="en-US" sz="2000" b="1" dirty="0" smtClean="0">
                <a:solidFill>
                  <a:srgbClr val="E9E2C5"/>
                </a:solidFill>
                <a:effectLst>
                  <a:outerShdw blurRad="38100" dist="38100" dir="2700000" algn="tl">
                    <a:srgbClr val="000000">
                      <a:alpha val="43137"/>
                    </a:srgbClr>
                  </a:outerShdw>
                </a:effectLst>
                <a:latin typeface="Century Gothic" panose="020B0502020202020204" pitchFamily="34" charset="0"/>
              </a:rPr>
              <a:t>1</a:t>
            </a:r>
            <a:r>
              <a:rPr lang="en-US" sz="2000" b="1" dirty="0" smtClean="0">
                <a:solidFill>
                  <a:srgbClr val="4D3929"/>
                </a:solidFill>
                <a:effectLst>
                  <a:outerShdw blurRad="38100" dist="38100" dir="2700000" algn="tl">
                    <a:srgbClr val="000000">
                      <a:alpha val="43137"/>
                    </a:srgbClr>
                  </a:outerShdw>
                </a:effectLst>
                <a:latin typeface="Century Gothic" panose="020B0502020202020204" pitchFamily="34" charset="0"/>
              </a:rPr>
              <a:t> </a:t>
            </a:r>
            <a:r>
              <a:rPr lang="en-US" sz="2000" b="1" dirty="0" smtClean="0">
                <a:solidFill>
                  <a:srgbClr val="E9E2C5"/>
                </a:solidFill>
                <a:effectLst>
                  <a:outerShdw blurRad="38100" dist="38100" dir="2700000" algn="tl">
                    <a:srgbClr val="000000">
                      <a:alpha val="43137"/>
                    </a:srgbClr>
                  </a:outerShdw>
                </a:effectLst>
                <a:latin typeface="Century Gothic" panose="020B0502020202020204" pitchFamily="34" charset="0"/>
              </a:rPr>
              <a:t>Beliefs</a:t>
            </a:r>
            <a:r>
              <a:rPr lang="en-US" sz="2000" b="1" dirty="0" smtClean="0">
                <a:solidFill>
                  <a:srgbClr val="4D3929"/>
                </a:solidFill>
                <a:effectLst>
                  <a:outerShdw blurRad="38100" dist="38100" dir="2700000" algn="tl">
                    <a:srgbClr val="000000">
                      <a:alpha val="43137"/>
                    </a:srgbClr>
                  </a:outerShdw>
                </a:effectLst>
                <a:latin typeface="Century Gothic" panose="020B0502020202020204" pitchFamily="34" charset="0"/>
              </a:rPr>
              <a:t> </a:t>
            </a:r>
            <a:r>
              <a:rPr lang="en-US" sz="2000" b="1" dirty="0" smtClean="0">
                <a:solidFill>
                  <a:srgbClr val="E9E2C5"/>
                </a:solidFill>
                <a:effectLst>
                  <a:outerShdw blurRad="38100" dist="38100" dir="2700000" algn="tl">
                    <a:srgbClr val="000000">
                      <a:alpha val="43137"/>
                    </a:srgbClr>
                  </a:outerShdw>
                </a:effectLst>
                <a:latin typeface="Century Gothic" panose="020B0502020202020204" pitchFamily="34" charset="0"/>
              </a:rPr>
              <a:t>&amp;</a:t>
            </a:r>
            <a:r>
              <a:rPr lang="en-US" sz="2000" b="1" dirty="0" smtClean="0">
                <a:solidFill>
                  <a:srgbClr val="4D3929"/>
                </a:solidFill>
                <a:effectLst>
                  <a:outerShdw blurRad="38100" dist="38100" dir="2700000" algn="tl">
                    <a:srgbClr val="000000">
                      <a:alpha val="43137"/>
                    </a:srgbClr>
                  </a:outerShdw>
                </a:effectLst>
                <a:latin typeface="Century Gothic" panose="020B0502020202020204" pitchFamily="34" charset="0"/>
              </a:rPr>
              <a:t> </a:t>
            </a:r>
            <a:r>
              <a:rPr lang="en-US" sz="2000" b="1" dirty="0" smtClean="0">
                <a:solidFill>
                  <a:srgbClr val="E9E2C5"/>
                </a:solidFill>
                <a:effectLst>
                  <a:outerShdw blurRad="38100" dist="38100" dir="2700000" algn="tl">
                    <a:srgbClr val="000000">
                      <a:alpha val="43137"/>
                    </a:srgbClr>
                  </a:outerShdw>
                </a:effectLst>
                <a:latin typeface="Century Gothic" panose="020B0502020202020204" pitchFamily="34" charset="0"/>
              </a:rPr>
              <a:t>Practice</a:t>
            </a:r>
          </a:p>
          <a:p>
            <a:r>
              <a:rPr lang="en-US" sz="2000" b="1" dirty="0" smtClean="0">
                <a:solidFill>
                  <a:srgbClr val="E9E2C5"/>
                </a:solidFill>
                <a:effectLst>
                  <a:outerShdw blurRad="38100" dist="38100" dir="2700000" algn="tl">
                    <a:srgbClr val="000000">
                      <a:alpha val="43137"/>
                    </a:srgbClr>
                  </a:outerShdw>
                </a:effectLst>
                <a:latin typeface="Century Gothic" panose="020B0502020202020204" pitchFamily="34" charset="0"/>
              </a:rPr>
              <a:t>2 Foundational Principles</a:t>
            </a:r>
          </a:p>
          <a:p>
            <a:r>
              <a:rPr lang="en-US" sz="2000" b="1" dirty="0" smtClean="0">
                <a:solidFill>
                  <a:srgbClr val="E9E2C5"/>
                </a:solidFill>
                <a:effectLst>
                  <a:outerShdw blurRad="38100" dist="38100" dir="2700000" algn="tl">
                    <a:srgbClr val="000000">
                      <a:alpha val="43137"/>
                    </a:srgbClr>
                  </a:outerShdw>
                </a:effectLst>
                <a:latin typeface="Century Gothic" panose="020B0502020202020204" pitchFamily="34" charset="0"/>
              </a:rPr>
              <a:t>3 Mission Statement</a:t>
            </a:r>
          </a:p>
          <a:p>
            <a:r>
              <a:rPr lang="en-US" sz="2000" b="1" dirty="0" smtClean="0">
                <a:solidFill>
                  <a:srgbClr val="E9E2C5"/>
                </a:solidFill>
                <a:effectLst>
                  <a:outerShdw blurRad="38100" dist="38100" dir="2700000" algn="tl">
                    <a:srgbClr val="000000">
                      <a:alpha val="43137"/>
                    </a:srgbClr>
                  </a:outerShdw>
                </a:effectLst>
                <a:latin typeface="Century Gothic" panose="020B0502020202020204" pitchFamily="34" charset="0"/>
              </a:rPr>
              <a:t>4 Personnel &amp; Ministry Structure</a:t>
            </a:r>
          </a:p>
          <a:p>
            <a:r>
              <a:rPr lang="en-US" sz="2000" b="1" dirty="0" smtClean="0">
                <a:solidFill>
                  <a:srgbClr val="E9E2C5"/>
                </a:solidFill>
                <a:effectLst>
                  <a:outerShdw blurRad="38100" dist="38100" dir="2700000" algn="tl">
                    <a:srgbClr val="000000">
                      <a:alpha val="43137"/>
                    </a:srgbClr>
                  </a:outerShdw>
                </a:effectLst>
                <a:latin typeface="Century Gothic" panose="020B0502020202020204" pitchFamily="34" charset="0"/>
              </a:rPr>
              <a:t>5 How FLM Operates</a:t>
            </a:r>
            <a:endParaRPr lang="en-US" sz="1600" dirty="0">
              <a:solidFill>
                <a:srgbClr val="E9E2C5"/>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242248991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503734" y="508410"/>
            <a:ext cx="6248715" cy="643050"/>
          </a:xfrm>
          <a:prstGeom prst="rect">
            <a:avLst/>
          </a:prstGeom>
        </p:spPr>
        <p:txBody>
          <a:bodyPr lIns="68569" tIns="68569" rIns="68569" bIns="68569" anchor="t" anchorCtr="0">
            <a:noAutofit/>
          </a:bodyPr>
          <a:lstStyle/>
          <a:p>
            <a:r>
              <a:rPr lang="en-US" sz="4000" dirty="0" smtClean="0">
                <a:solidFill>
                  <a:srgbClr val="4D3929"/>
                </a:solidFill>
                <a:latin typeface="+mj-lt"/>
              </a:rPr>
              <a:t>Today &amp;</a:t>
            </a:r>
            <a:r>
              <a:rPr lang="en-US" sz="4000" dirty="0" smtClean="0">
                <a:solidFill>
                  <a:srgbClr val="F54152"/>
                </a:solidFill>
                <a:latin typeface="+mj-lt"/>
              </a:rPr>
              <a:t> On the Morrow</a:t>
            </a:r>
            <a:endParaRPr lang="en" sz="4000" dirty="0">
              <a:solidFill>
                <a:srgbClr val="F54152"/>
              </a:solidFill>
              <a:latin typeface="+mj-lt"/>
            </a:endParaRPr>
          </a:p>
        </p:txBody>
      </p:sp>
      <p:sp>
        <p:nvSpPr>
          <p:cNvPr id="6" name="TextBox 5"/>
          <p:cNvSpPr txBox="1"/>
          <p:nvPr/>
        </p:nvSpPr>
        <p:spPr>
          <a:xfrm>
            <a:off x="397051" y="1379356"/>
            <a:ext cx="2879001" cy="400110"/>
          </a:xfrm>
          <a:prstGeom prst="rect">
            <a:avLst/>
          </a:prstGeom>
          <a:noFill/>
        </p:spPr>
        <p:txBody>
          <a:bodyPr wrap="square" rtlCol="0">
            <a:spAutoFit/>
          </a:bodyPr>
          <a:lstStyle/>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Today</a:t>
            </a:r>
          </a:p>
        </p:txBody>
      </p:sp>
      <p:cxnSp>
        <p:nvCxnSpPr>
          <p:cNvPr id="8" name="Straight Connector 7"/>
          <p:cNvCxnSpPr/>
          <p:nvPr/>
        </p:nvCxnSpPr>
        <p:spPr>
          <a:xfrm>
            <a:off x="3412631" y="2210508"/>
            <a:ext cx="19735" cy="1881427"/>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sp>
        <p:nvSpPr>
          <p:cNvPr id="9" name="TextBox 8"/>
          <p:cNvSpPr txBox="1"/>
          <p:nvPr/>
        </p:nvSpPr>
        <p:spPr>
          <a:xfrm>
            <a:off x="3411070" y="1379356"/>
            <a:ext cx="2879001" cy="400110"/>
          </a:xfrm>
          <a:prstGeom prst="rect">
            <a:avLst/>
          </a:prstGeom>
          <a:noFill/>
        </p:spPr>
        <p:txBody>
          <a:bodyPr wrap="square" rtlCol="0">
            <a:spAutoFit/>
          </a:bodyPr>
          <a:lstStyle/>
          <a:p>
            <a:pPr marL="342900" indent="-342900">
              <a:buClr>
                <a:srgbClr val="F54152"/>
              </a:buClr>
              <a:buFont typeface="Arial" panose="020B0604020202020204" pitchFamily="34" charset="0"/>
              <a:buChar char="•"/>
            </a:pPr>
            <a:r>
              <a:rPr lang="en-US" sz="2000" b="1" dirty="0" smtClean="0">
                <a:solidFill>
                  <a:srgbClr val="F54152"/>
                </a:solidFill>
                <a:latin typeface="Century Gothic" panose="020B0502020202020204" pitchFamily="34" charset="0"/>
              </a:rPr>
              <a:t>Tomorrow</a:t>
            </a:r>
          </a:p>
        </p:txBody>
      </p:sp>
      <p:sp>
        <p:nvSpPr>
          <p:cNvPr id="10" name="TextBox 9"/>
          <p:cNvSpPr txBox="1"/>
          <p:nvPr/>
        </p:nvSpPr>
        <p:spPr>
          <a:xfrm>
            <a:off x="503734" y="1779466"/>
            <a:ext cx="2908897" cy="1077218"/>
          </a:xfrm>
          <a:prstGeom prst="rect">
            <a:avLst/>
          </a:prstGeom>
          <a:noFill/>
        </p:spPr>
        <p:txBody>
          <a:bodyPr wrap="square" rtlCol="0">
            <a:spAutoFit/>
          </a:bodyPr>
          <a:lstStyle/>
          <a:p>
            <a:pPr marL="285750" indent="-285750">
              <a:buFont typeface="Wingdings" panose="05000000000000000000" pitchFamily="2" charset="2"/>
              <a:buChar char="ü"/>
            </a:pPr>
            <a:r>
              <a:rPr lang="en-US" sz="1600" b="1" dirty="0" smtClean="0">
                <a:solidFill>
                  <a:srgbClr val="4D3929"/>
                </a:solidFill>
                <a:latin typeface="Century Gothic" panose="020B0502020202020204" pitchFamily="34" charset="0"/>
              </a:rPr>
              <a:t>Print overseas</a:t>
            </a:r>
          </a:p>
          <a:p>
            <a:pPr marL="285750" indent="-285750">
              <a:buFont typeface="Wingdings" panose="05000000000000000000" pitchFamily="2" charset="2"/>
              <a:buChar char="ü"/>
            </a:pPr>
            <a:r>
              <a:rPr lang="en-US" sz="1600" b="1" dirty="0" smtClean="0">
                <a:solidFill>
                  <a:srgbClr val="4D3929"/>
                </a:solidFill>
                <a:latin typeface="Century Gothic" panose="020B0502020202020204" pitchFamily="34" charset="0"/>
              </a:rPr>
              <a:t>Annual conferences</a:t>
            </a:r>
          </a:p>
          <a:p>
            <a:pPr marL="285750" indent="-285750">
              <a:buFont typeface="Wingdings" panose="05000000000000000000" pitchFamily="2" charset="2"/>
              <a:buChar char="ü"/>
            </a:pPr>
            <a:r>
              <a:rPr lang="en-US" sz="1600" b="1" dirty="0" smtClean="0">
                <a:solidFill>
                  <a:srgbClr val="4D3929"/>
                </a:solidFill>
                <a:latin typeface="Century Gothic" panose="020B0502020202020204" pitchFamily="34" charset="0"/>
              </a:rPr>
              <a:t>Volunteer workers</a:t>
            </a:r>
            <a:endParaRPr lang="en-US" sz="1600" dirty="0" smtClean="0">
              <a:solidFill>
                <a:srgbClr val="4D3929"/>
              </a:solidFill>
              <a:latin typeface="Century Gothic" panose="020B0502020202020204" pitchFamily="34" charset="0"/>
            </a:endParaRPr>
          </a:p>
          <a:p>
            <a:pPr marL="285750" indent="-285750">
              <a:buFont typeface="Wingdings" panose="05000000000000000000" pitchFamily="2" charset="2"/>
              <a:buChar char="ü"/>
            </a:pPr>
            <a:endParaRPr lang="en-US" sz="1600" dirty="0" smtClean="0">
              <a:solidFill>
                <a:srgbClr val="4D3929"/>
              </a:solidFill>
              <a:latin typeface="Century Gothic" panose="020B0502020202020204" pitchFamily="34" charset="0"/>
            </a:endParaRPr>
          </a:p>
        </p:txBody>
      </p:sp>
      <p:sp>
        <p:nvSpPr>
          <p:cNvPr id="11" name="TextBox 10"/>
          <p:cNvSpPr txBox="1"/>
          <p:nvPr/>
        </p:nvSpPr>
        <p:spPr>
          <a:xfrm>
            <a:off x="3568945" y="1779466"/>
            <a:ext cx="3289055" cy="3785652"/>
          </a:xfrm>
          <a:prstGeom prst="rect">
            <a:avLst/>
          </a:prstGeom>
          <a:noFill/>
        </p:spPr>
        <p:txBody>
          <a:bodyPr wrap="square" rtlCol="0">
            <a:spAutoFit/>
          </a:bodyPr>
          <a:lstStyle/>
          <a:p>
            <a:pPr marL="285750" indent="-285750">
              <a:buFont typeface="Wingdings" panose="05000000000000000000" pitchFamily="2" charset="2"/>
              <a:buChar char="ü"/>
            </a:pPr>
            <a:r>
              <a:rPr lang="en-US" sz="1600" b="1" dirty="0" smtClean="0">
                <a:solidFill>
                  <a:srgbClr val="4D3929"/>
                </a:solidFill>
                <a:latin typeface="Century Gothic" panose="020B0502020202020204" pitchFamily="34" charset="0"/>
              </a:rPr>
              <a:t>Own </a:t>
            </a:r>
            <a:r>
              <a:rPr lang="en-US" sz="1600" b="1" dirty="0" smtClean="0">
                <a:solidFill>
                  <a:srgbClr val="F54152"/>
                </a:solidFill>
                <a:latin typeface="Century Gothic" panose="020B0502020202020204" pitchFamily="34" charset="0"/>
              </a:rPr>
              <a:t>print shop </a:t>
            </a:r>
            <a:r>
              <a:rPr lang="en-US" sz="1600" b="1" dirty="0" smtClean="0">
                <a:solidFill>
                  <a:srgbClr val="4D3929"/>
                </a:solidFill>
                <a:latin typeface="Century Gothic" panose="020B0502020202020204" pitchFamily="34" charset="0"/>
              </a:rPr>
              <a:t>with full-time employees</a:t>
            </a:r>
          </a:p>
          <a:p>
            <a:pPr marL="285750" indent="-285750">
              <a:buFont typeface="Wingdings" panose="05000000000000000000" pitchFamily="2" charset="2"/>
              <a:buChar char="ü"/>
            </a:pPr>
            <a:r>
              <a:rPr lang="en-US" sz="1600" b="1" dirty="0" smtClean="0">
                <a:solidFill>
                  <a:srgbClr val="4D3929"/>
                </a:solidFill>
                <a:latin typeface="Century Gothic" panose="020B0502020202020204" pitchFamily="34" charset="0"/>
              </a:rPr>
              <a:t>Publishing staff</a:t>
            </a:r>
          </a:p>
          <a:p>
            <a:pPr marL="285750" indent="-285750">
              <a:buFont typeface="Wingdings" panose="05000000000000000000" pitchFamily="2" charset="2"/>
              <a:buChar char="ü"/>
            </a:pPr>
            <a:r>
              <a:rPr lang="en-US" sz="1600" b="1" dirty="0" smtClean="0">
                <a:solidFill>
                  <a:srgbClr val="4D3929"/>
                </a:solidFill>
                <a:latin typeface="Century Gothic" panose="020B0502020202020204" pitchFamily="34" charset="0"/>
              </a:rPr>
              <a:t>Free Grace Bible Institute</a:t>
            </a:r>
          </a:p>
          <a:p>
            <a:pPr marL="285750" indent="-285750">
              <a:buFont typeface="Wingdings" panose="05000000000000000000" pitchFamily="2" charset="2"/>
              <a:buChar char="ü"/>
            </a:pPr>
            <a:r>
              <a:rPr lang="en-US" sz="1600" b="1" dirty="0" smtClean="0">
                <a:solidFill>
                  <a:srgbClr val="4D3929"/>
                </a:solidFill>
                <a:latin typeface="Century Gothic" panose="020B0502020202020204" pitchFamily="34" charset="0"/>
              </a:rPr>
              <a:t>Expanded tract ministry</a:t>
            </a:r>
          </a:p>
          <a:p>
            <a:pPr marL="285750" indent="-285750">
              <a:buFont typeface="Wingdings" panose="05000000000000000000" pitchFamily="2" charset="2"/>
              <a:buChar char="ü"/>
            </a:pPr>
            <a:r>
              <a:rPr lang="en-US" sz="1600" b="1" dirty="0" smtClean="0">
                <a:solidFill>
                  <a:srgbClr val="4D3929"/>
                </a:solidFill>
                <a:latin typeface="Century Gothic" panose="020B0502020202020204" pitchFamily="34" charset="0"/>
              </a:rPr>
              <a:t>Provide </a:t>
            </a:r>
            <a:r>
              <a:rPr lang="en-US" sz="1600" b="1" dirty="0" smtClean="0">
                <a:solidFill>
                  <a:srgbClr val="F54152"/>
                </a:solidFill>
                <a:latin typeface="Century Gothic" panose="020B0502020202020204" pitchFamily="34" charset="0"/>
              </a:rPr>
              <a:t>libraries</a:t>
            </a:r>
            <a:r>
              <a:rPr lang="en-US" sz="1600" b="1" dirty="0" smtClean="0">
                <a:solidFill>
                  <a:srgbClr val="4D3929"/>
                </a:solidFill>
                <a:latin typeface="Century Gothic" panose="020B0502020202020204" pitchFamily="34" charset="0"/>
              </a:rPr>
              <a:t> for pastors in developing countries</a:t>
            </a:r>
          </a:p>
          <a:p>
            <a:pPr marL="285750" indent="-285750">
              <a:buFont typeface="Wingdings" panose="05000000000000000000" pitchFamily="2" charset="2"/>
              <a:buChar char="ü"/>
            </a:pPr>
            <a:r>
              <a:rPr lang="en-US" sz="1600" b="1" dirty="0" smtClean="0">
                <a:solidFill>
                  <a:srgbClr val="4D3929"/>
                </a:solidFill>
                <a:latin typeface="Century Gothic" panose="020B0502020202020204" pitchFamily="34" charset="0"/>
              </a:rPr>
              <a:t>Establish pastors’ conferences overseas </a:t>
            </a:r>
            <a:r>
              <a:rPr lang="en-US" sz="1600" b="1" dirty="0" smtClean="0">
                <a:solidFill>
                  <a:srgbClr val="F54152"/>
                </a:solidFill>
                <a:latin typeface="Century Gothic" panose="020B0502020202020204" pitchFamily="34" charset="0"/>
              </a:rPr>
              <a:t>each</a:t>
            </a:r>
            <a:r>
              <a:rPr lang="en-US" sz="1600" b="1" dirty="0" smtClean="0">
                <a:solidFill>
                  <a:srgbClr val="4D3929"/>
                </a:solidFill>
                <a:latin typeface="Century Gothic" panose="020B0502020202020204" pitchFamily="34" charset="0"/>
              </a:rPr>
              <a:t> </a:t>
            </a:r>
            <a:r>
              <a:rPr lang="en-US" sz="1600" b="1" dirty="0" smtClean="0">
                <a:solidFill>
                  <a:srgbClr val="F54152"/>
                </a:solidFill>
                <a:latin typeface="Century Gothic" panose="020B0502020202020204" pitchFamily="34" charset="0"/>
              </a:rPr>
              <a:t>month</a:t>
            </a:r>
            <a:r>
              <a:rPr lang="en-US" sz="1600" b="1" dirty="0" smtClean="0">
                <a:solidFill>
                  <a:srgbClr val="4D3929"/>
                </a:solidFill>
                <a:latin typeface="Century Gothic" panose="020B0502020202020204" pitchFamily="34" charset="0"/>
              </a:rPr>
              <a:t> of the year </a:t>
            </a:r>
          </a:p>
          <a:p>
            <a:pPr marL="285750" indent="-285750">
              <a:buFont typeface="Wingdings" panose="05000000000000000000" pitchFamily="2" charset="2"/>
              <a:buChar char="ü"/>
            </a:pPr>
            <a:r>
              <a:rPr lang="en-US" sz="1600" b="1" dirty="0" smtClean="0">
                <a:solidFill>
                  <a:srgbClr val="4D3929"/>
                </a:solidFill>
                <a:latin typeface="Century Gothic" panose="020B0502020202020204" pitchFamily="34" charset="0"/>
              </a:rPr>
              <a:t>Create a </a:t>
            </a:r>
            <a:r>
              <a:rPr lang="en-US" sz="1600" b="1" dirty="0" smtClean="0">
                <a:solidFill>
                  <a:srgbClr val="F54152"/>
                </a:solidFill>
                <a:latin typeface="Century Gothic" panose="020B0502020202020204" pitchFamily="34" charset="0"/>
              </a:rPr>
              <a:t>Study</a:t>
            </a:r>
            <a:r>
              <a:rPr lang="en-US" sz="1600" b="1" dirty="0" smtClean="0">
                <a:solidFill>
                  <a:srgbClr val="4D3929"/>
                </a:solidFill>
                <a:latin typeface="Century Gothic" panose="020B0502020202020204" pitchFamily="34" charset="0"/>
              </a:rPr>
              <a:t> </a:t>
            </a:r>
            <a:r>
              <a:rPr lang="en-US" sz="1600" b="1" dirty="0" smtClean="0">
                <a:solidFill>
                  <a:srgbClr val="F54152"/>
                </a:solidFill>
                <a:latin typeface="Century Gothic" panose="020B0502020202020204" pitchFamily="34" charset="0"/>
              </a:rPr>
              <a:t>Bible</a:t>
            </a:r>
          </a:p>
          <a:p>
            <a:pPr marL="285750" indent="-285750">
              <a:buFont typeface="Wingdings" panose="05000000000000000000" pitchFamily="2" charset="2"/>
              <a:buChar char="ü"/>
            </a:pPr>
            <a:r>
              <a:rPr lang="en-US" sz="1600" b="1" dirty="0" smtClean="0">
                <a:solidFill>
                  <a:srgbClr val="4D3929"/>
                </a:solidFill>
                <a:latin typeface="Century Gothic" panose="020B0502020202020204" pitchFamily="34" charset="0"/>
              </a:rPr>
              <a:t>Quarterly ministry magazine</a:t>
            </a:r>
          </a:p>
          <a:p>
            <a:pPr marL="285750" indent="-285750">
              <a:buFont typeface="Wingdings" panose="05000000000000000000" pitchFamily="2" charset="2"/>
              <a:buChar char="ü"/>
            </a:pPr>
            <a:r>
              <a:rPr lang="en-US" sz="1600" b="1" dirty="0" smtClean="0">
                <a:solidFill>
                  <a:srgbClr val="4D3929"/>
                </a:solidFill>
                <a:latin typeface="Century Gothic" panose="020B0502020202020204" pitchFamily="34" charset="0"/>
              </a:rPr>
              <a:t>Laminated doctrinal guides</a:t>
            </a:r>
          </a:p>
          <a:p>
            <a:pPr marL="285750" indent="-285750">
              <a:buFont typeface="Wingdings" panose="05000000000000000000" pitchFamily="2" charset="2"/>
              <a:buChar char="ü"/>
            </a:pPr>
            <a:endParaRPr lang="en-US" sz="1600" dirty="0" smtClean="0">
              <a:solidFill>
                <a:srgbClr val="4D3929"/>
              </a:solidFill>
              <a:latin typeface="Century Gothic" panose="020B0502020202020204" pitchFamily="34" charset="0"/>
            </a:endParaRPr>
          </a:p>
          <a:p>
            <a:pPr marL="285750" indent="-285750">
              <a:buFont typeface="Wingdings" panose="05000000000000000000" pitchFamily="2" charset="2"/>
              <a:buChar char="ü"/>
            </a:pPr>
            <a:endParaRPr lang="en-US" sz="1600" dirty="0" smtClean="0">
              <a:solidFill>
                <a:srgbClr val="4D3929"/>
              </a:solidFill>
              <a:latin typeface="Century Gothic" panose="020B0502020202020204" pitchFamily="34" charset="0"/>
            </a:endParaRPr>
          </a:p>
        </p:txBody>
      </p:sp>
      <p:pic>
        <p:nvPicPr>
          <p:cNvPr id="2" name="Picture 1"/>
          <p:cNvPicPr>
            <a:picLocks/>
          </p:cNvPicPr>
          <p:nvPr/>
        </p:nvPicPr>
        <p:blipFill rotWithShape="1">
          <a:blip r:embed="rId3">
            <a:extLst>
              <a:ext uri="{28A0092B-C50C-407E-A947-70E740481C1C}">
                <a14:useLocalDpi xmlns:a14="http://schemas.microsoft.com/office/drawing/2010/main" val="0"/>
              </a:ext>
            </a:extLst>
          </a:blip>
          <a:srcRect l="6694" r="3490"/>
          <a:stretch/>
        </p:blipFill>
        <p:spPr>
          <a:xfrm>
            <a:off x="464951" y="2581359"/>
            <a:ext cx="2560320" cy="2560320"/>
          </a:xfrm>
          <a:prstGeom prst="ellipse">
            <a:avLst/>
          </a:prstGeom>
          <a:ln>
            <a:noFill/>
          </a:ln>
          <a:effectLst>
            <a:softEdge rad="112500"/>
          </a:effectLst>
        </p:spPr>
      </p:pic>
    </p:spTree>
    <p:extLst>
      <p:ext uri="{BB962C8B-B14F-4D97-AF65-F5344CB8AC3E}">
        <p14:creationId xmlns:p14="http://schemas.microsoft.com/office/powerpoint/2010/main" val="256046833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503734" y="508410"/>
            <a:ext cx="6248715" cy="643050"/>
          </a:xfrm>
          <a:prstGeom prst="rect">
            <a:avLst/>
          </a:prstGeom>
        </p:spPr>
        <p:txBody>
          <a:bodyPr lIns="68569" tIns="68569" rIns="68569" bIns="68569" anchor="t" anchorCtr="0">
            <a:noAutofit/>
          </a:bodyPr>
          <a:lstStyle/>
          <a:p>
            <a:r>
              <a:rPr lang="en-US" sz="4000" dirty="0" smtClean="0">
                <a:solidFill>
                  <a:srgbClr val="4D3929"/>
                </a:solidFill>
                <a:latin typeface="+mj-lt"/>
              </a:rPr>
              <a:t>To </a:t>
            </a:r>
            <a:r>
              <a:rPr lang="en-US" sz="4000" dirty="0" smtClean="0">
                <a:solidFill>
                  <a:srgbClr val="F54152"/>
                </a:solidFill>
                <a:effectLst>
                  <a:outerShdw blurRad="38100" dist="38100" dir="2700000" algn="tl">
                    <a:srgbClr val="000000">
                      <a:alpha val="43137"/>
                    </a:srgbClr>
                  </a:outerShdw>
                </a:effectLst>
                <a:latin typeface="+mj-lt"/>
              </a:rPr>
              <a:t>2</a:t>
            </a:r>
            <a:r>
              <a:rPr lang="en-US" sz="1200" dirty="0" smtClean="0">
                <a:solidFill>
                  <a:srgbClr val="F54152"/>
                </a:solidFill>
                <a:effectLst>
                  <a:outerShdw blurRad="38100" dist="38100" dir="2700000" algn="tl">
                    <a:srgbClr val="000000">
                      <a:alpha val="43137"/>
                    </a:srgbClr>
                  </a:outerShdw>
                </a:effectLst>
                <a:latin typeface="+mj-lt"/>
              </a:rPr>
              <a:t> </a:t>
            </a:r>
            <a:r>
              <a:rPr lang="en-US" sz="4000" dirty="0" smtClean="0">
                <a:solidFill>
                  <a:srgbClr val="F54152"/>
                </a:solidFill>
                <a:effectLst>
                  <a:outerShdw blurRad="38100" dist="38100" dir="2700000" algn="tl">
                    <a:srgbClr val="000000">
                      <a:alpha val="43137"/>
                    </a:srgbClr>
                  </a:outerShdw>
                </a:effectLst>
                <a:latin typeface="+mj-lt"/>
              </a:rPr>
              <a:t>0</a:t>
            </a:r>
            <a:r>
              <a:rPr lang="en-US" sz="1200" dirty="0" smtClean="0">
                <a:solidFill>
                  <a:srgbClr val="F54152"/>
                </a:solidFill>
                <a:effectLst>
                  <a:outerShdw blurRad="38100" dist="38100" dir="2700000" algn="tl">
                    <a:srgbClr val="000000">
                      <a:alpha val="43137"/>
                    </a:srgbClr>
                  </a:outerShdw>
                </a:effectLst>
                <a:latin typeface="+mj-lt"/>
              </a:rPr>
              <a:t> </a:t>
            </a:r>
            <a:r>
              <a:rPr lang="en-US" sz="4000" dirty="0" smtClean="0">
                <a:solidFill>
                  <a:srgbClr val="F54152"/>
                </a:solidFill>
                <a:effectLst>
                  <a:outerShdw blurRad="38100" dist="38100" dir="2700000" algn="tl">
                    <a:srgbClr val="000000">
                      <a:alpha val="43137"/>
                    </a:srgbClr>
                  </a:outerShdw>
                </a:effectLst>
                <a:latin typeface="+mj-lt"/>
              </a:rPr>
              <a:t>2</a:t>
            </a:r>
            <a:r>
              <a:rPr lang="en-US" sz="1200" dirty="0" smtClean="0">
                <a:solidFill>
                  <a:srgbClr val="F54152"/>
                </a:solidFill>
                <a:effectLst>
                  <a:outerShdw blurRad="38100" dist="38100" dir="2700000" algn="tl">
                    <a:srgbClr val="000000">
                      <a:alpha val="43137"/>
                    </a:srgbClr>
                  </a:outerShdw>
                </a:effectLst>
                <a:latin typeface="+mj-lt"/>
              </a:rPr>
              <a:t> </a:t>
            </a:r>
            <a:r>
              <a:rPr lang="en-US" sz="4000" dirty="0" smtClean="0">
                <a:solidFill>
                  <a:srgbClr val="F54152"/>
                </a:solidFill>
                <a:effectLst>
                  <a:outerShdw blurRad="38100" dist="38100" dir="2700000" algn="tl">
                    <a:srgbClr val="000000">
                      <a:alpha val="43137"/>
                    </a:srgbClr>
                  </a:outerShdw>
                </a:effectLst>
                <a:latin typeface="+mj-lt"/>
              </a:rPr>
              <a:t>0</a:t>
            </a:r>
            <a:r>
              <a:rPr lang="en-US" sz="4000" dirty="0" smtClean="0">
                <a:solidFill>
                  <a:srgbClr val="4D3929"/>
                </a:solidFill>
                <a:effectLst>
                  <a:outerShdw blurRad="38100" dist="38100" dir="2700000" algn="tl">
                    <a:srgbClr val="000000">
                      <a:alpha val="43137"/>
                    </a:srgbClr>
                  </a:outerShdw>
                </a:effectLst>
                <a:latin typeface="+mj-lt"/>
              </a:rPr>
              <a:t> </a:t>
            </a:r>
            <a:r>
              <a:rPr lang="en-US" sz="4000" dirty="0" smtClean="0">
                <a:solidFill>
                  <a:srgbClr val="4D3929"/>
                </a:solidFill>
                <a:latin typeface="+mj-lt"/>
              </a:rPr>
              <a:t>&amp; Beyond</a:t>
            </a:r>
            <a:endParaRPr lang="en" sz="4000" dirty="0">
              <a:solidFill>
                <a:srgbClr val="4D3929"/>
              </a:solidFill>
              <a:latin typeface="+mj-lt"/>
            </a:endParaRPr>
          </a:p>
        </p:txBody>
      </p:sp>
      <p:sp>
        <p:nvSpPr>
          <p:cNvPr id="6" name="TextBox 5"/>
          <p:cNvSpPr txBox="1"/>
          <p:nvPr/>
        </p:nvSpPr>
        <p:spPr>
          <a:xfrm>
            <a:off x="503734" y="1418826"/>
            <a:ext cx="6087840" cy="3170099"/>
          </a:xfrm>
          <a:prstGeom prst="rect">
            <a:avLst/>
          </a:prstGeom>
          <a:noFill/>
        </p:spPr>
        <p:txBody>
          <a:bodyPr wrap="square" rtlCol="0">
            <a:spAutoFit/>
          </a:bodyPr>
          <a:lstStyle/>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Free literature distribution in </a:t>
            </a:r>
            <a:r>
              <a:rPr lang="en-US" sz="2000" b="1" dirty="0" smtClean="0">
                <a:solidFill>
                  <a:srgbClr val="F54152"/>
                </a:solidFill>
                <a:latin typeface="Century Gothic" panose="020B0502020202020204" pitchFamily="34" charset="0"/>
              </a:rPr>
              <a:t>all </a:t>
            </a:r>
            <a:r>
              <a:rPr lang="en-US" sz="2000" b="1" dirty="0" smtClean="0">
                <a:solidFill>
                  <a:srgbClr val="4D3929"/>
                </a:solidFill>
                <a:latin typeface="Century Gothic" panose="020B0502020202020204" pitchFamily="34" charset="0"/>
              </a:rPr>
              <a:t>50 states. </a:t>
            </a: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An outreach in </a:t>
            </a:r>
            <a:r>
              <a:rPr lang="en-US" sz="2000" b="1" dirty="0" smtClean="0">
                <a:solidFill>
                  <a:srgbClr val="F54152"/>
                </a:solidFill>
                <a:latin typeface="Century Gothic" panose="020B0502020202020204" pitchFamily="34" charset="0"/>
              </a:rPr>
              <a:t>every nation</a:t>
            </a:r>
            <a:r>
              <a:rPr lang="en-US" sz="2000" b="1" dirty="0" smtClean="0">
                <a:solidFill>
                  <a:srgbClr val="4D3929"/>
                </a:solidFill>
                <a:latin typeface="Century Gothic" panose="020B0502020202020204" pitchFamily="34" charset="0"/>
              </a:rPr>
              <a:t> in the world.</a:t>
            </a: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Annual </a:t>
            </a:r>
            <a:r>
              <a:rPr lang="en-US" sz="2000" b="1" dirty="0" smtClean="0">
                <a:solidFill>
                  <a:srgbClr val="F54152"/>
                </a:solidFill>
                <a:latin typeface="Century Gothic" panose="020B0502020202020204" pitchFamily="34" charset="0"/>
              </a:rPr>
              <a:t>mission conferences </a:t>
            </a:r>
            <a:r>
              <a:rPr lang="en-US" sz="2000" b="1" dirty="0" smtClean="0">
                <a:solidFill>
                  <a:srgbClr val="4D3929"/>
                </a:solidFill>
                <a:latin typeface="Century Gothic" panose="020B0502020202020204" pitchFamily="34" charset="0"/>
              </a:rPr>
              <a:t>on every</a:t>
            </a:r>
            <a:r>
              <a:rPr lang="en-US" sz="2000" b="1" dirty="0" smtClean="0">
                <a:solidFill>
                  <a:srgbClr val="F54152"/>
                </a:solidFill>
                <a:latin typeface="Century Gothic" panose="020B0502020202020204" pitchFamily="34" charset="0"/>
              </a:rPr>
              <a:t> </a:t>
            </a:r>
            <a:r>
              <a:rPr lang="en-US" sz="2000" b="1" dirty="0" smtClean="0">
                <a:solidFill>
                  <a:srgbClr val="4D3929"/>
                </a:solidFill>
                <a:latin typeface="Century Gothic" panose="020B0502020202020204" pitchFamily="34" charset="0"/>
              </a:rPr>
              <a:t>habitable continent.</a:t>
            </a: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Freely distribute </a:t>
            </a:r>
            <a:r>
              <a:rPr lang="en-US" sz="2000" b="1" dirty="0" smtClean="0">
                <a:solidFill>
                  <a:srgbClr val="F54152"/>
                </a:solidFill>
                <a:effectLst>
                  <a:outerShdw blurRad="38100" dist="38100" dir="2700000" algn="tl">
                    <a:srgbClr val="000000">
                      <a:alpha val="43137"/>
                    </a:srgbClr>
                  </a:outerShdw>
                </a:effectLst>
                <a:latin typeface="Century Gothic" panose="020B0502020202020204" pitchFamily="34" charset="0"/>
              </a:rPr>
              <a:t>1,000,000</a:t>
            </a:r>
            <a:r>
              <a:rPr lang="en-US" sz="2000" b="1" dirty="0" smtClean="0">
                <a:solidFill>
                  <a:srgbClr val="4D3929"/>
                </a:solidFill>
                <a:latin typeface="Century Gothic" panose="020B0502020202020204" pitchFamily="34" charset="0"/>
              </a:rPr>
              <a:t> books, booklets, </a:t>
            </a:r>
            <a:r>
              <a:rPr lang="en-US" sz="2000" b="1" dirty="0" smtClean="0">
                <a:solidFill>
                  <a:srgbClr val="F54152"/>
                </a:solidFill>
                <a:latin typeface="Century Gothic" panose="020B0502020202020204" pitchFamily="34" charset="0"/>
              </a:rPr>
              <a:t>&amp;</a:t>
            </a:r>
            <a:r>
              <a:rPr lang="en-US" sz="2000" b="1" dirty="0" smtClean="0">
                <a:solidFill>
                  <a:srgbClr val="4D3929"/>
                </a:solidFill>
                <a:latin typeface="Century Gothic" panose="020B0502020202020204" pitchFamily="34" charset="0"/>
              </a:rPr>
              <a:t> tracts worldwide.</a:t>
            </a: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Expanded </a:t>
            </a:r>
            <a:r>
              <a:rPr lang="en-US" sz="2000" b="1" dirty="0" smtClean="0">
                <a:solidFill>
                  <a:srgbClr val="F54152"/>
                </a:solidFill>
                <a:latin typeface="Century Gothic" panose="020B0502020202020204" pitchFamily="34" charset="0"/>
              </a:rPr>
              <a:t>outreach</a:t>
            </a:r>
            <a:r>
              <a:rPr lang="en-US" sz="2000" b="1" dirty="0" smtClean="0">
                <a:solidFill>
                  <a:srgbClr val="4D3929"/>
                </a:solidFill>
                <a:latin typeface="Century Gothic" panose="020B0502020202020204" pitchFamily="34" charset="0"/>
              </a:rPr>
              <a:t> to minimum of 1 university / college campus in every state.</a:t>
            </a: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Translation of </a:t>
            </a:r>
            <a:r>
              <a:rPr lang="en-US" sz="2000" b="1" dirty="0" smtClean="0">
                <a:solidFill>
                  <a:srgbClr val="F54152"/>
                </a:solidFill>
                <a:latin typeface="Century Gothic" panose="020B0502020202020204" pitchFamily="34" charset="0"/>
              </a:rPr>
              <a:t>entire catalog </a:t>
            </a:r>
            <a:r>
              <a:rPr lang="en-US" sz="2000" b="1" dirty="0" smtClean="0">
                <a:solidFill>
                  <a:srgbClr val="4D3929"/>
                </a:solidFill>
                <a:latin typeface="Century Gothic" panose="020B0502020202020204" pitchFamily="34" charset="0"/>
              </a:rPr>
              <a:t>into foreign languages.</a:t>
            </a:r>
          </a:p>
        </p:txBody>
      </p:sp>
      <p:sp>
        <p:nvSpPr>
          <p:cNvPr id="7" name="Shape 322"/>
          <p:cNvSpPr/>
          <p:nvPr/>
        </p:nvSpPr>
        <p:spPr>
          <a:xfrm flipH="1">
            <a:off x="2720319" y="1726376"/>
            <a:ext cx="1749763" cy="444501"/>
          </a:xfrm>
          <a:custGeom>
            <a:avLst/>
            <a:gdLst/>
            <a:ahLst/>
            <a:cxnLst/>
            <a:rect l="0" t="0" r="0" b="0"/>
            <a:pathLst>
              <a:path w="163180" h="66288" extrusionOk="0">
                <a:moveTo>
                  <a:pt x="90243" y="4462"/>
                </a:moveTo>
                <a:cubicBezTo>
                  <a:pt x="83153" y="411"/>
                  <a:pt x="74073" y="1064"/>
                  <a:pt x="65923" y="1544"/>
                </a:cubicBezTo>
                <a:cubicBezTo>
                  <a:pt x="51317" y="2403"/>
                  <a:pt x="36068" y="4456"/>
                  <a:pt x="23122" y="11271"/>
                </a:cubicBezTo>
                <a:cubicBezTo>
                  <a:pt x="13017" y="16589"/>
                  <a:pt x="6735" y="34519"/>
                  <a:pt x="13070" y="44021"/>
                </a:cubicBezTo>
                <a:cubicBezTo>
                  <a:pt x="21835" y="57167"/>
                  <a:pt x="41794" y="58763"/>
                  <a:pt x="57493" y="60558"/>
                </a:cubicBezTo>
                <a:cubicBezTo>
                  <a:pt x="73278" y="62362"/>
                  <a:pt x="89298" y="61843"/>
                  <a:pt x="105158" y="60882"/>
                </a:cubicBezTo>
                <a:cubicBezTo>
                  <a:pt x="125659" y="59638"/>
                  <a:pt x="157481" y="50275"/>
                  <a:pt x="158336" y="29754"/>
                </a:cubicBezTo>
                <a:cubicBezTo>
                  <a:pt x="158619" y="22933"/>
                  <a:pt x="156399" y="13869"/>
                  <a:pt x="150230" y="10947"/>
                </a:cubicBezTo>
                <a:cubicBezTo>
                  <a:pt x="140016" y="6108"/>
                  <a:pt x="128254" y="5622"/>
                  <a:pt x="117156" y="3489"/>
                </a:cubicBezTo>
                <a:cubicBezTo>
                  <a:pt x="107058" y="1547"/>
                  <a:pt x="96605" y="2637"/>
                  <a:pt x="86352" y="1868"/>
                </a:cubicBezTo>
                <a:cubicBezTo>
                  <a:pt x="69537" y="606"/>
                  <a:pt x="52188" y="-1639"/>
                  <a:pt x="35768" y="2192"/>
                </a:cubicBezTo>
                <a:cubicBezTo>
                  <a:pt x="28377" y="3916"/>
                  <a:pt x="20506" y="5025"/>
                  <a:pt x="14043" y="9002"/>
                </a:cubicBezTo>
                <a:cubicBezTo>
                  <a:pt x="5849" y="14043"/>
                  <a:pt x="-2454" y="25546"/>
                  <a:pt x="748" y="34618"/>
                </a:cubicBezTo>
                <a:cubicBezTo>
                  <a:pt x="8217" y="55774"/>
                  <a:pt x="39445" y="60369"/>
                  <a:pt x="61708" y="63152"/>
                </a:cubicBezTo>
                <a:cubicBezTo>
                  <a:pt x="92043" y="66943"/>
                  <a:pt x="130197" y="71091"/>
                  <a:pt x="152500" y="50182"/>
                </a:cubicBezTo>
                <a:cubicBezTo>
                  <a:pt x="161822" y="41441"/>
                  <a:pt x="168060" y="20138"/>
                  <a:pt x="158012" y="12244"/>
                </a:cubicBezTo>
                <a:cubicBezTo>
                  <a:pt x="155373" y="10170"/>
                  <a:pt x="151539" y="10463"/>
                  <a:pt x="148284" y="9650"/>
                </a:cubicBezTo>
                <a:cubicBezTo>
                  <a:pt x="134410" y="6181"/>
                  <a:pt x="119783" y="6732"/>
                  <a:pt x="105483" y="6732"/>
                </a:cubicBezTo>
              </a:path>
            </a:pathLst>
          </a:custGeom>
          <a:noFill/>
          <a:ln w="12700" cap="flat" cmpd="sng">
            <a:solidFill>
              <a:srgbClr val="4D3929"/>
            </a:solidFill>
            <a:prstDash val="solid"/>
            <a:round/>
            <a:headEnd type="none" w="lg" len="lg"/>
            <a:tailEnd type="none" w="lg" len="lg"/>
          </a:ln>
        </p:spPr>
      </p:sp>
    </p:spTree>
    <p:extLst>
      <p:ext uri="{BB962C8B-B14F-4D97-AF65-F5344CB8AC3E}">
        <p14:creationId xmlns:p14="http://schemas.microsoft.com/office/powerpoint/2010/main" val="154015272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503734" y="508410"/>
            <a:ext cx="6248715" cy="643050"/>
          </a:xfrm>
          <a:prstGeom prst="rect">
            <a:avLst/>
          </a:prstGeom>
        </p:spPr>
        <p:txBody>
          <a:bodyPr lIns="68569" tIns="68569" rIns="68569" bIns="68569" anchor="t" anchorCtr="0">
            <a:noAutofit/>
          </a:bodyPr>
          <a:lstStyle/>
          <a:p>
            <a:r>
              <a:rPr lang="en-US" sz="4000" dirty="0" smtClean="0">
                <a:solidFill>
                  <a:srgbClr val="4D3929"/>
                </a:solidFill>
                <a:latin typeface="+mj-lt"/>
              </a:rPr>
              <a:t>To </a:t>
            </a:r>
            <a:r>
              <a:rPr lang="en-US" sz="4000" dirty="0" smtClean="0">
                <a:solidFill>
                  <a:srgbClr val="F54152"/>
                </a:solidFill>
                <a:effectLst>
                  <a:outerShdw blurRad="38100" dist="38100" dir="2700000" algn="tl">
                    <a:srgbClr val="000000">
                      <a:alpha val="43137"/>
                    </a:srgbClr>
                  </a:outerShdw>
                </a:effectLst>
                <a:latin typeface="+mj-lt"/>
              </a:rPr>
              <a:t>2</a:t>
            </a:r>
            <a:r>
              <a:rPr lang="en-US" sz="1200" dirty="0" smtClean="0">
                <a:solidFill>
                  <a:srgbClr val="F54152"/>
                </a:solidFill>
                <a:effectLst>
                  <a:outerShdw blurRad="38100" dist="38100" dir="2700000" algn="tl">
                    <a:srgbClr val="000000">
                      <a:alpha val="43137"/>
                    </a:srgbClr>
                  </a:outerShdw>
                </a:effectLst>
                <a:latin typeface="+mj-lt"/>
              </a:rPr>
              <a:t> </a:t>
            </a:r>
            <a:r>
              <a:rPr lang="en-US" sz="4000" dirty="0" smtClean="0">
                <a:solidFill>
                  <a:srgbClr val="F54152"/>
                </a:solidFill>
                <a:effectLst>
                  <a:outerShdw blurRad="38100" dist="38100" dir="2700000" algn="tl">
                    <a:srgbClr val="000000">
                      <a:alpha val="43137"/>
                    </a:srgbClr>
                  </a:outerShdw>
                </a:effectLst>
                <a:latin typeface="+mj-lt"/>
              </a:rPr>
              <a:t>0</a:t>
            </a:r>
            <a:r>
              <a:rPr lang="en-US" sz="1200" dirty="0" smtClean="0">
                <a:solidFill>
                  <a:srgbClr val="F54152"/>
                </a:solidFill>
                <a:effectLst>
                  <a:outerShdw blurRad="38100" dist="38100" dir="2700000" algn="tl">
                    <a:srgbClr val="000000">
                      <a:alpha val="43137"/>
                    </a:srgbClr>
                  </a:outerShdw>
                </a:effectLst>
                <a:latin typeface="+mj-lt"/>
              </a:rPr>
              <a:t> </a:t>
            </a:r>
            <a:r>
              <a:rPr lang="en-US" sz="4000" dirty="0" smtClean="0">
                <a:solidFill>
                  <a:srgbClr val="F54152"/>
                </a:solidFill>
                <a:effectLst>
                  <a:outerShdw blurRad="38100" dist="38100" dir="2700000" algn="tl">
                    <a:srgbClr val="000000">
                      <a:alpha val="43137"/>
                    </a:srgbClr>
                  </a:outerShdw>
                </a:effectLst>
                <a:latin typeface="+mj-lt"/>
              </a:rPr>
              <a:t>2</a:t>
            </a:r>
            <a:r>
              <a:rPr lang="en-US" sz="1200" dirty="0" smtClean="0">
                <a:solidFill>
                  <a:srgbClr val="F54152"/>
                </a:solidFill>
                <a:effectLst>
                  <a:outerShdw blurRad="38100" dist="38100" dir="2700000" algn="tl">
                    <a:srgbClr val="000000">
                      <a:alpha val="43137"/>
                    </a:srgbClr>
                  </a:outerShdw>
                </a:effectLst>
                <a:latin typeface="+mj-lt"/>
              </a:rPr>
              <a:t> </a:t>
            </a:r>
            <a:r>
              <a:rPr lang="en-US" sz="4000" dirty="0" smtClean="0">
                <a:solidFill>
                  <a:srgbClr val="F54152"/>
                </a:solidFill>
                <a:effectLst>
                  <a:outerShdw blurRad="38100" dist="38100" dir="2700000" algn="tl">
                    <a:srgbClr val="000000">
                      <a:alpha val="43137"/>
                    </a:srgbClr>
                  </a:outerShdw>
                </a:effectLst>
                <a:latin typeface="+mj-lt"/>
              </a:rPr>
              <a:t>0</a:t>
            </a:r>
            <a:r>
              <a:rPr lang="en-US" sz="4000" dirty="0" smtClean="0">
                <a:solidFill>
                  <a:srgbClr val="4D3929"/>
                </a:solidFill>
                <a:effectLst>
                  <a:outerShdw blurRad="38100" dist="38100" dir="2700000" algn="tl">
                    <a:srgbClr val="000000">
                      <a:alpha val="43137"/>
                    </a:srgbClr>
                  </a:outerShdw>
                </a:effectLst>
                <a:latin typeface="+mj-lt"/>
              </a:rPr>
              <a:t> </a:t>
            </a:r>
            <a:r>
              <a:rPr lang="en-US" sz="4000" dirty="0" smtClean="0">
                <a:solidFill>
                  <a:srgbClr val="4D3929"/>
                </a:solidFill>
                <a:latin typeface="+mj-lt"/>
              </a:rPr>
              <a:t>&amp; Beyond</a:t>
            </a:r>
            <a:endParaRPr lang="en" sz="4000" dirty="0">
              <a:solidFill>
                <a:srgbClr val="4D3929"/>
              </a:solidFill>
              <a:latin typeface="+mj-lt"/>
            </a:endParaRPr>
          </a:p>
        </p:txBody>
      </p:sp>
      <p:sp>
        <p:nvSpPr>
          <p:cNvPr id="6" name="TextBox 5"/>
          <p:cNvSpPr txBox="1"/>
          <p:nvPr/>
        </p:nvSpPr>
        <p:spPr>
          <a:xfrm>
            <a:off x="503734" y="1418826"/>
            <a:ext cx="6087840" cy="3170099"/>
          </a:xfrm>
          <a:prstGeom prst="rect">
            <a:avLst/>
          </a:prstGeom>
          <a:noFill/>
        </p:spPr>
        <p:txBody>
          <a:bodyPr wrap="square" rtlCol="0">
            <a:spAutoFit/>
          </a:bodyPr>
          <a:lstStyle/>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Free literature distribution in </a:t>
            </a:r>
            <a:r>
              <a:rPr lang="en-US" sz="2000" b="1" dirty="0" smtClean="0">
                <a:solidFill>
                  <a:srgbClr val="F54152"/>
                </a:solidFill>
                <a:latin typeface="Century Gothic" panose="020B0502020202020204" pitchFamily="34" charset="0"/>
              </a:rPr>
              <a:t>all </a:t>
            </a:r>
            <a:r>
              <a:rPr lang="en-US" sz="2000" b="1" dirty="0" smtClean="0">
                <a:solidFill>
                  <a:srgbClr val="4D3929"/>
                </a:solidFill>
                <a:latin typeface="Century Gothic" panose="020B0502020202020204" pitchFamily="34" charset="0"/>
              </a:rPr>
              <a:t>50 states. </a:t>
            </a: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An outreach in </a:t>
            </a:r>
            <a:r>
              <a:rPr lang="en-US" sz="2000" b="1" dirty="0" smtClean="0">
                <a:solidFill>
                  <a:srgbClr val="F54152"/>
                </a:solidFill>
                <a:latin typeface="Century Gothic" panose="020B0502020202020204" pitchFamily="34" charset="0"/>
              </a:rPr>
              <a:t>every nation</a:t>
            </a:r>
            <a:r>
              <a:rPr lang="en-US" sz="2000" b="1" dirty="0" smtClean="0">
                <a:solidFill>
                  <a:srgbClr val="4D3929"/>
                </a:solidFill>
                <a:latin typeface="Century Gothic" panose="020B0502020202020204" pitchFamily="34" charset="0"/>
              </a:rPr>
              <a:t> in the world.</a:t>
            </a: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Annual </a:t>
            </a:r>
            <a:r>
              <a:rPr lang="en-US" sz="2000" b="1" dirty="0" smtClean="0">
                <a:solidFill>
                  <a:srgbClr val="F54152"/>
                </a:solidFill>
                <a:latin typeface="Century Gothic" panose="020B0502020202020204" pitchFamily="34" charset="0"/>
              </a:rPr>
              <a:t>mission conferences </a:t>
            </a:r>
            <a:r>
              <a:rPr lang="en-US" sz="2000" b="1" dirty="0" smtClean="0">
                <a:solidFill>
                  <a:srgbClr val="4D3929"/>
                </a:solidFill>
                <a:latin typeface="Century Gothic" panose="020B0502020202020204" pitchFamily="34" charset="0"/>
              </a:rPr>
              <a:t>on every</a:t>
            </a:r>
            <a:r>
              <a:rPr lang="en-US" sz="2000" b="1" dirty="0" smtClean="0">
                <a:solidFill>
                  <a:srgbClr val="F54152"/>
                </a:solidFill>
                <a:latin typeface="Century Gothic" panose="020B0502020202020204" pitchFamily="34" charset="0"/>
              </a:rPr>
              <a:t> </a:t>
            </a:r>
            <a:r>
              <a:rPr lang="en-US" sz="2000" b="1" dirty="0" smtClean="0">
                <a:solidFill>
                  <a:srgbClr val="4D3929"/>
                </a:solidFill>
                <a:latin typeface="Century Gothic" panose="020B0502020202020204" pitchFamily="34" charset="0"/>
              </a:rPr>
              <a:t>habitable continent.</a:t>
            </a: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Freely distribute </a:t>
            </a:r>
            <a:r>
              <a:rPr lang="en-US" sz="2000" b="1" dirty="0" smtClean="0">
                <a:solidFill>
                  <a:srgbClr val="F54152"/>
                </a:solidFill>
                <a:effectLst>
                  <a:outerShdw blurRad="38100" dist="38100" dir="2700000" algn="tl">
                    <a:srgbClr val="000000">
                      <a:alpha val="43137"/>
                    </a:srgbClr>
                  </a:outerShdw>
                </a:effectLst>
                <a:latin typeface="Century Gothic" panose="020B0502020202020204" pitchFamily="34" charset="0"/>
              </a:rPr>
              <a:t>1,000,000</a:t>
            </a:r>
            <a:r>
              <a:rPr lang="en-US" sz="2000" b="1" dirty="0" smtClean="0">
                <a:solidFill>
                  <a:srgbClr val="4D3929"/>
                </a:solidFill>
                <a:latin typeface="Century Gothic" panose="020B0502020202020204" pitchFamily="34" charset="0"/>
              </a:rPr>
              <a:t> books, booklets, </a:t>
            </a:r>
            <a:r>
              <a:rPr lang="en-US" sz="2000" b="1" dirty="0" smtClean="0">
                <a:solidFill>
                  <a:srgbClr val="F54152"/>
                </a:solidFill>
                <a:latin typeface="Century Gothic" panose="020B0502020202020204" pitchFamily="34" charset="0"/>
              </a:rPr>
              <a:t>&amp;</a:t>
            </a:r>
            <a:r>
              <a:rPr lang="en-US" sz="2000" b="1" dirty="0" smtClean="0">
                <a:solidFill>
                  <a:srgbClr val="4D3929"/>
                </a:solidFill>
                <a:latin typeface="Century Gothic" panose="020B0502020202020204" pitchFamily="34" charset="0"/>
              </a:rPr>
              <a:t> tracts worldwide.</a:t>
            </a: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Expanded </a:t>
            </a:r>
            <a:r>
              <a:rPr lang="en-US" sz="2000" b="1" dirty="0" smtClean="0">
                <a:solidFill>
                  <a:srgbClr val="F54152"/>
                </a:solidFill>
                <a:latin typeface="Century Gothic" panose="020B0502020202020204" pitchFamily="34" charset="0"/>
              </a:rPr>
              <a:t>outreach</a:t>
            </a:r>
            <a:r>
              <a:rPr lang="en-US" sz="2000" b="1" dirty="0" smtClean="0">
                <a:solidFill>
                  <a:srgbClr val="4D3929"/>
                </a:solidFill>
                <a:latin typeface="Century Gothic" panose="020B0502020202020204" pitchFamily="34" charset="0"/>
              </a:rPr>
              <a:t> to minimum of 1 university / college campus in every state.</a:t>
            </a:r>
          </a:p>
          <a:p>
            <a:pPr marL="342900" indent="-342900">
              <a:buClr>
                <a:srgbClr val="4D3929"/>
              </a:buClr>
              <a:buFont typeface="Arial" panose="020B0604020202020204" pitchFamily="34" charset="0"/>
              <a:buChar char="•"/>
            </a:pPr>
            <a:r>
              <a:rPr lang="en-US" sz="2000" b="1" dirty="0" smtClean="0">
                <a:solidFill>
                  <a:srgbClr val="4D3929"/>
                </a:solidFill>
                <a:latin typeface="Century Gothic" panose="020B0502020202020204" pitchFamily="34" charset="0"/>
              </a:rPr>
              <a:t>Translation of </a:t>
            </a:r>
            <a:r>
              <a:rPr lang="en-US" sz="2000" b="1" dirty="0" smtClean="0">
                <a:solidFill>
                  <a:srgbClr val="F54152"/>
                </a:solidFill>
                <a:latin typeface="Century Gothic" panose="020B0502020202020204" pitchFamily="34" charset="0"/>
              </a:rPr>
              <a:t>entire catalog </a:t>
            </a:r>
            <a:r>
              <a:rPr lang="en-US" sz="2000" b="1" dirty="0" smtClean="0">
                <a:solidFill>
                  <a:srgbClr val="4D3929"/>
                </a:solidFill>
                <a:latin typeface="Century Gothic" panose="020B0502020202020204" pitchFamily="34" charset="0"/>
              </a:rPr>
              <a:t>into foreign languages.</a:t>
            </a:r>
          </a:p>
        </p:txBody>
      </p:sp>
      <p:sp>
        <p:nvSpPr>
          <p:cNvPr id="7" name="Shape 322"/>
          <p:cNvSpPr/>
          <p:nvPr/>
        </p:nvSpPr>
        <p:spPr>
          <a:xfrm flipH="1">
            <a:off x="2720319" y="1726376"/>
            <a:ext cx="1749763" cy="444501"/>
          </a:xfrm>
          <a:custGeom>
            <a:avLst/>
            <a:gdLst/>
            <a:ahLst/>
            <a:cxnLst/>
            <a:rect l="0" t="0" r="0" b="0"/>
            <a:pathLst>
              <a:path w="163180" h="66288" extrusionOk="0">
                <a:moveTo>
                  <a:pt x="90243" y="4462"/>
                </a:moveTo>
                <a:cubicBezTo>
                  <a:pt x="83153" y="411"/>
                  <a:pt x="74073" y="1064"/>
                  <a:pt x="65923" y="1544"/>
                </a:cubicBezTo>
                <a:cubicBezTo>
                  <a:pt x="51317" y="2403"/>
                  <a:pt x="36068" y="4456"/>
                  <a:pt x="23122" y="11271"/>
                </a:cubicBezTo>
                <a:cubicBezTo>
                  <a:pt x="13017" y="16589"/>
                  <a:pt x="6735" y="34519"/>
                  <a:pt x="13070" y="44021"/>
                </a:cubicBezTo>
                <a:cubicBezTo>
                  <a:pt x="21835" y="57167"/>
                  <a:pt x="41794" y="58763"/>
                  <a:pt x="57493" y="60558"/>
                </a:cubicBezTo>
                <a:cubicBezTo>
                  <a:pt x="73278" y="62362"/>
                  <a:pt x="89298" y="61843"/>
                  <a:pt x="105158" y="60882"/>
                </a:cubicBezTo>
                <a:cubicBezTo>
                  <a:pt x="125659" y="59638"/>
                  <a:pt x="157481" y="50275"/>
                  <a:pt x="158336" y="29754"/>
                </a:cubicBezTo>
                <a:cubicBezTo>
                  <a:pt x="158619" y="22933"/>
                  <a:pt x="156399" y="13869"/>
                  <a:pt x="150230" y="10947"/>
                </a:cubicBezTo>
                <a:cubicBezTo>
                  <a:pt x="140016" y="6108"/>
                  <a:pt x="128254" y="5622"/>
                  <a:pt x="117156" y="3489"/>
                </a:cubicBezTo>
                <a:cubicBezTo>
                  <a:pt x="107058" y="1547"/>
                  <a:pt x="96605" y="2637"/>
                  <a:pt x="86352" y="1868"/>
                </a:cubicBezTo>
                <a:cubicBezTo>
                  <a:pt x="69537" y="606"/>
                  <a:pt x="52188" y="-1639"/>
                  <a:pt x="35768" y="2192"/>
                </a:cubicBezTo>
                <a:cubicBezTo>
                  <a:pt x="28377" y="3916"/>
                  <a:pt x="20506" y="5025"/>
                  <a:pt x="14043" y="9002"/>
                </a:cubicBezTo>
                <a:cubicBezTo>
                  <a:pt x="5849" y="14043"/>
                  <a:pt x="-2454" y="25546"/>
                  <a:pt x="748" y="34618"/>
                </a:cubicBezTo>
                <a:cubicBezTo>
                  <a:pt x="8217" y="55774"/>
                  <a:pt x="39445" y="60369"/>
                  <a:pt x="61708" y="63152"/>
                </a:cubicBezTo>
                <a:cubicBezTo>
                  <a:pt x="92043" y="66943"/>
                  <a:pt x="130197" y="71091"/>
                  <a:pt x="152500" y="50182"/>
                </a:cubicBezTo>
                <a:cubicBezTo>
                  <a:pt x="161822" y="41441"/>
                  <a:pt x="168060" y="20138"/>
                  <a:pt x="158012" y="12244"/>
                </a:cubicBezTo>
                <a:cubicBezTo>
                  <a:pt x="155373" y="10170"/>
                  <a:pt x="151539" y="10463"/>
                  <a:pt x="148284" y="9650"/>
                </a:cubicBezTo>
                <a:cubicBezTo>
                  <a:pt x="134410" y="6181"/>
                  <a:pt x="119783" y="6732"/>
                  <a:pt x="105483" y="6732"/>
                </a:cubicBezTo>
              </a:path>
            </a:pathLst>
          </a:custGeom>
          <a:noFill/>
          <a:ln w="12700" cap="flat" cmpd="sng">
            <a:solidFill>
              <a:srgbClr val="4D3929"/>
            </a:solidFill>
            <a:prstDash val="solid"/>
            <a:round/>
            <a:headEnd type="none" w="lg" len="lg"/>
            <a:tailEnd type="none" w="lg" len="lg"/>
          </a:ln>
        </p:spPr>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4" name="Rectangle 3"/>
          <p:cNvSpPr/>
          <p:nvPr/>
        </p:nvSpPr>
        <p:spPr>
          <a:xfrm>
            <a:off x="0" y="0"/>
            <a:ext cx="6858000" cy="5143500"/>
          </a:xfrm>
          <a:prstGeom prst="rect">
            <a:avLst/>
          </a:prstGeom>
          <a:solidFill>
            <a:srgbClr val="4D3929">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66966" y="1423461"/>
            <a:ext cx="6094715" cy="2308324"/>
          </a:xfrm>
          <a:prstGeom prst="rect">
            <a:avLst/>
          </a:prstGeom>
          <a:noFill/>
        </p:spPr>
        <p:txBody>
          <a:bodyPr wrap="square" rtlCol="0">
            <a:spAutoFit/>
          </a:bodyPr>
          <a:lstStyle/>
          <a:p>
            <a:r>
              <a:rPr lang="en-US" sz="7200" b="1" dirty="0" smtClean="0">
                <a:solidFill>
                  <a:srgbClr val="E9E2C5"/>
                </a:solidFill>
                <a:latin typeface="Century Gothic" panose="020B0502020202020204" pitchFamily="34" charset="0"/>
              </a:rPr>
              <a:t>Yes . . .</a:t>
            </a:r>
            <a:r>
              <a:rPr lang="en-US" sz="7200" b="1" dirty="0" smtClean="0">
                <a:solidFill>
                  <a:srgbClr val="F54152"/>
                </a:solidFill>
                <a:latin typeface="Century Gothic" panose="020B0502020202020204" pitchFamily="34" charset="0"/>
              </a:rPr>
              <a:t>every </a:t>
            </a:r>
            <a:r>
              <a:rPr lang="en-US" sz="7200" b="1" dirty="0" smtClean="0">
                <a:solidFill>
                  <a:srgbClr val="E9E2C5"/>
                </a:solidFill>
                <a:latin typeface="Century Gothic" panose="020B0502020202020204" pitchFamily="34" charset="0"/>
              </a:rPr>
              <a:t>nation. </a:t>
            </a:r>
            <a:endParaRPr lang="en-US" sz="7200" b="1" dirty="0">
              <a:solidFill>
                <a:srgbClr val="E9E2C5"/>
              </a:solidFill>
              <a:latin typeface="Century Gothic" panose="020B0502020202020204" pitchFamily="34" charset="0"/>
            </a:endParaRPr>
          </a:p>
        </p:txBody>
      </p:sp>
      <p:sp>
        <p:nvSpPr>
          <p:cNvPr id="8" name="Shape 107"/>
          <p:cNvSpPr/>
          <p:nvPr/>
        </p:nvSpPr>
        <p:spPr>
          <a:xfrm>
            <a:off x="3677335" y="2571102"/>
            <a:ext cx="2321470" cy="45719"/>
          </a:xfrm>
          <a:custGeom>
            <a:avLst/>
            <a:gdLst/>
            <a:ahLst/>
            <a:cxnLst/>
            <a:rect l="0" t="0" r="0" b="0"/>
            <a:pathLst>
              <a:path w="126135" h="1380" extrusionOk="0">
                <a:moveTo>
                  <a:pt x="0" y="973"/>
                </a:moveTo>
                <a:cubicBezTo>
                  <a:pt x="29074" y="973"/>
                  <a:pt x="58157" y="273"/>
                  <a:pt x="87224" y="973"/>
                </a:cubicBezTo>
                <a:cubicBezTo>
                  <a:pt x="100194" y="1285"/>
                  <a:pt x="113311" y="1974"/>
                  <a:pt x="126135" y="0"/>
                </a:cubicBezTo>
              </a:path>
            </a:pathLst>
          </a:custGeom>
          <a:noFill/>
          <a:ln w="9525" cap="flat" cmpd="sng">
            <a:solidFill>
              <a:srgbClr val="E9E2C5"/>
            </a:solidFill>
            <a:prstDash val="solid"/>
            <a:round/>
            <a:headEnd type="none" w="lg" len="lg"/>
            <a:tailEnd type="none" w="lg" len="lg"/>
          </a:ln>
        </p:spPr>
      </p:sp>
      <p:sp>
        <p:nvSpPr>
          <p:cNvPr id="9" name="Shape 108"/>
          <p:cNvSpPr/>
          <p:nvPr/>
        </p:nvSpPr>
        <p:spPr>
          <a:xfrm>
            <a:off x="3749178" y="2616821"/>
            <a:ext cx="2161357" cy="45719"/>
          </a:xfrm>
          <a:custGeom>
            <a:avLst/>
            <a:gdLst/>
            <a:ahLst/>
            <a:cxnLst/>
            <a:rect l="0" t="0" r="0" b="0"/>
            <a:pathLst>
              <a:path w="127108" h="1657" extrusionOk="0">
                <a:moveTo>
                  <a:pt x="0" y="1657"/>
                </a:moveTo>
                <a:cubicBezTo>
                  <a:pt x="42249" y="-1531"/>
                  <a:pt x="84738" y="1008"/>
                  <a:pt x="127108" y="1008"/>
                </a:cubicBezTo>
              </a:path>
            </a:pathLst>
          </a:custGeom>
          <a:noFill/>
          <a:ln w="9525" cap="flat" cmpd="sng">
            <a:solidFill>
              <a:srgbClr val="E9E2C5"/>
            </a:solidFill>
            <a:prstDash val="solid"/>
            <a:round/>
            <a:headEnd type="none" w="lg" len="lg"/>
            <a:tailEnd type="none" w="lg" len="lg"/>
          </a:ln>
        </p:spPr>
      </p:sp>
    </p:spTree>
    <p:extLst>
      <p:ext uri="{BB962C8B-B14F-4D97-AF65-F5344CB8AC3E}">
        <p14:creationId xmlns:p14="http://schemas.microsoft.com/office/powerpoint/2010/main" val="193260981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6" name="TextBox 15"/>
          <p:cNvSpPr txBox="1"/>
          <p:nvPr/>
        </p:nvSpPr>
        <p:spPr>
          <a:xfrm>
            <a:off x="526268" y="1207132"/>
            <a:ext cx="5828477" cy="2554545"/>
          </a:xfrm>
          <a:prstGeom prst="rect">
            <a:avLst/>
          </a:prstGeom>
          <a:noFill/>
        </p:spPr>
        <p:txBody>
          <a:bodyPr wrap="square" rtlCol="0">
            <a:spAutoFit/>
          </a:bodyPr>
          <a:lstStyle/>
          <a:p>
            <a:pPr algn="ctr"/>
            <a:r>
              <a:rPr lang="en-US" sz="3200" dirty="0" smtClean="0">
                <a:solidFill>
                  <a:srgbClr val="4D3929"/>
                </a:solidFill>
                <a:latin typeface="Century Gothic" panose="020B0502020202020204" pitchFamily="34" charset="0"/>
              </a:rPr>
              <a:t>But </a:t>
            </a:r>
            <a:r>
              <a:rPr lang="en-US" sz="3200" b="1" dirty="0" smtClean="0">
                <a:solidFill>
                  <a:srgbClr val="F54152"/>
                </a:solidFill>
                <a:latin typeface="Century Gothic" panose="020B0502020202020204" pitchFamily="34" charset="0"/>
              </a:rPr>
              <a:t>how</a:t>
            </a:r>
            <a:r>
              <a:rPr lang="en-US" sz="3200" dirty="0" smtClean="0">
                <a:solidFill>
                  <a:srgbClr val="4D3929"/>
                </a:solidFill>
                <a:latin typeface="Century Gothic" panose="020B0502020202020204" pitchFamily="34" charset="0"/>
              </a:rPr>
              <a:t> will you accomplish this? Is your goal of distributing literature and establishing missions work in </a:t>
            </a:r>
            <a:r>
              <a:rPr lang="en-US" sz="3200" b="1" dirty="0" smtClean="0">
                <a:solidFill>
                  <a:srgbClr val="F54152"/>
                </a:solidFill>
                <a:latin typeface="Century Gothic" panose="020B0502020202020204" pitchFamily="34" charset="0"/>
              </a:rPr>
              <a:t>every nation </a:t>
            </a:r>
            <a:r>
              <a:rPr lang="en-US" sz="3200" dirty="0" smtClean="0">
                <a:solidFill>
                  <a:srgbClr val="4D3929"/>
                </a:solidFill>
                <a:latin typeface="Century Gothic" panose="020B0502020202020204" pitchFamily="34" charset="0"/>
              </a:rPr>
              <a:t>too big?</a:t>
            </a:r>
          </a:p>
        </p:txBody>
      </p:sp>
      <p:cxnSp>
        <p:nvCxnSpPr>
          <p:cNvPr id="7" name="Straight Connector 6"/>
          <p:cNvCxnSpPr/>
          <p:nvPr/>
        </p:nvCxnSpPr>
        <p:spPr>
          <a:xfrm flipV="1">
            <a:off x="-6578" y="2480063"/>
            <a:ext cx="731520" cy="394"/>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flipV="1">
            <a:off x="6137614" y="2472743"/>
            <a:ext cx="731520" cy="394"/>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62318495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8" name="Rectangle 17"/>
          <p:cNvSpPr/>
          <p:nvPr/>
        </p:nvSpPr>
        <p:spPr>
          <a:xfrm>
            <a:off x="1509371" y="2404638"/>
            <a:ext cx="3828637" cy="587242"/>
          </a:xfrm>
          <a:prstGeom prst="rect">
            <a:avLst/>
          </a:prstGeom>
          <a:solidFill>
            <a:srgbClr val="4D3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509371" y="2404638"/>
            <a:ext cx="3834331" cy="523220"/>
          </a:xfrm>
          <a:prstGeom prst="rect">
            <a:avLst/>
          </a:prstGeom>
          <a:noFill/>
        </p:spPr>
        <p:txBody>
          <a:bodyPr wrap="square" rtlCol="0">
            <a:spAutoFit/>
          </a:bodyPr>
          <a:lstStyle/>
          <a:p>
            <a:pPr algn="ctr"/>
            <a:r>
              <a:rPr lang="en-US" sz="2800" b="1" dirty="0" smtClean="0">
                <a:solidFill>
                  <a:srgbClr val="F54152"/>
                </a:solidFill>
                <a:latin typeface="Century Gothic" panose="020B0502020202020204" pitchFamily="34" charset="0"/>
              </a:rPr>
              <a:t>No, </a:t>
            </a:r>
            <a:r>
              <a:rPr lang="en-US" sz="2800" b="1" dirty="0" smtClean="0">
                <a:solidFill>
                  <a:srgbClr val="E9E2C5"/>
                </a:solidFill>
                <a:latin typeface="Century Gothic" panose="020B0502020202020204" pitchFamily="34" charset="0"/>
              </a:rPr>
              <a:t>and here’s why </a:t>
            </a:r>
          </a:p>
        </p:txBody>
      </p:sp>
    </p:spTree>
    <p:extLst>
      <p:ext uri="{BB962C8B-B14F-4D97-AF65-F5344CB8AC3E}">
        <p14:creationId xmlns:p14="http://schemas.microsoft.com/office/powerpoint/2010/main" val="84665558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503734" y="508410"/>
            <a:ext cx="6354265" cy="643050"/>
          </a:xfrm>
          <a:prstGeom prst="rect">
            <a:avLst/>
          </a:prstGeom>
        </p:spPr>
        <p:txBody>
          <a:bodyPr lIns="68569" tIns="68569" rIns="68569" bIns="68569" anchor="t" anchorCtr="0">
            <a:noAutofit/>
          </a:bodyPr>
          <a:lstStyle/>
          <a:p>
            <a:r>
              <a:rPr lang="en-US" sz="4000" dirty="0" smtClean="0">
                <a:solidFill>
                  <a:srgbClr val="4D3929"/>
                </a:solidFill>
                <a:latin typeface="+mj-lt"/>
              </a:rPr>
              <a:t>By </a:t>
            </a:r>
            <a:r>
              <a:rPr lang="en-US" sz="4000" dirty="0" smtClean="0">
                <a:solidFill>
                  <a:srgbClr val="F54152"/>
                </a:solidFill>
                <a:latin typeface="+mj-lt"/>
              </a:rPr>
              <a:t>Faith</a:t>
            </a:r>
            <a:endParaRPr lang="en" sz="2400" dirty="0">
              <a:solidFill>
                <a:srgbClr val="F54152"/>
              </a:solidFill>
              <a:latin typeface="+mj-lt"/>
            </a:endParaRPr>
          </a:p>
        </p:txBody>
      </p:sp>
      <p:sp>
        <p:nvSpPr>
          <p:cNvPr id="10" name="TextBox 9"/>
          <p:cNvSpPr txBox="1"/>
          <p:nvPr/>
        </p:nvSpPr>
        <p:spPr>
          <a:xfrm>
            <a:off x="600982" y="1365108"/>
            <a:ext cx="6158164" cy="1569660"/>
          </a:xfrm>
          <a:prstGeom prst="rect">
            <a:avLst/>
          </a:prstGeom>
          <a:noFill/>
        </p:spPr>
        <p:txBody>
          <a:bodyPr wrap="square" rtlCol="0">
            <a:spAutoFit/>
          </a:bodyPr>
          <a:lstStyle/>
          <a:p>
            <a:pPr marL="342900" indent="-342900">
              <a:buFont typeface="Arial" panose="020B0604020202020204" pitchFamily="34" charset="0"/>
              <a:buChar char="•"/>
            </a:pPr>
            <a:r>
              <a:rPr lang="en-US" sz="2000" b="1" dirty="0" smtClean="0">
                <a:solidFill>
                  <a:srgbClr val="4D3929"/>
                </a:solidFill>
                <a:latin typeface="Century Gothic" panose="020B0502020202020204" pitchFamily="34" charset="0"/>
              </a:rPr>
              <a:t>Abraham </a:t>
            </a:r>
            <a:r>
              <a:rPr lang="en-US" sz="2000" b="1" dirty="0">
                <a:solidFill>
                  <a:srgbClr val="4D3929"/>
                </a:solidFill>
                <a:latin typeface="Century Gothic" panose="020B0502020202020204" pitchFamily="34" charset="0"/>
              </a:rPr>
              <a:t>believed the promise of </a:t>
            </a:r>
            <a:r>
              <a:rPr lang="en-US" sz="2000" b="1" dirty="0" smtClean="0">
                <a:solidFill>
                  <a:srgbClr val="4D3929"/>
                </a:solidFill>
                <a:latin typeface="Century Gothic" panose="020B0502020202020204" pitchFamily="34" charset="0"/>
              </a:rPr>
              <a:t>God—though </a:t>
            </a:r>
            <a:r>
              <a:rPr lang="en-US" sz="2000" b="1" dirty="0">
                <a:solidFill>
                  <a:srgbClr val="4D3929"/>
                </a:solidFill>
                <a:latin typeface="Century Gothic" panose="020B0502020202020204" pitchFamily="34" charset="0"/>
              </a:rPr>
              <a:t>he waited </a:t>
            </a:r>
            <a:r>
              <a:rPr lang="en-US" sz="2000" b="1" dirty="0">
                <a:solidFill>
                  <a:srgbClr val="F54152"/>
                </a:solidFill>
                <a:latin typeface="Century Gothic" panose="020B0502020202020204" pitchFamily="34" charset="0"/>
              </a:rPr>
              <a:t>many years </a:t>
            </a:r>
            <a:r>
              <a:rPr lang="en-US" sz="2000" b="1" dirty="0">
                <a:solidFill>
                  <a:srgbClr val="4D3929"/>
                </a:solidFill>
                <a:latin typeface="Century Gothic" panose="020B0502020202020204" pitchFamily="34" charset="0"/>
              </a:rPr>
              <a:t>for its fulfillment</a:t>
            </a:r>
            <a:r>
              <a:rPr lang="en-US" sz="2000" b="1" dirty="0" smtClean="0">
                <a:solidFill>
                  <a:srgbClr val="4D3929"/>
                </a:solidFill>
                <a:latin typeface="Century Gothic" panose="020B0502020202020204" pitchFamily="34" charset="0"/>
              </a:rPr>
              <a:t>.</a:t>
            </a:r>
            <a:endParaRPr lang="en-US" sz="2000" b="1" dirty="0">
              <a:solidFill>
                <a:srgbClr val="4D3929"/>
              </a:solidFill>
              <a:latin typeface="Century Gothic" panose="020B0502020202020204" pitchFamily="34" charset="0"/>
            </a:endParaRPr>
          </a:p>
          <a:p>
            <a:r>
              <a:rPr lang="en-US" sz="1800" dirty="0"/>
              <a:t/>
            </a:r>
            <a:br>
              <a:rPr lang="en-US" sz="1800" dirty="0"/>
            </a:br>
            <a:endParaRPr lang="en-US" sz="1800" dirty="0"/>
          </a:p>
        </p:txBody>
      </p:sp>
      <p:sp>
        <p:nvSpPr>
          <p:cNvPr id="6" name="TextBox 5"/>
          <p:cNvSpPr txBox="1"/>
          <p:nvPr/>
        </p:nvSpPr>
        <p:spPr>
          <a:xfrm>
            <a:off x="999919" y="2394166"/>
            <a:ext cx="5592605" cy="2554545"/>
          </a:xfrm>
          <a:prstGeom prst="rect">
            <a:avLst/>
          </a:prstGeom>
          <a:noFill/>
        </p:spPr>
        <p:txBody>
          <a:bodyPr wrap="square" rtlCol="0">
            <a:spAutoFit/>
          </a:bodyPr>
          <a:lstStyle/>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“By </a:t>
            </a:r>
            <a:r>
              <a:rPr lang="en-US" sz="1600" dirty="0">
                <a:solidFill>
                  <a:srgbClr val="4D3929"/>
                </a:solidFill>
                <a:latin typeface="Century Gothic" panose="020B0502020202020204" pitchFamily="34" charset="0"/>
              </a:rPr>
              <a:t>faith Abraham obeyed when he was called to go out to the place which he would receive as an inheritance. And he went out, not knowing where he was going. By faith he dwelt in the land of promise as in a foreign country, dwelling in tents with Isaac and Jacob, the heirs with him of the same promise; for he waited for the city which has foundations, whose builder and maker is God” (</a:t>
            </a:r>
            <a:r>
              <a:rPr lang="en-US" sz="1600" dirty="0" smtClean="0">
                <a:solidFill>
                  <a:srgbClr val="4D3929"/>
                </a:solidFill>
                <a:latin typeface="Century Gothic" panose="020B0502020202020204" pitchFamily="34" charset="0"/>
              </a:rPr>
              <a:t>Heb. </a:t>
            </a:r>
            <a:r>
              <a:rPr lang="en-US" sz="1600" dirty="0">
                <a:solidFill>
                  <a:srgbClr val="4D3929"/>
                </a:solidFill>
                <a:latin typeface="Century Gothic" panose="020B0502020202020204" pitchFamily="34" charset="0"/>
              </a:rPr>
              <a:t>11:8-10).</a:t>
            </a:r>
          </a:p>
          <a:p>
            <a:pPr marL="285750" indent="-285750">
              <a:buFont typeface="Wingdings" panose="05000000000000000000" pitchFamily="2" charset="2"/>
              <a:buChar char="ü"/>
            </a:pPr>
            <a:endParaRPr lang="en-US" sz="1600" dirty="0" smtClean="0">
              <a:solidFill>
                <a:srgbClr val="4D3929"/>
              </a:solidFill>
              <a:latin typeface="Century Gothic" panose="020B0502020202020204" pitchFamily="34" charset="0"/>
            </a:endParaRPr>
          </a:p>
        </p:txBody>
      </p:sp>
    </p:spTree>
    <p:extLst>
      <p:ext uri="{BB962C8B-B14F-4D97-AF65-F5344CB8AC3E}">
        <p14:creationId xmlns:p14="http://schemas.microsoft.com/office/powerpoint/2010/main" val="262869094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503734" y="508410"/>
            <a:ext cx="6354265" cy="643050"/>
          </a:xfrm>
          <a:prstGeom prst="rect">
            <a:avLst/>
          </a:prstGeom>
        </p:spPr>
        <p:txBody>
          <a:bodyPr lIns="68569" tIns="68569" rIns="68569" bIns="68569" anchor="t" anchorCtr="0">
            <a:noAutofit/>
          </a:bodyPr>
          <a:lstStyle/>
          <a:p>
            <a:r>
              <a:rPr lang="en-US" sz="4000" dirty="0" smtClean="0">
                <a:solidFill>
                  <a:srgbClr val="F54152"/>
                </a:solidFill>
                <a:latin typeface="+mj-lt"/>
              </a:rPr>
              <a:t>Faith</a:t>
            </a:r>
            <a:endParaRPr lang="en" sz="2400" dirty="0">
              <a:solidFill>
                <a:srgbClr val="F54152"/>
              </a:solidFill>
              <a:latin typeface="+mj-lt"/>
            </a:endParaRPr>
          </a:p>
        </p:txBody>
      </p:sp>
      <p:sp>
        <p:nvSpPr>
          <p:cNvPr id="10" name="TextBox 9"/>
          <p:cNvSpPr txBox="1"/>
          <p:nvPr/>
        </p:nvSpPr>
        <p:spPr>
          <a:xfrm>
            <a:off x="600982" y="1365108"/>
            <a:ext cx="6158164" cy="984885"/>
          </a:xfrm>
          <a:prstGeom prst="rect">
            <a:avLst/>
          </a:prstGeom>
          <a:noFill/>
        </p:spPr>
        <p:txBody>
          <a:bodyPr wrap="square" rtlCol="0">
            <a:spAutoFit/>
          </a:bodyPr>
          <a:lstStyle/>
          <a:p>
            <a:pPr marL="342900" indent="-342900">
              <a:buFont typeface="Arial" panose="020B0604020202020204" pitchFamily="34" charset="0"/>
              <a:buChar char="•"/>
            </a:pPr>
            <a:r>
              <a:rPr lang="en-US" sz="2000" b="1" dirty="0" smtClean="0">
                <a:solidFill>
                  <a:srgbClr val="4D3929"/>
                </a:solidFill>
                <a:latin typeface="Century Gothic" panose="020B0502020202020204" pitchFamily="34" charset="0"/>
              </a:rPr>
              <a:t>Will </a:t>
            </a:r>
            <a:r>
              <a:rPr lang="en-US" sz="2000" b="1" dirty="0">
                <a:solidFill>
                  <a:srgbClr val="4D3929"/>
                </a:solidFill>
                <a:latin typeface="Century Gothic" panose="020B0502020202020204" pitchFamily="34" charset="0"/>
              </a:rPr>
              <a:t>be tested in the fire, but God </a:t>
            </a:r>
            <a:r>
              <a:rPr lang="en-US" sz="2000" b="1" dirty="0">
                <a:solidFill>
                  <a:srgbClr val="F54152"/>
                </a:solidFill>
                <a:latin typeface="Century Gothic" panose="020B0502020202020204" pitchFamily="34" charset="0"/>
              </a:rPr>
              <a:t>will keep </a:t>
            </a:r>
            <a:r>
              <a:rPr lang="en-US" sz="2000" b="1" dirty="0">
                <a:solidFill>
                  <a:srgbClr val="4D3929"/>
                </a:solidFill>
                <a:latin typeface="Century Gothic" panose="020B0502020202020204" pitchFamily="34" charset="0"/>
              </a:rPr>
              <a:t>His promises. He is faithful, and </a:t>
            </a:r>
            <a:r>
              <a:rPr lang="en-US" sz="2000" b="1" dirty="0">
                <a:solidFill>
                  <a:srgbClr val="F54152"/>
                </a:solidFill>
                <a:latin typeface="Century Gothic" panose="020B0502020202020204" pitchFamily="34" charset="0"/>
              </a:rPr>
              <a:t>cannot</a:t>
            </a:r>
            <a:r>
              <a:rPr lang="en-US" sz="2000" b="1" dirty="0">
                <a:solidFill>
                  <a:srgbClr val="4D3929"/>
                </a:solidFill>
                <a:latin typeface="Century Gothic" panose="020B0502020202020204" pitchFamily="34" charset="0"/>
              </a:rPr>
              <a:t> lie.</a:t>
            </a:r>
            <a:r>
              <a:rPr lang="en-US" sz="1800" dirty="0"/>
              <a:t/>
            </a:r>
            <a:br>
              <a:rPr lang="en-US" sz="1800" dirty="0"/>
            </a:br>
            <a:endParaRPr lang="en-US" sz="1800" dirty="0"/>
          </a:p>
        </p:txBody>
      </p:sp>
      <p:sp>
        <p:nvSpPr>
          <p:cNvPr id="6" name="TextBox 5"/>
          <p:cNvSpPr txBox="1"/>
          <p:nvPr/>
        </p:nvSpPr>
        <p:spPr>
          <a:xfrm>
            <a:off x="999919" y="2071035"/>
            <a:ext cx="5592605" cy="2062103"/>
          </a:xfrm>
          <a:prstGeom prst="rect">
            <a:avLst/>
          </a:prstGeom>
          <a:noFill/>
        </p:spPr>
        <p:txBody>
          <a:bodyPr wrap="square" rtlCol="0">
            <a:spAutoFit/>
          </a:bodyPr>
          <a:lstStyle/>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“And </a:t>
            </a:r>
            <a:r>
              <a:rPr lang="en-US" sz="1600" dirty="0">
                <a:solidFill>
                  <a:srgbClr val="4D3929"/>
                </a:solidFill>
                <a:latin typeface="Century Gothic" panose="020B0502020202020204" pitchFamily="34" charset="0"/>
              </a:rPr>
              <a:t>what more shall I say? For the time would fail me to tell of Gideon and Barak and Samson and </a:t>
            </a:r>
            <a:r>
              <a:rPr lang="en-US" sz="1600" dirty="0" err="1">
                <a:solidFill>
                  <a:srgbClr val="4D3929"/>
                </a:solidFill>
                <a:latin typeface="Century Gothic" panose="020B0502020202020204" pitchFamily="34" charset="0"/>
              </a:rPr>
              <a:t>Jephthah</a:t>
            </a:r>
            <a:r>
              <a:rPr lang="en-US" sz="1600" dirty="0">
                <a:solidFill>
                  <a:srgbClr val="4D3929"/>
                </a:solidFill>
                <a:latin typeface="Century Gothic" panose="020B0502020202020204" pitchFamily="34" charset="0"/>
              </a:rPr>
              <a:t>, also of David and Samuel and the prophets: </a:t>
            </a:r>
            <a:r>
              <a:rPr lang="en-US" sz="1600" dirty="0" smtClean="0">
                <a:solidFill>
                  <a:srgbClr val="4D3929"/>
                </a:solidFill>
                <a:latin typeface="Century Gothic" panose="020B0502020202020204" pitchFamily="34" charset="0"/>
              </a:rPr>
              <a:t>who </a:t>
            </a:r>
            <a:r>
              <a:rPr lang="en-US" sz="1600" dirty="0">
                <a:solidFill>
                  <a:srgbClr val="F54152"/>
                </a:solidFill>
                <a:latin typeface="Century Gothic" panose="020B0502020202020204" pitchFamily="34" charset="0"/>
              </a:rPr>
              <a:t>through faith </a:t>
            </a:r>
            <a:r>
              <a:rPr lang="en-US" sz="1600" dirty="0">
                <a:solidFill>
                  <a:srgbClr val="4D3929"/>
                </a:solidFill>
                <a:latin typeface="Century Gothic" panose="020B0502020202020204" pitchFamily="34" charset="0"/>
              </a:rPr>
              <a:t>subdued kingdoms, worked righteousness, </a:t>
            </a:r>
            <a:r>
              <a:rPr lang="en-US" sz="1600" i="1" dirty="0">
                <a:solidFill>
                  <a:srgbClr val="4D3929"/>
                </a:solidFill>
                <a:latin typeface="Century Gothic" panose="020B0502020202020204" pitchFamily="34" charset="0"/>
              </a:rPr>
              <a:t>obtained </a:t>
            </a:r>
            <a:r>
              <a:rPr lang="en-US" sz="1600" i="1" dirty="0" smtClean="0">
                <a:solidFill>
                  <a:srgbClr val="4D3929"/>
                </a:solidFill>
                <a:latin typeface="Century Gothic" panose="020B0502020202020204" pitchFamily="34" charset="0"/>
              </a:rPr>
              <a:t>promises</a:t>
            </a:r>
            <a:r>
              <a:rPr lang="en-US" sz="1600" dirty="0">
                <a:solidFill>
                  <a:srgbClr val="4D3929"/>
                </a:solidFill>
                <a:latin typeface="Century Gothic" panose="020B0502020202020204" pitchFamily="34" charset="0"/>
              </a:rPr>
              <a:t> </a:t>
            </a:r>
            <a:r>
              <a:rPr lang="en-US" sz="1600" dirty="0" smtClean="0">
                <a:solidFill>
                  <a:srgbClr val="4D3929"/>
                </a:solidFill>
                <a:latin typeface="Century Gothic" panose="020B0502020202020204" pitchFamily="34" charset="0"/>
              </a:rPr>
              <a:t>. . .”  (Heb. </a:t>
            </a:r>
            <a:r>
              <a:rPr lang="en-US" sz="1600" dirty="0">
                <a:solidFill>
                  <a:srgbClr val="4D3929"/>
                </a:solidFill>
                <a:latin typeface="Century Gothic" panose="020B0502020202020204" pitchFamily="34" charset="0"/>
              </a:rPr>
              <a:t>11:32-33).</a:t>
            </a:r>
          </a:p>
          <a:p>
            <a:pPr marL="285750" indent="-285750">
              <a:buFont typeface="Wingdings" panose="05000000000000000000" pitchFamily="2" charset="2"/>
              <a:buChar char="ü"/>
            </a:pPr>
            <a:endParaRPr lang="en-US" sz="1600" dirty="0">
              <a:solidFill>
                <a:srgbClr val="4D3929"/>
              </a:solidFill>
              <a:latin typeface="Century Gothic" panose="020B0502020202020204" pitchFamily="34" charset="0"/>
            </a:endParaRPr>
          </a:p>
          <a:p>
            <a:pPr marL="285750" indent="-285750">
              <a:buFont typeface="Wingdings" panose="05000000000000000000" pitchFamily="2" charset="2"/>
              <a:buChar char="ü"/>
            </a:pPr>
            <a:endParaRPr lang="en-US" sz="1600" dirty="0" smtClean="0">
              <a:solidFill>
                <a:srgbClr val="4D3929"/>
              </a:solidFill>
              <a:latin typeface="Century Gothic" panose="020B0502020202020204" pitchFamily="34" charset="0"/>
            </a:endParaRPr>
          </a:p>
        </p:txBody>
      </p:sp>
    </p:spTree>
    <p:extLst>
      <p:ext uri="{BB962C8B-B14F-4D97-AF65-F5344CB8AC3E}">
        <p14:creationId xmlns:p14="http://schemas.microsoft.com/office/powerpoint/2010/main" val="39150574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6" name="TextBox 15"/>
          <p:cNvSpPr txBox="1"/>
          <p:nvPr/>
        </p:nvSpPr>
        <p:spPr>
          <a:xfrm>
            <a:off x="526268" y="1615024"/>
            <a:ext cx="5828477" cy="1723549"/>
          </a:xfrm>
          <a:prstGeom prst="rect">
            <a:avLst/>
          </a:prstGeom>
          <a:noFill/>
        </p:spPr>
        <p:txBody>
          <a:bodyPr wrap="square" rtlCol="0">
            <a:spAutoFit/>
          </a:bodyPr>
          <a:lstStyle/>
          <a:p>
            <a:pPr algn="ctr"/>
            <a:r>
              <a:rPr lang="en-US" sz="3200" dirty="0" smtClean="0">
                <a:solidFill>
                  <a:srgbClr val="4D3929"/>
                </a:solidFill>
                <a:latin typeface="Century Gothic" panose="020B0502020202020204" pitchFamily="34" charset="0"/>
              </a:rPr>
              <a:t>F</a:t>
            </a:r>
            <a:r>
              <a:rPr lang="en-US" sz="3200" dirty="0" smtClean="0">
                <a:solidFill>
                  <a:srgbClr val="F54152"/>
                </a:solidFill>
                <a:latin typeface="Century Gothic" panose="020B0502020202020204" pitchFamily="34" charset="0"/>
              </a:rPr>
              <a:t>L</a:t>
            </a:r>
            <a:r>
              <a:rPr lang="en-US" sz="3200" dirty="0" smtClean="0">
                <a:solidFill>
                  <a:srgbClr val="4D3929"/>
                </a:solidFill>
                <a:latin typeface="Century Gothic" panose="020B0502020202020204" pitchFamily="34" charset="0"/>
              </a:rPr>
              <a:t>M seeks to </a:t>
            </a:r>
            <a:r>
              <a:rPr lang="en-US" sz="3200" b="1" dirty="0" smtClean="0">
                <a:solidFill>
                  <a:srgbClr val="F54152"/>
                </a:solidFill>
                <a:latin typeface="Century Gothic" panose="020B0502020202020204" pitchFamily="34" charset="0"/>
              </a:rPr>
              <a:t>reclaim</a:t>
            </a:r>
            <a:r>
              <a:rPr lang="en-US" sz="3200" dirty="0" smtClean="0">
                <a:solidFill>
                  <a:srgbClr val="4D3929"/>
                </a:solidFill>
                <a:latin typeface="Century Gothic" panose="020B0502020202020204" pitchFamily="34" charset="0"/>
              </a:rPr>
              <a:t> </a:t>
            </a:r>
          </a:p>
          <a:p>
            <a:pPr algn="ctr"/>
            <a:r>
              <a:rPr lang="en-US" sz="3200" dirty="0" smtClean="0">
                <a:solidFill>
                  <a:srgbClr val="4D3929"/>
                </a:solidFill>
                <a:latin typeface="Century Gothic" panose="020B0502020202020204" pitchFamily="34" charset="0"/>
              </a:rPr>
              <a:t>the biblical foundations </a:t>
            </a:r>
          </a:p>
          <a:p>
            <a:pPr algn="ctr"/>
            <a:r>
              <a:rPr lang="en-US" sz="3200" dirty="0" smtClean="0">
                <a:solidFill>
                  <a:srgbClr val="4D3929"/>
                </a:solidFill>
                <a:latin typeface="Century Gothic" panose="020B0502020202020204" pitchFamily="34" charset="0"/>
              </a:rPr>
              <a:t>of the past.</a:t>
            </a:r>
          </a:p>
          <a:p>
            <a:endParaRPr lang="en-US" sz="1000" dirty="0">
              <a:solidFill>
                <a:schemeClr val="bg1"/>
              </a:solidFill>
              <a:latin typeface="Century Gothic" panose="020B0502020202020204" pitchFamily="34" charset="0"/>
            </a:endParaRPr>
          </a:p>
        </p:txBody>
      </p:sp>
      <p:cxnSp>
        <p:nvCxnSpPr>
          <p:cNvPr id="31" name="Straight Connector 30"/>
          <p:cNvCxnSpPr/>
          <p:nvPr/>
        </p:nvCxnSpPr>
        <p:spPr>
          <a:xfrm>
            <a:off x="-8229" y="2473135"/>
            <a:ext cx="1005840" cy="0"/>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cxnSp>
        <p:nvCxnSpPr>
          <p:cNvPr id="35" name="Straight Connector 34"/>
          <p:cNvCxnSpPr/>
          <p:nvPr/>
        </p:nvCxnSpPr>
        <p:spPr>
          <a:xfrm>
            <a:off x="5862983" y="2467303"/>
            <a:ext cx="1005840" cy="0"/>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91887476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503734" y="508410"/>
            <a:ext cx="6354265" cy="643050"/>
          </a:xfrm>
          <a:prstGeom prst="rect">
            <a:avLst/>
          </a:prstGeom>
        </p:spPr>
        <p:txBody>
          <a:bodyPr lIns="68569" tIns="68569" rIns="68569" bIns="68569" anchor="t" anchorCtr="0">
            <a:noAutofit/>
          </a:bodyPr>
          <a:lstStyle/>
          <a:p>
            <a:r>
              <a:rPr lang="en-US" sz="4000" dirty="0" smtClean="0">
                <a:solidFill>
                  <a:srgbClr val="F54152"/>
                </a:solidFill>
                <a:latin typeface="+mj-lt"/>
              </a:rPr>
              <a:t>Promises </a:t>
            </a:r>
            <a:r>
              <a:rPr lang="en-US" sz="4000" dirty="0" smtClean="0">
                <a:solidFill>
                  <a:srgbClr val="4D3929"/>
                </a:solidFill>
                <a:latin typeface="+mj-lt"/>
              </a:rPr>
              <a:t>to Embrace</a:t>
            </a:r>
            <a:endParaRPr lang="en" sz="2400" dirty="0">
              <a:solidFill>
                <a:srgbClr val="4D3929"/>
              </a:solidFill>
              <a:latin typeface="+mj-lt"/>
            </a:endParaRPr>
          </a:p>
        </p:txBody>
      </p:sp>
      <p:sp>
        <p:nvSpPr>
          <p:cNvPr id="10" name="TextBox 9"/>
          <p:cNvSpPr txBox="1"/>
          <p:nvPr/>
        </p:nvSpPr>
        <p:spPr>
          <a:xfrm>
            <a:off x="600982" y="1365108"/>
            <a:ext cx="6158164" cy="707886"/>
          </a:xfrm>
          <a:prstGeom prst="rect">
            <a:avLst/>
          </a:prstGeom>
          <a:noFill/>
        </p:spPr>
        <p:txBody>
          <a:bodyPr wrap="square" rtlCol="0">
            <a:spAutoFit/>
          </a:bodyPr>
          <a:lstStyle/>
          <a:p>
            <a:pPr marL="342900" indent="-342900">
              <a:buFont typeface="Arial" panose="020B0604020202020204" pitchFamily="34" charset="0"/>
              <a:buChar char="•"/>
            </a:pPr>
            <a:r>
              <a:rPr lang="en-US" sz="2000" b="1" dirty="0" smtClean="0">
                <a:solidFill>
                  <a:srgbClr val="4D3929"/>
                </a:solidFill>
                <a:latin typeface="Century Gothic" panose="020B0502020202020204" pitchFamily="34" charset="0"/>
              </a:rPr>
              <a:t>God </a:t>
            </a:r>
            <a:r>
              <a:rPr lang="en-US" sz="2000" b="1" dirty="0">
                <a:solidFill>
                  <a:srgbClr val="4D3929"/>
                </a:solidFill>
                <a:latin typeface="Century Gothic" panose="020B0502020202020204" pitchFamily="34" charset="0"/>
              </a:rPr>
              <a:t>is pleased when we trust Him for great things. </a:t>
            </a:r>
            <a:r>
              <a:rPr lang="en-US" sz="2000" b="1" dirty="0" smtClean="0">
                <a:solidFill>
                  <a:srgbClr val="4D3929"/>
                </a:solidFill>
                <a:latin typeface="Century Gothic" panose="020B0502020202020204" pitchFamily="34" charset="0"/>
              </a:rPr>
              <a:t>After all, </a:t>
            </a:r>
            <a:r>
              <a:rPr lang="en-US" sz="2000" b="1" i="1" dirty="0" smtClean="0">
                <a:solidFill>
                  <a:srgbClr val="F54152"/>
                </a:solidFill>
                <a:latin typeface="Century Gothic" panose="020B0502020202020204" pitchFamily="34" charset="0"/>
              </a:rPr>
              <a:t>HE</a:t>
            </a:r>
            <a:r>
              <a:rPr lang="en-US" sz="2000" b="1" i="1" dirty="0" smtClean="0">
                <a:solidFill>
                  <a:srgbClr val="4D3929"/>
                </a:solidFill>
                <a:latin typeface="Century Gothic" panose="020B0502020202020204" pitchFamily="34" charset="0"/>
              </a:rPr>
              <a:t> </a:t>
            </a:r>
            <a:r>
              <a:rPr lang="en-US" sz="2000" b="1" i="1" dirty="0">
                <a:solidFill>
                  <a:srgbClr val="4D3929"/>
                </a:solidFill>
                <a:latin typeface="Century Gothic" panose="020B0502020202020204" pitchFamily="34" charset="0"/>
              </a:rPr>
              <a:t>gave us these promises</a:t>
            </a:r>
            <a:r>
              <a:rPr lang="en-US" sz="2000" b="1" dirty="0" smtClean="0">
                <a:solidFill>
                  <a:srgbClr val="4D3929"/>
                </a:solidFill>
                <a:latin typeface="Century Gothic" panose="020B0502020202020204" pitchFamily="34" charset="0"/>
              </a:rPr>
              <a:t>:</a:t>
            </a:r>
            <a:endParaRPr lang="en-US" sz="2000" b="1" dirty="0">
              <a:solidFill>
                <a:srgbClr val="4D3929"/>
              </a:solidFill>
              <a:latin typeface="Century Gothic" panose="020B0502020202020204" pitchFamily="34" charset="0"/>
            </a:endParaRPr>
          </a:p>
        </p:txBody>
      </p:sp>
      <p:sp>
        <p:nvSpPr>
          <p:cNvPr id="6" name="TextBox 5"/>
          <p:cNvSpPr txBox="1"/>
          <p:nvPr/>
        </p:nvSpPr>
        <p:spPr>
          <a:xfrm>
            <a:off x="999919" y="2112288"/>
            <a:ext cx="5592605" cy="3293209"/>
          </a:xfrm>
          <a:prstGeom prst="rect">
            <a:avLst/>
          </a:prstGeom>
          <a:noFill/>
        </p:spPr>
        <p:txBody>
          <a:bodyPr wrap="square" rtlCol="0">
            <a:spAutoFit/>
          </a:bodyPr>
          <a:lstStyle/>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“But </a:t>
            </a:r>
            <a:r>
              <a:rPr lang="en-US" sz="1600" dirty="0">
                <a:solidFill>
                  <a:srgbClr val="4D3929"/>
                </a:solidFill>
                <a:latin typeface="Century Gothic" panose="020B0502020202020204" pitchFamily="34" charset="0"/>
              </a:rPr>
              <a:t>Jesus looked at them and said to them, </a:t>
            </a:r>
            <a:r>
              <a:rPr lang="en-US" sz="1600" dirty="0" smtClean="0">
                <a:solidFill>
                  <a:srgbClr val="4D3929"/>
                </a:solidFill>
                <a:latin typeface="Century Gothic" panose="020B0502020202020204" pitchFamily="34" charset="0"/>
              </a:rPr>
              <a:t>‘With </a:t>
            </a:r>
            <a:r>
              <a:rPr lang="en-US" sz="1600" dirty="0">
                <a:solidFill>
                  <a:srgbClr val="4D3929"/>
                </a:solidFill>
                <a:latin typeface="Century Gothic" panose="020B0502020202020204" pitchFamily="34" charset="0"/>
              </a:rPr>
              <a:t>men this is impossible, but with God all things are </a:t>
            </a:r>
            <a:r>
              <a:rPr lang="en-US" sz="1600" dirty="0" smtClean="0">
                <a:solidFill>
                  <a:srgbClr val="4D3929"/>
                </a:solidFill>
                <a:latin typeface="Century Gothic" panose="020B0502020202020204" pitchFamily="34" charset="0"/>
              </a:rPr>
              <a:t>possible’</a:t>
            </a:r>
            <a:r>
              <a:rPr lang="en-US" sz="800" dirty="0" smtClean="0">
                <a:solidFill>
                  <a:srgbClr val="4D3929"/>
                </a:solidFill>
                <a:latin typeface="Century Gothic" panose="020B0502020202020204" pitchFamily="34" charset="0"/>
              </a:rPr>
              <a:t> </a:t>
            </a:r>
            <a:r>
              <a:rPr lang="en-US" sz="1600" dirty="0" smtClean="0">
                <a:solidFill>
                  <a:srgbClr val="4D3929"/>
                </a:solidFill>
                <a:latin typeface="Century Gothic" panose="020B0502020202020204" pitchFamily="34" charset="0"/>
              </a:rPr>
              <a:t>” (Matt. 19:26).</a:t>
            </a:r>
          </a:p>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“So Jesus said to them, ‘Because of your unbelief; for assuredly, I say to you, if you have faith as a mustard seed, you will say to this mountain, “Move from here to there,” and it will move; and nothing will be impossible for you’</a:t>
            </a:r>
            <a:r>
              <a:rPr lang="en-US" sz="700" dirty="0" smtClean="0">
                <a:solidFill>
                  <a:srgbClr val="4D3929"/>
                </a:solidFill>
                <a:latin typeface="Century Gothic" panose="020B0502020202020204" pitchFamily="34" charset="0"/>
              </a:rPr>
              <a:t> </a:t>
            </a:r>
            <a:r>
              <a:rPr lang="en-US" sz="1600" dirty="0" smtClean="0">
                <a:solidFill>
                  <a:srgbClr val="4D3929"/>
                </a:solidFill>
                <a:latin typeface="Century Gothic" panose="020B0502020202020204" pitchFamily="34" charset="0"/>
              </a:rPr>
              <a:t>” (Matt. 17:20).</a:t>
            </a:r>
          </a:p>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“And have not shut me up into the hand of the enemy; You have set my feet in a wide place” (Psa. 31:8).</a:t>
            </a:r>
            <a:endParaRPr lang="en-US" sz="1600" dirty="0">
              <a:solidFill>
                <a:srgbClr val="4D3929"/>
              </a:solidFill>
              <a:latin typeface="Century Gothic" panose="020B0502020202020204" pitchFamily="34" charset="0"/>
            </a:endParaRPr>
          </a:p>
          <a:p>
            <a:pPr marL="285750" indent="-285750">
              <a:buFont typeface="Wingdings" panose="05000000000000000000" pitchFamily="2" charset="2"/>
              <a:buChar char="ü"/>
            </a:pPr>
            <a:endParaRPr lang="en-US" sz="1600" dirty="0">
              <a:solidFill>
                <a:srgbClr val="4D3929"/>
              </a:solidFill>
              <a:latin typeface="Century Gothic" panose="020B0502020202020204" pitchFamily="34" charset="0"/>
            </a:endParaRPr>
          </a:p>
          <a:p>
            <a:pPr marL="285750" indent="-285750">
              <a:buFont typeface="Wingdings" panose="05000000000000000000" pitchFamily="2" charset="2"/>
              <a:buChar char="ü"/>
            </a:pPr>
            <a:endParaRPr lang="en-US" sz="1600" dirty="0" smtClean="0">
              <a:solidFill>
                <a:srgbClr val="4D3929"/>
              </a:solidFill>
              <a:latin typeface="Century Gothic" panose="020B0502020202020204" pitchFamily="34" charset="0"/>
            </a:endParaRPr>
          </a:p>
        </p:txBody>
      </p:sp>
    </p:spTree>
    <p:extLst>
      <p:ext uri="{BB962C8B-B14F-4D97-AF65-F5344CB8AC3E}">
        <p14:creationId xmlns:p14="http://schemas.microsoft.com/office/powerpoint/2010/main" val="305565849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503734" y="508410"/>
            <a:ext cx="6354265" cy="643050"/>
          </a:xfrm>
          <a:prstGeom prst="rect">
            <a:avLst/>
          </a:prstGeom>
        </p:spPr>
        <p:txBody>
          <a:bodyPr lIns="68569" tIns="68569" rIns="68569" bIns="68569" anchor="t" anchorCtr="0">
            <a:noAutofit/>
          </a:bodyPr>
          <a:lstStyle/>
          <a:p>
            <a:r>
              <a:rPr lang="en-US" sz="4000" dirty="0" smtClean="0">
                <a:solidFill>
                  <a:srgbClr val="4D3929"/>
                </a:solidFill>
                <a:latin typeface="+mj-lt"/>
              </a:rPr>
              <a:t>More</a:t>
            </a:r>
            <a:r>
              <a:rPr lang="en-US" sz="4000" dirty="0" smtClean="0">
                <a:solidFill>
                  <a:srgbClr val="F54152"/>
                </a:solidFill>
                <a:latin typeface="+mj-lt"/>
              </a:rPr>
              <a:t> Promises</a:t>
            </a:r>
            <a:endParaRPr lang="en" sz="1400" dirty="0">
              <a:solidFill>
                <a:srgbClr val="4D3929"/>
              </a:solidFill>
              <a:latin typeface="+mj-lt"/>
            </a:endParaRPr>
          </a:p>
        </p:txBody>
      </p:sp>
      <p:sp>
        <p:nvSpPr>
          <p:cNvPr id="10" name="TextBox 9"/>
          <p:cNvSpPr txBox="1"/>
          <p:nvPr/>
        </p:nvSpPr>
        <p:spPr>
          <a:xfrm>
            <a:off x="600982" y="1365108"/>
            <a:ext cx="6158164" cy="400110"/>
          </a:xfrm>
          <a:prstGeom prst="rect">
            <a:avLst/>
          </a:prstGeom>
          <a:noFill/>
        </p:spPr>
        <p:txBody>
          <a:bodyPr wrap="square" rtlCol="0">
            <a:spAutoFit/>
          </a:bodyPr>
          <a:lstStyle/>
          <a:p>
            <a:pPr marL="342900" indent="-342900">
              <a:buClr>
                <a:srgbClr val="4D3929"/>
              </a:buClr>
              <a:buFont typeface="Arial" panose="020B0604020202020204" pitchFamily="34" charset="0"/>
              <a:buChar char="•"/>
            </a:pPr>
            <a:r>
              <a:rPr lang="en-US" sz="2000" b="1" i="1" dirty="0" smtClean="0">
                <a:solidFill>
                  <a:srgbClr val="F54152"/>
                </a:solidFill>
                <a:latin typeface="Century Gothic" panose="020B0502020202020204" pitchFamily="34" charset="0"/>
              </a:rPr>
              <a:t>HE</a:t>
            </a:r>
            <a:r>
              <a:rPr lang="en-US" sz="2000" b="1" i="1" dirty="0" smtClean="0">
                <a:solidFill>
                  <a:srgbClr val="4D3929"/>
                </a:solidFill>
                <a:latin typeface="Century Gothic" panose="020B0502020202020204" pitchFamily="34" charset="0"/>
              </a:rPr>
              <a:t> also gave </a:t>
            </a:r>
            <a:r>
              <a:rPr lang="en-US" sz="2000" b="1" i="1" dirty="0">
                <a:solidFill>
                  <a:srgbClr val="4D3929"/>
                </a:solidFill>
                <a:latin typeface="Century Gothic" panose="020B0502020202020204" pitchFamily="34" charset="0"/>
              </a:rPr>
              <a:t>us these promises</a:t>
            </a:r>
            <a:r>
              <a:rPr lang="en-US" sz="2000" b="1" dirty="0" smtClean="0">
                <a:solidFill>
                  <a:srgbClr val="4D3929"/>
                </a:solidFill>
                <a:latin typeface="Century Gothic" panose="020B0502020202020204" pitchFamily="34" charset="0"/>
              </a:rPr>
              <a:t>:</a:t>
            </a:r>
            <a:endParaRPr lang="en-US" sz="2000" b="1" dirty="0">
              <a:solidFill>
                <a:srgbClr val="4D3929"/>
              </a:solidFill>
              <a:latin typeface="Century Gothic" panose="020B0502020202020204" pitchFamily="34" charset="0"/>
            </a:endParaRPr>
          </a:p>
        </p:txBody>
      </p:sp>
      <p:sp>
        <p:nvSpPr>
          <p:cNvPr id="6" name="TextBox 5"/>
          <p:cNvSpPr txBox="1"/>
          <p:nvPr/>
        </p:nvSpPr>
        <p:spPr>
          <a:xfrm>
            <a:off x="999919" y="1818774"/>
            <a:ext cx="5592605" cy="3539430"/>
          </a:xfrm>
          <a:prstGeom prst="rect">
            <a:avLst/>
          </a:prstGeom>
          <a:noFill/>
        </p:spPr>
        <p:txBody>
          <a:bodyPr wrap="square" rtlCol="0">
            <a:spAutoFit/>
          </a:bodyPr>
          <a:lstStyle/>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“So I say to you, ask, and it will be given to you; seek, and you will find; knock and it will be opened to you. For everyone who asks receives, and he who seeks finds, and to him who knocks it will be opened” (Luke 11:9–10).</a:t>
            </a:r>
          </a:p>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“Another parable He put forth to them, saying, ‘The kingdom of heaven is like a </a:t>
            </a:r>
            <a:r>
              <a:rPr lang="en-US" sz="1600" dirty="0">
                <a:solidFill>
                  <a:srgbClr val="4D3929"/>
                </a:solidFill>
                <a:latin typeface="Century Gothic" panose="020B0502020202020204" pitchFamily="34" charset="0"/>
              </a:rPr>
              <a:t>mustard seed, which a man took and sowed in his field, </a:t>
            </a:r>
            <a:r>
              <a:rPr lang="en-US" sz="1600" dirty="0" smtClean="0">
                <a:solidFill>
                  <a:srgbClr val="4D3929"/>
                </a:solidFill>
                <a:latin typeface="Century Gothic" panose="020B0502020202020204" pitchFamily="34" charset="0"/>
              </a:rPr>
              <a:t>which </a:t>
            </a:r>
            <a:r>
              <a:rPr lang="en-US" sz="1600" dirty="0">
                <a:solidFill>
                  <a:srgbClr val="4D3929"/>
                </a:solidFill>
                <a:latin typeface="Century Gothic" panose="020B0502020202020204" pitchFamily="34" charset="0"/>
              </a:rPr>
              <a:t>indeed is the least of all the seeds; but when it is grown it is greater than the herbs and becomes a tree, so that the birds of the air come and nest in its </a:t>
            </a:r>
            <a:r>
              <a:rPr lang="en-US" sz="1600" dirty="0" smtClean="0">
                <a:solidFill>
                  <a:srgbClr val="4D3929"/>
                </a:solidFill>
                <a:latin typeface="Century Gothic" panose="020B0502020202020204" pitchFamily="34" charset="0"/>
              </a:rPr>
              <a:t>branches’” (Matt. 13:31–32).</a:t>
            </a:r>
            <a:endParaRPr lang="en-US" sz="1600" dirty="0">
              <a:solidFill>
                <a:srgbClr val="4D3929"/>
              </a:solidFill>
              <a:latin typeface="Century Gothic" panose="020B0502020202020204" pitchFamily="34" charset="0"/>
            </a:endParaRPr>
          </a:p>
          <a:p>
            <a:pPr marL="285750" indent="-285750">
              <a:buFont typeface="Wingdings" panose="05000000000000000000" pitchFamily="2" charset="2"/>
              <a:buChar char="ü"/>
            </a:pPr>
            <a:endParaRPr lang="en-US" sz="1600" dirty="0">
              <a:solidFill>
                <a:srgbClr val="4D3929"/>
              </a:solidFill>
              <a:latin typeface="Century Gothic" panose="020B0502020202020204" pitchFamily="34" charset="0"/>
            </a:endParaRPr>
          </a:p>
          <a:p>
            <a:pPr marL="285750" indent="-285750">
              <a:buFont typeface="Wingdings" panose="05000000000000000000" pitchFamily="2" charset="2"/>
              <a:buChar char="ü"/>
            </a:pPr>
            <a:endParaRPr lang="en-US" sz="1600" dirty="0" smtClean="0">
              <a:solidFill>
                <a:srgbClr val="4D3929"/>
              </a:solidFill>
              <a:latin typeface="Century Gothic" panose="020B0502020202020204" pitchFamily="34" charset="0"/>
            </a:endParaRPr>
          </a:p>
        </p:txBody>
      </p:sp>
    </p:spTree>
    <p:extLst>
      <p:ext uri="{BB962C8B-B14F-4D97-AF65-F5344CB8AC3E}">
        <p14:creationId xmlns:p14="http://schemas.microsoft.com/office/powerpoint/2010/main" val="187969449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503734" y="508410"/>
            <a:ext cx="6354265" cy="643050"/>
          </a:xfrm>
          <a:prstGeom prst="rect">
            <a:avLst/>
          </a:prstGeom>
        </p:spPr>
        <p:txBody>
          <a:bodyPr lIns="68569" tIns="68569" rIns="68569" bIns="68569" anchor="t" anchorCtr="0">
            <a:noAutofit/>
          </a:bodyPr>
          <a:lstStyle/>
          <a:p>
            <a:r>
              <a:rPr lang="en-US" sz="4000" dirty="0">
                <a:solidFill>
                  <a:srgbClr val="4D3929"/>
                </a:solidFill>
                <a:latin typeface="+mj-lt"/>
              </a:rPr>
              <a:t>More</a:t>
            </a:r>
            <a:r>
              <a:rPr lang="en-US" sz="4000" dirty="0">
                <a:solidFill>
                  <a:srgbClr val="F54152"/>
                </a:solidFill>
                <a:latin typeface="+mj-lt"/>
              </a:rPr>
              <a:t> </a:t>
            </a:r>
            <a:r>
              <a:rPr lang="en-US" sz="4000" dirty="0" smtClean="0">
                <a:solidFill>
                  <a:srgbClr val="F54152"/>
                </a:solidFill>
                <a:latin typeface="+mj-lt"/>
              </a:rPr>
              <a:t>Promises </a:t>
            </a:r>
            <a:r>
              <a:rPr lang="en-US" sz="2400" dirty="0" smtClean="0">
                <a:solidFill>
                  <a:srgbClr val="4D3929"/>
                </a:solidFill>
                <a:latin typeface="+mj-lt"/>
              </a:rPr>
              <a:t>(</a:t>
            </a:r>
            <a:r>
              <a:rPr lang="en-US" sz="2400" i="1" dirty="0" smtClean="0">
                <a:solidFill>
                  <a:srgbClr val="4D3929"/>
                </a:solidFill>
                <a:latin typeface="+mj-lt"/>
              </a:rPr>
              <a:t>Cont</a:t>
            </a:r>
            <a:r>
              <a:rPr lang="en-US" sz="2400" dirty="0" smtClean="0">
                <a:solidFill>
                  <a:srgbClr val="4D3929"/>
                </a:solidFill>
                <a:latin typeface="+mj-lt"/>
              </a:rPr>
              <a:t>.)</a:t>
            </a:r>
            <a:endParaRPr lang="en" sz="1400" dirty="0">
              <a:solidFill>
                <a:srgbClr val="4D3929"/>
              </a:solidFill>
              <a:latin typeface="+mj-lt"/>
            </a:endParaRPr>
          </a:p>
        </p:txBody>
      </p:sp>
      <p:sp>
        <p:nvSpPr>
          <p:cNvPr id="10" name="TextBox 9"/>
          <p:cNvSpPr txBox="1"/>
          <p:nvPr/>
        </p:nvSpPr>
        <p:spPr>
          <a:xfrm>
            <a:off x="600982" y="1365108"/>
            <a:ext cx="6158164" cy="400110"/>
          </a:xfrm>
          <a:prstGeom prst="rect">
            <a:avLst/>
          </a:prstGeom>
          <a:noFill/>
        </p:spPr>
        <p:txBody>
          <a:bodyPr wrap="square" rtlCol="0">
            <a:spAutoFit/>
          </a:bodyPr>
          <a:lstStyle/>
          <a:p>
            <a:pPr marL="342900" indent="-342900">
              <a:buClr>
                <a:srgbClr val="4D3929"/>
              </a:buClr>
              <a:buFont typeface="Arial" panose="020B0604020202020204" pitchFamily="34" charset="0"/>
              <a:buChar char="•"/>
            </a:pPr>
            <a:r>
              <a:rPr lang="en-US" sz="2000" b="1" i="1" dirty="0" smtClean="0">
                <a:solidFill>
                  <a:srgbClr val="F54152"/>
                </a:solidFill>
                <a:latin typeface="Century Gothic" panose="020B0502020202020204" pitchFamily="34" charset="0"/>
              </a:rPr>
              <a:t>HE</a:t>
            </a:r>
            <a:r>
              <a:rPr lang="en-US" sz="2000" b="1" i="1" dirty="0" smtClean="0">
                <a:solidFill>
                  <a:srgbClr val="4D3929"/>
                </a:solidFill>
                <a:latin typeface="Century Gothic" panose="020B0502020202020204" pitchFamily="34" charset="0"/>
              </a:rPr>
              <a:t> also gave </a:t>
            </a:r>
            <a:r>
              <a:rPr lang="en-US" sz="2000" b="1" i="1" dirty="0">
                <a:solidFill>
                  <a:srgbClr val="4D3929"/>
                </a:solidFill>
                <a:latin typeface="Century Gothic" panose="020B0502020202020204" pitchFamily="34" charset="0"/>
              </a:rPr>
              <a:t>us these promises</a:t>
            </a:r>
            <a:r>
              <a:rPr lang="en-US" sz="2000" b="1" dirty="0" smtClean="0">
                <a:solidFill>
                  <a:srgbClr val="4D3929"/>
                </a:solidFill>
                <a:latin typeface="Century Gothic" panose="020B0502020202020204" pitchFamily="34" charset="0"/>
              </a:rPr>
              <a:t>:</a:t>
            </a:r>
            <a:endParaRPr lang="en-US" sz="2000" b="1" dirty="0">
              <a:solidFill>
                <a:srgbClr val="4D3929"/>
              </a:solidFill>
              <a:latin typeface="Century Gothic" panose="020B0502020202020204" pitchFamily="34" charset="0"/>
            </a:endParaRPr>
          </a:p>
        </p:txBody>
      </p:sp>
      <p:sp>
        <p:nvSpPr>
          <p:cNvPr id="6" name="TextBox 5"/>
          <p:cNvSpPr txBox="1"/>
          <p:nvPr/>
        </p:nvSpPr>
        <p:spPr>
          <a:xfrm>
            <a:off x="999919" y="1818774"/>
            <a:ext cx="5592605" cy="3785652"/>
          </a:xfrm>
          <a:prstGeom prst="rect">
            <a:avLst/>
          </a:prstGeom>
          <a:noFill/>
        </p:spPr>
        <p:txBody>
          <a:bodyPr wrap="square" rtlCol="0">
            <a:spAutoFit/>
          </a:bodyPr>
          <a:lstStyle/>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So Jesus answered </a:t>
            </a:r>
            <a:r>
              <a:rPr lang="en-US" sz="1600" dirty="0">
                <a:solidFill>
                  <a:srgbClr val="4D3929"/>
                </a:solidFill>
                <a:latin typeface="Century Gothic" panose="020B0502020202020204" pitchFamily="34" charset="0"/>
              </a:rPr>
              <a:t>and said to them, </a:t>
            </a:r>
            <a:r>
              <a:rPr lang="en-US" sz="1600" dirty="0" smtClean="0">
                <a:solidFill>
                  <a:srgbClr val="4D3929"/>
                </a:solidFill>
                <a:latin typeface="Century Gothic" panose="020B0502020202020204" pitchFamily="34" charset="0"/>
              </a:rPr>
              <a:t>‘Assuredly</a:t>
            </a:r>
            <a:r>
              <a:rPr lang="en-US" sz="1600" dirty="0">
                <a:solidFill>
                  <a:srgbClr val="4D3929"/>
                </a:solidFill>
                <a:latin typeface="Century Gothic" panose="020B0502020202020204" pitchFamily="34" charset="0"/>
              </a:rPr>
              <a:t>, I say to you, if you have faith and do not doubt, you will not only do what was done to the fig tree, but also if you say to this mountain, </a:t>
            </a:r>
            <a:r>
              <a:rPr lang="en-US" sz="1600" dirty="0" smtClean="0">
                <a:solidFill>
                  <a:srgbClr val="4D3929"/>
                </a:solidFill>
                <a:latin typeface="Century Gothic" panose="020B0502020202020204" pitchFamily="34" charset="0"/>
              </a:rPr>
              <a:t>“Be </a:t>
            </a:r>
            <a:r>
              <a:rPr lang="en-US" sz="1600" dirty="0">
                <a:solidFill>
                  <a:srgbClr val="4D3929"/>
                </a:solidFill>
                <a:latin typeface="Century Gothic" panose="020B0502020202020204" pitchFamily="34" charset="0"/>
              </a:rPr>
              <a:t>removed and be cast into the sea</a:t>
            </a:r>
            <a:r>
              <a:rPr lang="en-US" sz="1600" dirty="0" smtClean="0">
                <a:solidFill>
                  <a:srgbClr val="4D3929"/>
                </a:solidFill>
                <a:latin typeface="Century Gothic" panose="020B0502020202020204" pitchFamily="34" charset="0"/>
              </a:rPr>
              <a:t>,” </a:t>
            </a:r>
            <a:r>
              <a:rPr lang="en-US" sz="1600" dirty="0">
                <a:solidFill>
                  <a:srgbClr val="4D3929"/>
                </a:solidFill>
                <a:latin typeface="Century Gothic" panose="020B0502020202020204" pitchFamily="34" charset="0"/>
              </a:rPr>
              <a:t>it will be done</a:t>
            </a:r>
            <a:r>
              <a:rPr lang="en-US" sz="1600" dirty="0" smtClean="0">
                <a:solidFill>
                  <a:srgbClr val="4D3929"/>
                </a:solidFill>
                <a:latin typeface="Century Gothic" panose="020B0502020202020204" pitchFamily="34" charset="0"/>
              </a:rPr>
              <a:t>. </a:t>
            </a:r>
            <a:r>
              <a:rPr lang="en-US" sz="1600" dirty="0">
                <a:solidFill>
                  <a:srgbClr val="4D3929"/>
                </a:solidFill>
                <a:latin typeface="Century Gothic" panose="020B0502020202020204" pitchFamily="34" charset="0"/>
              </a:rPr>
              <a:t>And whatever things you ask in prayer, believing, you will </a:t>
            </a:r>
            <a:r>
              <a:rPr lang="en-US" sz="1600" dirty="0" smtClean="0">
                <a:solidFill>
                  <a:srgbClr val="4D3929"/>
                </a:solidFill>
                <a:latin typeface="Century Gothic" panose="020B0502020202020204" pitchFamily="34" charset="0"/>
              </a:rPr>
              <a:t>receive’” (Matt. 21:21–22).</a:t>
            </a:r>
          </a:p>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The effective</a:t>
            </a:r>
            <a:r>
              <a:rPr lang="en-US" sz="1600" dirty="0">
                <a:solidFill>
                  <a:srgbClr val="4D3929"/>
                </a:solidFill>
                <a:latin typeface="Century Gothic" panose="020B0502020202020204" pitchFamily="34" charset="0"/>
              </a:rPr>
              <a:t>, fervent prayer of a righteous man avails </a:t>
            </a:r>
            <a:r>
              <a:rPr lang="en-US" sz="1600" dirty="0" smtClean="0">
                <a:solidFill>
                  <a:srgbClr val="4D3929"/>
                </a:solidFill>
                <a:latin typeface="Century Gothic" panose="020B0502020202020204" pitchFamily="34" charset="0"/>
              </a:rPr>
              <a:t>much. Elijah . . . prayed </a:t>
            </a:r>
            <a:r>
              <a:rPr lang="en-US" sz="1600" dirty="0">
                <a:solidFill>
                  <a:srgbClr val="4D3929"/>
                </a:solidFill>
                <a:latin typeface="Century Gothic" panose="020B0502020202020204" pitchFamily="34" charset="0"/>
              </a:rPr>
              <a:t>earnestly that it would not rain; </a:t>
            </a:r>
            <a:r>
              <a:rPr lang="en-US" sz="1600" dirty="0" smtClean="0">
                <a:solidFill>
                  <a:srgbClr val="4D3929"/>
                </a:solidFill>
                <a:latin typeface="Century Gothic" panose="020B0502020202020204" pitchFamily="34" charset="0"/>
              </a:rPr>
              <a:t>and it </a:t>
            </a:r>
            <a:r>
              <a:rPr lang="en-US" sz="1600" dirty="0">
                <a:solidFill>
                  <a:srgbClr val="4D3929"/>
                </a:solidFill>
                <a:latin typeface="Century Gothic" panose="020B0502020202020204" pitchFamily="34" charset="0"/>
              </a:rPr>
              <a:t>did not rain on the land for three years and six months. </a:t>
            </a:r>
            <a:r>
              <a:rPr lang="en-US" sz="1600" dirty="0" smtClean="0">
                <a:solidFill>
                  <a:srgbClr val="4D3929"/>
                </a:solidFill>
                <a:latin typeface="Century Gothic" panose="020B0502020202020204" pitchFamily="34" charset="0"/>
              </a:rPr>
              <a:t>And </a:t>
            </a:r>
            <a:r>
              <a:rPr lang="en-US" sz="1600" dirty="0">
                <a:solidFill>
                  <a:srgbClr val="4D3929"/>
                </a:solidFill>
                <a:latin typeface="Century Gothic" panose="020B0502020202020204" pitchFamily="34" charset="0"/>
              </a:rPr>
              <a:t>he prayed again, and the heaven gave rain, and the earth produced its </a:t>
            </a:r>
            <a:r>
              <a:rPr lang="en-US" sz="1600" dirty="0" smtClean="0">
                <a:solidFill>
                  <a:srgbClr val="4D3929"/>
                </a:solidFill>
                <a:latin typeface="Century Gothic" panose="020B0502020202020204" pitchFamily="34" charset="0"/>
              </a:rPr>
              <a:t>fruit” (Jas. 5:16–18).</a:t>
            </a:r>
            <a:endParaRPr lang="en-US" sz="1600" dirty="0">
              <a:solidFill>
                <a:srgbClr val="4D3929"/>
              </a:solidFill>
              <a:latin typeface="Century Gothic" panose="020B0502020202020204" pitchFamily="34" charset="0"/>
            </a:endParaRPr>
          </a:p>
          <a:p>
            <a:pPr marL="285750" indent="-285750">
              <a:buFont typeface="Wingdings" panose="05000000000000000000" pitchFamily="2" charset="2"/>
              <a:buChar char="ü"/>
            </a:pPr>
            <a:endParaRPr lang="en-US" sz="1600" dirty="0">
              <a:solidFill>
                <a:srgbClr val="4D3929"/>
              </a:solidFill>
              <a:latin typeface="Century Gothic" panose="020B0502020202020204" pitchFamily="34" charset="0"/>
            </a:endParaRPr>
          </a:p>
          <a:p>
            <a:pPr marL="285750" indent="-285750">
              <a:buFont typeface="Wingdings" panose="05000000000000000000" pitchFamily="2" charset="2"/>
              <a:buChar char="ü"/>
            </a:pPr>
            <a:endParaRPr lang="en-US" sz="1600" dirty="0" smtClean="0">
              <a:solidFill>
                <a:srgbClr val="4D3929"/>
              </a:solidFill>
              <a:latin typeface="Century Gothic" panose="020B0502020202020204" pitchFamily="34" charset="0"/>
            </a:endParaRPr>
          </a:p>
        </p:txBody>
      </p:sp>
    </p:spTree>
    <p:extLst>
      <p:ext uri="{BB962C8B-B14F-4D97-AF65-F5344CB8AC3E}">
        <p14:creationId xmlns:p14="http://schemas.microsoft.com/office/powerpoint/2010/main" val="227470674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503734" y="508410"/>
            <a:ext cx="6354265" cy="643050"/>
          </a:xfrm>
          <a:prstGeom prst="rect">
            <a:avLst/>
          </a:prstGeom>
        </p:spPr>
        <p:txBody>
          <a:bodyPr lIns="68569" tIns="68569" rIns="68569" bIns="68569" anchor="t" anchorCtr="0">
            <a:noAutofit/>
          </a:bodyPr>
          <a:lstStyle/>
          <a:p>
            <a:r>
              <a:rPr lang="en-US" sz="4000" dirty="0">
                <a:solidFill>
                  <a:srgbClr val="4D3929"/>
                </a:solidFill>
                <a:latin typeface="+mj-lt"/>
              </a:rPr>
              <a:t>More</a:t>
            </a:r>
            <a:r>
              <a:rPr lang="en-US" sz="4000" dirty="0">
                <a:solidFill>
                  <a:srgbClr val="F54152"/>
                </a:solidFill>
                <a:latin typeface="+mj-lt"/>
              </a:rPr>
              <a:t> </a:t>
            </a:r>
            <a:r>
              <a:rPr lang="en-US" sz="4000" dirty="0" smtClean="0">
                <a:solidFill>
                  <a:srgbClr val="F54152"/>
                </a:solidFill>
                <a:latin typeface="+mj-lt"/>
              </a:rPr>
              <a:t>Promises </a:t>
            </a:r>
            <a:r>
              <a:rPr lang="en-US" sz="2400" dirty="0" smtClean="0">
                <a:solidFill>
                  <a:srgbClr val="4D3929"/>
                </a:solidFill>
                <a:latin typeface="+mj-lt"/>
              </a:rPr>
              <a:t>(</a:t>
            </a:r>
            <a:r>
              <a:rPr lang="en-US" sz="2400" i="1" dirty="0" smtClean="0">
                <a:solidFill>
                  <a:srgbClr val="4D3929"/>
                </a:solidFill>
                <a:latin typeface="+mj-lt"/>
              </a:rPr>
              <a:t>Cont</a:t>
            </a:r>
            <a:r>
              <a:rPr lang="en-US" sz="2400" dirty="0" smtClean="0">
                <a:solidFill>
                  <a:srgbClr val="4D3929"/>
                </a:solidFill>
                <a:latin typeface="+mj-lt"/>
              </a:rPr>
              <a:t>.)</a:t>
            </a:r>
            <a:endParaRPr lang="en" sz="1400" dirty="0">
              <a:solidFill>
                <a:srgbClr val="4D3929"/>
              </a:solidFill>
              <a:latin typeface="+mj-lt"/>
            </a:endParaRPr>
          </a:p>
        </p:txBody>
      </p:sp>
      <p:sp>
        <p:nvSpPr>
          <p:cNvPr id="10" name="TextBox 9"/>
          <p:cNvSpPr txBox="1"/>
          <p:nvPr/>
        </p:nvSpPr>
        <p:spPr>
          <a:xfrm>
            <a:off x="600982" y="1365108"/>
            <a:ext cx="6158164" cy="400110"/>
          </a:xfrm>
          <a:prstGeom prst="rect">
            <a:avLst/>
          </a:prstGeom>
          <a:noFill/>
        </p:spPr>
        <p:txBody>
          <a:bodyPr wrap="square" rtlCol="0">
            <a:spAutoFit/>
          </a:bodyPr>
          <a:lstStyle/>
          <a:p>
            <a:pPr marL="342900" indent="-342900">
              <a:buClr>
                <a:srgbClr val="4D3929"/>
              </a:buClr>
              <a:buFont typeface="Arial" panose="020B0604020202020204" pitchFamily="34" charset="0"/>
              <a:buChar char="•"/>
            </a:pPr>
            <a:r>
              <a:rPr lang="en-US" sz="2000" b="1" i="1" dirty="0" smtClean="0">
                <a:solidFill>
                  <a:srgbClr val="F54152"/>
                </a:solidFill>
                <a:latin typeface="Century Gothic" panose="020B0502020202020204" pitchFamily="34" charset="0"/>
              </a:rPr>
              <a:t>HE</a:t>
            </a:r>
            <a:r>
              <a:rPr lang="en-US" sz="2000" b="1" i="1" dirty="0" smtClean="0">
                <a:solidFill>
                  <a:srgbClr val="4D3929"/>
                </a:solidFill>
                <a:latin typeface="Century Gothic" panose="020B0502020202020204" pitchFamily="34" charset="0"/>
              </a:rPr>
              <a:t> also gave </a:t>
            </a:r>
            <a:r>
              <a:rPr lang="en-US" sz="2000" b="1" i="1" dirty="0">
                <a:solidFill>
                  <a:srgbClr val="4D3929"/>
                </a:solidFill>
                <a:latin typeface="Century Gothic" panose="020B0502020202020204" pitchFamily="34" charset="0"/>
              </a:rPr>
              <a:t>us these promises</a:t>
            </a:r>
            <a:r>
              <a:rPr lang="en-US" sz="2000" b="1" dirty="0" smtClean="0">
                <a:solidFill>
                  <a:srgbClr val="4D3929"/>
                </a:solidFill>
                <a:latin typeface="Century Gothic" panose="020B0502020202020204" pitchFamily="34" charset="0"/>
              </a:rPr>
              <a:t>:</a:t>
            </a:r>
            <a:endParaRPr lang="en-US" sz="2000" b="1" dirty="0">
              <a:solidFill>
                <a:srgbClr val="4D3929"/>
              </a:solidFill>
              <a:latin typeface="Century Gothic" panose="020B0502020202020204" pitchFamily="34" charset="0"/>
            </a:endParaRPr>
          </a:p>
        </p:txBody>
      </p:sp>
      <p:sp>
        <p:nvSpPr>
          <p:cNvPr id="6" name="TextBox 5"/>
          <p:cNvSpPr txBox="1"/>
          <p:nvPr/>
        </p:nvSpPr>
        <p:spPr>
          <a:xfrm>
            <a:off x="999919" y="1818774"/>
            <a:ext cx="5592605" cy="3293209"/>
          </a:xfrm>
          <a:prstGeom prst="rect">
            <a:avLst/>
          </a:prstGeom>
          <a:noFill/>
        </p:spPr>
        <p:txBody>
          <a:bodyPr wrap="square" rtlCol="0">
            <a:spAutoFit/>
          </a:bodyPr>
          <a:lstStyle/>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He who </a:t>
            </a:r>
            <a:r>
              <a:rPr lang="en-US" sz="1600" dirty="0">
                <a:solidFill>
                  <a:srgbClr val="4D3929"/>
                </a:solidFill>
                <a:latin typeface="Century Gothic" panose="020B0502020202020204" pitchFamily="34" charset="0"/>
              </a:rPr>
              <a:t>did not spare His own Son, but delivered Him up for us all, how shall He not with Him also freely give us all things</a:t>
            </a:r>
            <a:r>
              <a:rPr lang="en-US" sz="1600" dirty="0" smtClean="0">
                <a:solidFill>
                  <a:srgbClr val="4D3929"/>
                </a:solidFill>
                <a:latin typeface="Century Gothic" panose="020B0502020202020204" pitchFamily="34" charset="0"/>
              </a:rPr>
              <a:t>?” (Rom. 8:32–33).</a:t>
            </a:r>
          </a:p>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Now to </a:t>
            </a:r>
            <a:r>
              <a:rPr lang="en-US" sz="1600" dirty="0">
                <a:solidFill>
                  <a:srgbClr val="4D3929"/>
                </a:solidFill>
                <a:latin typeface="Century Gothic" panose="020B0502020202020204" pitchFamily="34" charset="0"/>
              </a:rPr>
              <a:t>Him who is able to do exceedingly abundantly above all that we ask or think, according to the power that works in </a:t>
            </a:r>
            <a:r>
              <a:rPr lang="en-US" sz="1600" dirty="0" smtClean="0">
                <a:solidFill>
                  <a:srgbClr val="4D3929"/>
                </a:solidFill>
                <a:latin typeface="Century Gothic" panose="020B0502020202020204" pitchFamily="34" charset="0"/>
              </a:rPr>
              <a:t>us</a:t>
            </a:r>
            <a:r>
              <a:rPr lang="en-US" sz="1600" dirty="0">
                <a:solidFill>
                  <a:srgbClr val="4D3929"/>
                </a:solidFill>
                <a:latin typeface="Century Gothic" panose="020B0502020202020204" pitchFamily="34" charset="0"/>
              </a:rPr>
              <a:t> </a:t>
            </a:r>
            <a:r>
              <a:rPr lang="en-US" sz="1600" dirty="0" smtClean="0">
                <a:solidFill>
                  <a:srgbClr val="4D3929"/>
                </a:solidFill>
                <a:latin typeface="Century Gothic" panose="020B0502020202020204" pitchFamily="34" charset="0"/>
              </a:rPr>
              <a:t>. . .” (Eph. 3:20).</a:t>
            </a:r>
          </a:p>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“Who </a:t>
            </a:r>
            <a:r>
              <a:rPr lang="en-US" sz="1600" dirty="0">
                <a:solidFill>
                  <a:srgbClr val="4D3929"/>
                </a:solidFill>
                <a:latin typeface="Century Gothic" panose="020B0502020202020204" pitchFamily="34" charset="0"/>
              </a:rPr>
              <a:t>ever goes to war at his own expense? Who plants a vineyard and does not eat of its fruit? Or who tends a flock and does not drink of the milk of the flock</a:t>
            </a:r>
            <a:r>
              <a:rPr lang="en-US" sz="1600" dirty="0" smtClean="0">
                <a:solidFill>
                  <a:srgbClr val="4D3929"/>
                </a:solidFill>
                <a:latin typeface="Century Gothic" panose="020B0502020202020204" pitchFamily="34" charset="0"/>
              </a:rPr>
              <a:t>?” (1 Cor. 9:7).</a:t>
            </a:r>
            <a:endParaRPr lang="en-US" sz="1600" dirty="0">
              <a:solidFill>
                <a:srgbClr val="4D3929"/>
              </a:solidFill>
              <a:latin typeface="Century Gothic" panose="020B0502020202020204" pitchFamily="34" charset="0"/>
            </a:endParaRPr>
          </a:p>
          <a:p>
            <a:pPr marL="285750" indent="-285750">
              <a:buFont typeface="Wingdings" panose="05000000000000000000" pitchFamily="2" charset="2"/>
              <a:buChar char="ü"/>
            </a:pPr>
            <a:endParaRPr lang="en-US" sz="1600" dirty="0">
              <a:solidFill>
                <a:srgbClr val="4D3929"/>
              </a:solidFill>
              <a:latin typeface="Century Gothic" panose="020B0502020202020204" pitchFamily="34" charset="0"/>
            </a:endParaRPr>
          </a:p>
          <a:p>
            <a:pPr marL="285750" indent="-285750">
              <a:buFont typeface="Wingdings" panose="05000000000000000000" pitchFamily="2" charset="2"/>
              <a:buChar char="ü"/>
            </a:pPr>
            <a:endParaRPr lang="en-US" sz="1600" dirty="0" smtClean="0">
              <a:solidFill>
                <a:srgbClr val="4D3929"/>
              </a:solidFill>
              <a:latin typeface="Century Gothic" panose="020B0502020202020204" pitchFamily="34" charset="0"/>
            </a:endParaRPr>
          </a:p>
        </p:txBody>
      </p:sp>
    </p:spTree>
    <p:extLst>
      <p:ext uri="{BB962C8B-B14F-4D97-AF65-F5344CB8AC3E}">
        <p14:creationId xmlns:p14="http://schemas.microsoft.com/office/powerpoint/2010/main" val="272981883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503734" y="508410"/>
            <a:ext cx="6354265" cy="643050"/>
          </a:xfrm>
          <a:prstGeom prst="rect">
            <a:avLst/>
          </a:prstGeom>
        </p:spPr>
        <p:txBody>
          <a:bodyPr lIns="68569" tIns="68569" rIns="68569" bIns="68569" anchor="t" anchorCtr="0">
            <a:noAutofit/>
          </a:bodyPr>
          <a:lstStyle/>
          <a:p>
            <a:r>
              <a:rPr lang="en-US" sz="4000" dirty="0">
                <a:solidFill>
                  <a:srgbClr val="4D3929"/>
                </a:solidFill>
                <a:latin typeface="+mj-lt"/>
              </a:rPr>
              <a:t>More</a:t>
            </a:r>
            <a:r>
              <a:rPr lang="en-US" sz="4000" dirty="0">
                <a:solidFill>
                  <a:srgbClr val="F54152"/>
                </a:solidFill>
                <a:latin typeface="+mj-lt"/>
              </a:rPr>
              <a:t> </a:t>
            </a:r>
            <a:r>
              <a:rPr lang="en-US" sz="4000" dirty="0" smtClean="0">
                <a:solidFill>
                  <a:srgbClr val="F54152"/>
                </a:solidFill>
                <a:latin typeface="+mj-lt"/>
              </a:rPr>
              <a:t>Promises </a:t>
            </a:r>
            <a:r>
              <a:rPr lang="en-US" sz="2400" dirty="0" smtClean="0">
                <a:solidFill>
                  <a:srgbClr val="4D3929"/>
                </a:solidFill>
                <a:latin typeface="+mj-lt"/>
              </a:rPr>
              <a:t>(</a:t>
            </a:r>
            <a:r>
              <a:rPr lang="en-US" sz="2400" i="1" dirty="0" smtClean="0">
                <a:solidFill>
                  <a:srgbClr val="4D3929"/>
                </a:solidFill>
                <a:latin typeface="+mj-lt"/>
              </a:rPr>
              <a:t>Cont</a:t>
            </a:r>
            <a:r>
              <a:rPr lang="en-US" sz="2400" dirty="0" smtClean="0">
                <a:solidFill>
                  <a:srgbClr val="4D3929"/>
                </a:solidFill>
                <a:latin typeface="+mj-lt"/>
              </a:rPr>
              <a:t>.)</a:t>
            </a:r>
            <a:endParaRPr lang="en" sz="1400" dirty="0">
              <a:solidFill>
                <a:srgbClr val="4D3929"/>
              </a:solidFill>
              <a:latin typeface="+mj-lt"/>
            </a:endParaRPr>
          </a:p>
        </p:txBody>
      </p:sp>
      <p:sp>
        <p:nvSpPr>
          <p:cNvPr id="10" name="TextBox 9"/>
          <p:cNvSpPr txBox="1"/>
          <p:nvPr/>
        </p:nvSpPr>
        <p:spPr>
          <a:xfrm>
            <a:off x="600982" y="1365108"/>
            <a:ext cx="6158164" cy="400110"/>
          </a:xfrm>
          <a:prstGeom prst="rect">
            <a:avLst/>
          </a:prstGeom>
          <a:noFill/>
        </p:spPr>
        <p:txBody>
          <a:bodyPr wrap="square" rtlCol="0">
            <a:spAutoFit/>
          </a:bodyPr>
          <a:lstStyle/>
          <a:p>
            <a:pPr marL="342900" indent="-342900">
              <a:buClr>
                <a:srgbClr val="4D3929"/>
              </a:buClr>
              <a:buFont typeface="Arial" panose="020B0604020202020204" pitchFamily="34" charset="0"/>
              <a:buChar char="•"/>
            </a:pPr>
            <a:r>
              <a:rPr lang="en-US" sz="2000" b="1" i="1" dirty="0" smtClean="0">
                <a:solidFill>
                  <a:srgbClr val="F54152"/>
                </a:solidFill>
                <a:latin typeface="Century Gothic" panose="020B0502020202020204" pitchFamily="34" charset="0"/>
              </a:rPr>
              <a:t>HE</a:t>
            </a:r>
            <a:r>
              <a:rPr lang="en-US" sz="2000" b="1" i="1" dirty="0" smtClean="0">
                <a:solidFill>
                  <a:srgbClr val="4D3929"/>
                </a:solidFill>
                <a:latin typeface="Century Gothic" panose="020B0502020202020204" pitchFamily="34" charset="0"/>
              </a:rPr>
              <a:t> also gave </a:t>
            </a:r>
            <a:r>
              <a:rPr lang="en-US" sz="2000" b="1" i="1" dirty="0">
                <a:solidFill>
                  <a:srgbClr val="4D3929"/>
                </a:solidFill>
                <a:latin typeface="Century Gothic" panose="020B0502020202020204" pitchFamily="34" charset="0"/>
              </a:rPr>
              <a:t>us these promises</a:t>
            </a:r>
            <a:r>
              <a:rPr lang="en-US" sz="2000" b="1" dirty="0" smtClean="0">
                <a:solidFill>
                  <a:srgbClr val="4D3929"/>
                </a:solidFill>
                <a:latin typeface="Century Gothic" panose="020B0502020202020204" pitchFamily="34" charset="0"/>
              </a:rPr>
              <a:t>:</a:t>
            </a:r>
            <a:endParaRPr lang="en-US" sz="2000" b="1" dirty="0">
              <a:solidFill>
                <a:srgbClr val="4D3929"/>
              </a:solidFill>
              <a:latin typeface="Century Gothic" panose="020B0502020202020204" pitchFamily="34" charset="0"/>
            </a:endParaRPr>
          </a:p>
        </p:txBody>
      </p:sp>
      <p:sp>
        <p:nvSpPr>
          <p:cNvPr id="6" name="TextBox 5"/>
          <p:cNvSpPr txBox="1"/>
          <p:nvPr/>
        </p:nvSpPr>
        <p:spPr>
          <a:xfrm>
            <a:off x="999919" y="1818774"/>
            <a:ext cx="5592605" cy="2800767"/>
          </a:xfrm>
          <a:prstGeom prst="rect">
            <a:avLst/>
          </a:prstGeom>
          <a:noFill/>
        </p:spPr>
        <p:txBody>
          <a:bodyPr wrap="square" rtlCol="0">
            <a:spAutoFit/>
          </a:bodyPr>
          <a:lstStyle/>
          <a:p>
            <a:pPr marL="285750" indent="-285750">
              <a:buFont typeface="Wingdings" panose="05000000000000000000" pitchFamily="2" charset="2"/>
              <a:buChar char="ü"/>
            </a:pPr>
            <a:r>
              <a:rPr lang="en-US" sz="1600" dirty="0" smtClean="0">
                <a:solidFill>
                  <a:srgbClr val="4D3929"/>
                </a:solidFill>
                <a:latin typeface="Century Gothic" panose="020B0502020202020204" pitchFamily="34" charset="0"/>
              </a:rPr>
              <a:t>“For </a:t>
            </a:r>
            <a:r>
              <a:rPr lang="en-US" sz="1600" dirty="0">
                <a:solidFill>
                  <a:srgbClr val="4D3929"/>
                </a:solidFill>
                <a:latin typeface="Century Gothic" panose="020B0502020202020204" pitchFamily="34" charset="0"/>
              </a:rPr>
              <a:t>as the rain comes down, and the snow from heaven, and do not return there, but water the </a:t>
            </a:r>
            <a:r>
              <a:rPr lang="en-US" sz="1600" dirty="0" smtClean="0">
                <a:solidFill>
                  <a:srgbClr val="4D3929"/>
                </a:solidFill>
                <a:latin typeface="Century Gothic" panose="020B0502020202020204" pitchFamily="34" charset="0"/>
              </a:rPr>
              <a:t>earth, and </a:t>
            </a:r>
            <a:r>
              <a:rPr lang="en-US" sz="1600" dirty="0">
                <a:solidFill>
                  <a:srgbClr val="4D3929"/>
                </a:solidFill>
                <a:latin typeface="Century Gothic" panose="020B0502020202020204" pitchFamily="34" charset="0"/>
              </a:rPr>
              <a:t>make it bring forth and bud, that it may give seed to the sower and bread to the eater, </a:t>
            </a:r>
            <a:r>
              <a:rPr lang="en-US" sz="1600" dirty="0" smtClean="0">
                <a:solidFill>
                  <a:srgbClr val="4D3929"/>
                </a:solidFill>
                <a:latin typeface="Century Gothic" panose="020B0502020202020204" pitchFamily="34" charset="0"/>
              </a:rPr>
              <a:t>So </a:t>
            </a:r>
            <a:r>
              <a:rPr lang="en-US" sz="1600" dirty="0">
                <a:solidFill>
                  <a:srgbClr val="4D3929"/>
                </a:solidFill>
                <a:latin typeface="Century Gothic" panose="020B0502020202020204" pitchFamily="34" charset="0"/>
              </a:rPr>
              <a:t>shall My word be that goes forth from My mouth; It shall not return to Me void, but it shall accomplish what I please, and it shall prosper in the thing for which I sent </a:t>
            </a:r>
            <a:r>
              <a:rPr lang="en-US" sz="1600" dirty="0" smtClean="0">
                <a:solidFill>
                  <a:srgbClr val="4D3929"/>
                </a:solidFill>
                <a:latin typeface="Century Gothic" panose="020B0502020202020204" pitchFamily="34" charset="0"/>
              </a:rPr>
              <a:t>it”</a:t>
            </a:r>
            <a:r>
              <a:rPr lang="en-US" sz="1600" dirty="0">
                <a:solidFill>
                  <a:srgbClr val="4D3929"/>
                </a:solidFill>
                <a:latin typeface="Century Gothic" panose="020B0502020202020204" pitchFamily="34" charset="0"/>
              </a:rPr>
              <a:t> </a:t>
            </a:r>
            <a:r>
              <a:rPr lang="en-US" sz="1600" dirty="0" smtClean="0">
                <a:solidFill>
                  <a:srgbClr val="4D3929"/>
                </a:solidFill>
                <a:latin typeface="Century Gothic" panose="020B0502020202020204" pitchFamily="34" charset="0"/>
              </a:rPr>
              <a:t>(Isa. 55:10–11).</a:t>
            </a:r>
            <a:endParaRPr lang="en-US" sz="1600" dirty="0">
              <a:solidFill>
                <a:srgbClr val="4D3929"/>
              </a:solidFill>
              <a:latin typeface="Century Gothic" panose="020B0502020202020204" pitchFamily="34" charset="0"/>
            </a:endParaRPr>
          </a:p>
          <a:p>
            <a:pPr marL="285750" indent="-285750">
              <a:buFont typeface="Wingdings" panose="05000000000000000000" pitchFamily="2" charset="2"/>
              <a:buChar char="ü"/>
            </a:pPr>
            <a:endParaRPr lang="en-US" sz="1600" dirty="0" smtClean="0">
              <a:solidFill>
                <a:srgbClr val="4D3929"/>
              </a:solidFill>
              <a:latin typeface="Century Gothic" panose="020B0502020202020204" pitchFamily="34" charset="0"/>
            </a:endParaRPr>
          </a:p>
          <a:p>
            <a:pPr marL="285750" indent="-285750">
              <a:buFont typeface="Wingdings" panose="05000000000000000000" pitchFamily="2" charset="2"/>
              <a:buChar char="ü"/>
            </a:pPr>
            <a:endParaRPr lang="en-US" sz="1600" dirty="0">
              <a:solidFill>
                <a:srgbClr val="4D3929"/>
              </a:solidFill>
              <a:latin typeface="Century Gothic" panose="020B0502020202020204" pitchFamily="34" charset="0"/>
            </a:endParaRPr>
          </a:p>
          <a:p>
            <a:pPr marL="285750" indent="-285750">
              <a:buFont typeface="Wingdings" panose="05000000000000000000" pitchFamily="2" charset="2"/>
              <a:buChar char="ü"/>
            </a:pPr>
            <a:endParaRPr lang="en-US" sz="1600" dirty="0" smtClean="0">
              <a:solidFill>
                <a:srgbClr val="4D3929"/>
              </a:solidFill>
              <a:latin typeface="Century Gothic" panose="020B0502020202020204" pitchFamily="34" charset="0"/>
            </a:endParaRPr>
          </a:p>
        </p:txBody>
      </p:sp>
    </p:spTree>
    <p:extLst>
      <p:ext uri="{BB962C8B-B14F-4D97-AF65-F5344CB8AC3E}">
        <p14:creationId xmlns:p14="http://schemas.microsoft.com/office/powerpoint/2010/main" val="16832843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8" name="Rectangle 7"/>
          <p:cNvSpPr/>
          <p:nvPr/>
        </p:nvSpPr>
        <p:spPr>
          <a:xfrm>
            <a:off x="4390717" y="4131249"/>
            <a:ext cx="931223" cy="432875"/>
          </a:xfrm>
          <a:prstGeom prst="rect">
            <a:avLst/>
          </a:prstGeom>
          <a:solidFill>
            <a:srgbClr val="4D3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772427" y="4131250"/>
            <a:ext cx="1543015" cy="432875"/>
          </a:xfrm>
          <a:prstGeom prst="rect">
            <a:avLst/>
          </a:prstGeom>
          <a:solidFill>
            <a:srgbClr val="4D3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486723" y="4131250"/>
            <a:ext cx="1210429" cy="432875"/>
          </a:xfrm>
          <a:prstGeom prst="rect">
            <a:avLst/>
          </a:prstGeom>
          <a:solidFill>
            <a:srgbClr val="4D3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26268" y="213462"/>
            <a:ext cx="5828477" cy="4524315"/>
          </a:xfrm>
          <a:prstGeom prst="rect">
            <a:avLst/>
          </a:prstGeom>
          <a:noFill/>
        </p:spPr>
        <p:txBody>
          <a:bodyPr wrap="square" rtlCol="0">
            <a:spAutoFit/>
          </a:bodyPr>
          <a:lstStyle/>
          <a:p>
            <a:pPr algn="ctr"/>
            <a:r>
              <a:rPr lang="en-US" sz="2800" b="1" spc="220" dirty="0" smtClean="0">
                <a:solidFill>
                  <a:srgbClr val="F54152"/>
                </a:solidFill>
                <a:latin typeface="Century Gothic" panose="020B0502020202020204" pitchFamily="34" charset="0"/>
              </a:rPr>
              <a:t>QUESTION. </a:t>
            </a:r>
          </a:p>
          <a:p>
            <a:pPr algn="ctr"/>
            <a:endParaRPr lang="en-US" sz="3200" dirty="0">
              <a:solidFill>
                <a:srgbClr val="4D3929"/>
              </a:solidFill>
              <a:latin typeface="Century Gothic" panose="020B0502020202020204" pitchFamily="34" charset="0"/>
            </a:endParaRPr>
          </a:p>
          <a:p>
            <a:pPr algn="ctr"/>
            <a:r>
              <a:rPr lang="en-US" sz="3200" dirty="0" smtClean="0">
                <a:solidFill>
                  <a:srgbClr val="4D3929"/>
                </a:solidFill>
                <a:latin typeface="Century Gothic" panose="020B0502020202020204" pitchFamily="34" charset="0"/>
              </a:rPr>
              <a:t>If </a:t>
            </a:r>
            <a:r>
              <a:rPr lang="en-US" sz="3200" dirty="0">
                <a:solidFill>
                  <a:srgbClr val="4D3929"/>
                </a:solidFill>
                <a:latin typeface="Century Gothic" panose="020B0502020202020204" pitchFamily="34" charset="0"/>
              </a:rPr>
              <a:t>Abraham, an idol </a:t>
            </a:r>
            <a:r>
              <a:rPr lang="en-US" sz="3200" dirty="0" smtClean="0">
                <a:solidFill>
                  <a:srgbClr val="4D3929"/>
                </a:solidFill>
                <a:latin typeface="Century Gothic" panose="020B0502020202020204" pitchFamily="34" charset="0"/>
              </a:rPr>
              <a:t>worshiper</a:t>
            </a:r>
            <a:r>
              <a:rPr lang="en-US" sz="3200" dirty="0">
                <a:solidFill>
                  <a:srgbClr val="4D3929"/>
                </a:solidFill>
                <a:latin typeface="Century Gothic" panose="020B0502020202020204" pitchFamily="34" charset="0"/>
              </a:rPr>
              <a:t> from </a:t>
            </a:r>
            <a:r>
              <a:rPr lang="en-US" sz="3200" dirty="0" smtClean="0">
                <a:solidFill>
                  <a:srgbClr val="4D3929"/>
                </a:solidFill>
                <a:latin typeface="Century Gothic" panose="020B0502020202020204" pitchFamily="34" charset="0"/>
              </a:rPr>
              <a:t>Ur </a:t>
            </a:r>
            <a:r>
              <a:rPr lang="en-US" sz="3200" dirty="0">
                <a:solidFill>
                  <a:srgbClr val="4D3929"/>
                </a:solidFill>
                <a:latin typeface="Century Gothic" panose="020B0502020202020204" pitchFamily="34" charset="0"/>
              </a:rPr>
              <a:t>of the </a:t>
            </a:r>
            <a:r>
              <a:rPr lang="en-US" sz="3200" dirty="0" err="1">
                <a:solidFill>
                  <a:srgbClr val="4D3929"/>
                </a:solidFill>
                <a:latin typeface="Century Gothic" panose="020B0502020202020204" pitchFamily="34" charset="0"/>
              </a:rPr>
              <a:t>Chaldees</a:t>
            </a:r>
            <a:r>
              <a:rPr lang="en-US" sz="3200" dirty="0">
                <a:solidFill>
                  <a:srgbClr val="4D3929"/>
                </a:solidFill>
                <a:latin typeface="Century Gothic" panose="020B0502020202020204" pitchFamily="34" charset="0"/>
              </a:rPr>
              <a:t>, and George Muller and Hudson Taylor, </a:t>
            </a:r>
            <a:r>
              <a:rPr lang="en-US" sz="3200" b="1" dirty="0">
                <a:solidFill>
                  <a:srgbClr val="F54152"/>
                </a:solidFill>
                <a:latin typeface="Century Gothic" panose="020B0502020202020204" pitchFamily="34" charset="0"/>
              </a:rPr>
              <a:t>can obtain </a:t>
            </a:r>
            <a:r>
              <a:rPr lang="en-US" sz="3200" dirty="0">
                <a:solidFill>
                  <a:srgbClr val="4D3929"/>
                </a:solidFill>
                <a:latin typeface="Century Gothic" panose="020B0502020202020204" pitchFamily="34" charset="0"/>
              </a:rPr>
              <a:t>the fulfillment of </a:t>
            </a:r>
            <a:r>
              <a:rPr lang="en-US" sz="3200" dirty="0" smtClean="0">
                <a:solidFill>
                  <a:srgbClr val="4D3929"/>
                </a:solidFill>
                <a:latin typeface="Century Gothic" panose="020B0502020202020204" pitchFamily="34" charset="0"/>
              </a:rPr>
              <a:t>God’s promises—</a:t>
            </a:r>
          </a:p>
          <a:p>
            <a:pPr algn="ctr"/>
            <a:r>
              <a:rPr lang="en-US" sz="3200" b="1" spc="220" dirty="0" smtClean="0">
                <a:solidFill>
                  <a:srgbClr val="E9E2C5"/>
                </a:solidFill>
                <a:latin typeface="Century Gothic" panose="020B0502020202020204" pitchFamily="34" charset="0"/>
              </a:rPr>
              <a:t>WHY. CAN’T. WE?</a:t>
            </a:r>
          </a:p>
        </p:txBody>
      </p:sp>
      <p:cxnSp>
        <p:nvCxnSpPr>
          <p:cNvPr id="7" name="Straight Connector 6"/>
          <p:cNvCxnSpPr/>
          <p:nvPr/>
        </p:nvCxnSpPr>
        <p:spPr>
          <a:xfrm flipV="1">
            <a:off x="-6578" y="2480063"/>
            <a:ext cx="731520" cy="394"/>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flipV="1">
            <a:off x="6137614" y="2472743"/>
            <a:ext cx="731520" cy="394"/>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00544292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6" name="TextBox 15"/>
          <p:cNvSpPr txBox="1"/>
          <p:nvPr/>
        </p:nvSpPr>
        <p:spPr>
          <a:xfrm>
            <a:off x="526268" y="1443952"/>
            <a:ext cx="5828477" cy="2062103"/>
          </a:xfrm>
          <a:prstGeom prst="rect">
            <a:avLst/>
          </a:prstGeom>
          <a:noFill/>
        </p:spPr>
        <p:txBody>
          <a:bodyPr wrap="square" rtlCol="0">
            <a:spAutoFit/>
          </a:bodyPr>
          <a:lstStyle/>
          <a:p>
            <a:pPr algn="ctr"/>
            <a:r>
              <a:rPr lang="en-US" sz="3200" dirty="0" smtClean="0">
                <a:solidFill>
                  <a:srgbClr val="4D3929"/>
                </a:solidFill>
                <a:latin typeface="Century Gothic" panose="020B0502020202020204" pitchFamily="34" charset="0"/>
              </a:rPr>
              <a:t>I’m excited about F</a:t>
            </a:r>
            <a:r>
              <a:rPr lang="en-US" sz="3200" dirty="0" smtClean="0">
                <a:solidFill>
                  <a:srgbClr val="F54152"/>
                </a:solidFill>
                <a:latin typeface="Century Gothic" panose="020B0502020202020204" pitchFamily="34" charset="0"/>
              </a:rPr>
              <a:t>L</a:t>
            </a:r>
            <a:r>
              <a:rPr lang="en-US" sz="3200" dirty="0" smtClean="0">
                <a:solidFill>
                  <a:srgbClr val="4D3929"/>
                </a:solidFill>
                <a:latin typeface="Century Gothic" panose="020B0502020202020204" pitchFamily="34" charset="0"/>
              </a:rPr>
              <a:t>M. Where can </a:t>
            </a:r>
            <a:r>
              <a:rPr lang="en-US" sz="3200" b="1" dirty="0" smtClean="0">
                <a:solidFill>
                  <a:srgbClr val="F54152"/>
                </a:solidFill>
                <a:latin typeface="Century Gothic" panose="020B0502020202020204" pitchFamily="34" charset="0"/>
              </a:rPr>
              <a:t>I</a:t>
            </a:r>
            <a:r>
              <a:rPr lang="en-US" sz="3200" dirty="0" smtClean="0">
                <a:solidFill>
                  <a:srgbClr val="4D3929"/>
                </a:solidFill>
                <a:latin typeface="Century Gothic" panose="020B0502020202020204" pitchFamily="34" charset="0"/>
              </a:rPr>
              <a:t> </a:t>
            </a:r>
            <a:r>
              <a:rPr lang="en-US" sz="3200" b="1" dirty="0" smtClean="0">
                <a:solidFill>
                  <a:srgbClr val="F54152"/>
                </a:solidFill>
                <a:latin typeface="Century Gothic" panose="020B0502020202020204" pitchFamily="34" charset="0"/>
              </a:rPr>
              <a:t>find out more </a:t>
            </a:r>
            <a:r>
              <a:rPr lang="en-US" sz="3200" dirty="0" smtClean="0">
                <a:solidFill>
                  <a:srgbClr val="4D3929"/>
                </a:solidFill>
                <a:latin typeface="Century Gothic" panose="020B0502020202020204" pitchFamily="34" charset="0"/>
              </a:rPr>
              <a:t>about F</a:t>
            </a:r>
            <a:r>
              <a:rPr lang="en-US" sz="3200" dirty="0" smtClean="0">
                <a:solidFill>
                  <a:srgbClr val="F54152"/>
                </a:solidFill>
                <a:latin typeface="Century Gothic" panose="020B0502020202020204" pitchFamily="34" charset="0"/>
              </a:rPr>
              <a:t>L</a:t>
            </a:r>
            <a:r>
              <a:rPr lang="en-US" sz="3200" dirty="0" smtClean="0">
                <a:solidFill>
                  <a:srgbClr val="4D3929"/>
                </a:solidFill>
                <a:latin typeface="Century Gothic" panose="020B0502020202020204" pitchFamily="34" charset="0"/>
              </a:rPr>
              <a:t>M and ministry opportunities?</a:t>
            </a:r>
          </a:p>
        </p:txBody>
      </p:sp>
      <p:cxnSp>
        <p:nvCxnSpPr>
          <p:cNvPr id="7" name="Straight Connector 6"/>
          <p:cNvCxnSpPr/>
          <p:nvPr/>
        </p:nvCxnSpPr>
        <p:spPr>
          <a:xfrm flipV="1">
            <a:off x="-6578" y="2480063"/>
            <a:ext cx="731520" cy="394"/>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flipV="1">
            <a:off x="6137614" y="2472743"/>
            <a:ext cx="731520" cy="394"/>
          </a:xfrm>
          <a:prstGeom prst="line">
            <a:avLst/>
          </a:prstGeom>
          <a:ln>
            <a:solidFill>
              <a:srgbClr val="F54152"/>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65333060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Shape 684"/>
          <p:cNvSpPr/>
          <p:nvPr/>
        </p:nvSpPr>
        <p:spPr>
          <a:xfrm>
            <a:off x="2728" y="2634919"/>
            <a:ext cx="6858000" cy="1880292"/>
          </a:xfrm>
          <a:prstGeom prst="rect">
            <a:avLst/>
          </a:prstGeom>
          <a:solidFill>
            <a:srgbClr val="F54152">
              <a:alpha val="79460"/>
            </a:srgbClr>
          </a:solidFill>
          <a:ln w="3175">
            <a:miter lim="400000"/>
          </a:ln>
        </p:spPr>
        <p:txBody>
          <a:bodyPr lIns="0" tIns="0" rIns="0" bIns="0" anchor="ctr"/>
          <a:lstStyle/>
          <a:p>
            <a:pPr lvl="0">
              <a:defRPr sz="3200">
                <a:solidFill>
                  <a:srgbClr val="FFFFFF"/>
                </a:solidFill>
              </a:defRPr>
            </a:pPr>
            <a:endParaRPr sz="900"/>
          </a:p>
        </p:txBody>
      </p:sp>
      <p:sp>
        <p:nvSpPr>
          <p:cNvPr id="685" name="Shape 685"/>
          <p:cNvSpPr/>
          <p:nvPr/>
        </p:nvSpPr>
        <p:spPr>
          <a:xfrm>
            <a:off x="322342" y="3623334"/>
            <a:ext cx="6033495" cy="369332"/>
          </a:xfrm>
          <a:prstGeom prst="rect">
            <a:avLst/>
          </a:prstGeom>
          <a:ln w="3175">
            <a:miter lim="400000"/>
          </a:ln>
          <a:extLst>
            <a:ext uri="{C572A759-6A51-4108-AA02-DFA0A04FC94B}">
              <ma14:wrappingTextBoxFlag xmlns="" xmlns:ma14="http://schemas.microsoft.com/office/mac/drawingml/2011/main" val="1"/>
            </a:ext>
          </a:extLst>
        </p:spPr>
        <p:txBody>
          <a:bodyPr wrap="square" lIns="0" tIns="0" rIns="0" bIns="0">
            <a:spAutoFit/>
          </a:bodyPr>
          <a:lstStyle>
            <a:lvl1pPr>
              <a:lnSpc>
                <a:spcPct val="120000"/>
              </a:lnSpc>
              <a:defRPr sz="2700">
                <a:solidFill>
                  <a:srgbClr val="969C9C"/>
                </a:solidFill>
                <a:latin typeface="Raleway Regular"/>
                <a:ea typeface="Raleway Regular"/>
                <a:cs typeface="Raleway Regular"/>
                <a:sym typeface="Raleway Regular"/>
              </a:defRPr>
            </a:lvl1pPr>
          </a:lstStyle>
          <a:p>
            <a:pPr lvl="0" algn="ctr">
              <a:defRPr sz="1800">
                <a:solidFill>
                  <a:srgbClr val="000000"/>
                </a:solidFill>
              </a:defRPr>
            </a:pPr>
            <a:r>
              <a:rPr lang="en-US" sz="2000" b="1" dirty="0" smtClean="0">
                <a:solidFill>
                  <a:schemeClr val="bg1"/>
                </a:solidFill>
                <a:latin typeface="+mn-lt"/>
              </a:rPr>
              <a:t>Proclaiming The Gospel, Equipping The Church</a:t>
            </a:r>
            <a:endParaRPr sz="2000" b="1" dirty="0">
              <a:solidFill>
                <a:schemeClr val="bg1"/>
              </a:solidFill>
              <a:latin typeface="+mn-lt"/>
            </a:endParaRPr>
          </a:p>
        </p:txBody>
      </p:sp>
      <p:pic>
        <p:nvPicPr>
          <p:cNvPr id="687" name="pasted-image.tif"/>
          <p:cNvPicPr/>
          <p:nvPr/>
        </p:nvPicPr>
        <p:blipFill>
          <a:blip r:embed="rId2">
            <a:extLst/>
          </a:blip>
          <a:stretch>
            <a:fillRect/>
          </a:stretch>
        </p:blipFill>
        <p:spPr>
          <a:xfrm>
            <a:off x="543867" y="1150053"/>
            <a:ext cx="5775722" cy="2175272"/>
          </a:xfrm>
          <a:prstGeom prst="rect">
            <a:avLst/>
          </a:prstGeom>
          <a:ln w="3175">
            <a:miter lim="400000"/>
          </a:ln>
        </p:spPr>
      </p:pic>
      <p:pic>
        <p:nvPicPr>
          <p:cNvPr id="688" name="Drop Image Here.png"/>
          <p:cNvPicPr/>
          <p:nvPr/>
        </p:nvPicPr>
        <p:blipFill>
          <a:blip r:embed="rId3">
            <a:extLst/>
          </a:blip>
          <a:srcRect l="4708" r="4708"/>
          <a:stretch>
            <a:fillRect/>
          </a:stretch>
        </p:blipFill>
        <p:spPr>
          <a:xfrm>
            <a:off x="2032748" y="1304418"/>
            <a:ext cx="2792504" cy="1738882"/>
          </a:xfrm>
          <a:prstGeom prst="rect">
            <a:avLst/>
          </a:prstGeom>
          <a:ln w="3175">
            <a:miter lim="400000"/>
          </a:ln>
        </p:spPr>
      </p:pic>
      <p:pic>
        <p:nvPicPr>
          <p:cNvPr id="689" name="Drop Image Here.png"/>
          <p:cNvPicPr/>
          <p:nvPr/>
        </p:nvPicPr>
        <p:blipFill>
          <a:blip r:embed="rId3">
            <a:extLst/>
          </a:blip>
          <a:srcRect l="28574" r="28574"/>
          <a:stretch>
            <a:fillRect/>
          </a:stretch>
        </p:blipFill>
        <p:spPr>
          <a:xfrm>
            <a:off x="888664" y="1542028"/>
            <a:ext cx="1030833" cy="1356912"/>
          </a:xfrm>
          <a:prstGeom prst="rect">
            <a:avLst/>
          </a:prstGeom>
          <a:ln w="3175">
            <a:miter lim="400000"/>
          </a:ln>
        </p:spPr>
      </p:pic>
      <p:pic>
        <p:nvPicPr>
          <p:cNvPr id="690" name="Drop Image Here.png"/>
          <p:cNvPicPr/>
          <p:nvPr/>
        </p:nvPicPr>
        <p:blipFill>
          <a:blip r:embed="rId3">
            <a:extLst/>
          </a:blip>
          <a:srcRect l="28574" r="28574"/>
          <a:stretch>
            <a:fillRect/>
          </a:stretch>
        </p:blipFill>
        <p:spPr>
          <a:xfrm>
            <a:off x="4938503" y="1542028"/>
            <a:ext cx="1030833" cy="1356912"/>
          </a:xfrm>
          <a:prstGeom prst="rect">
            <a:avLst/>
          </a:prstGeom>
          <a:ln w="3175">
            <a:miter lim="400000"/>
          </a:ln>
        </p:spPr>
      </p:pic>
      <p:pic>
        <p:nvPicPr>
          <p:cNvPr id="2" name="Picture Placeholder 1"/>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8486" r="8486"/>
          <a:stretch>
            <a:fillRect/>
          </a:stretch>
        </p:blipFill>
        <p:spPr>
          <a:xfrm>
            <a:off x="2032000" y="1308100"/>
            <a:ext cx="2794000" cy="1735138"/>
          </a:xfrm>
          <a:prstGeom prst="rect">
            <a:avLst/>
          </a:prstGeom>
          <a:solidFill>
            <a:srgbClr val="5A5A5B"/>
          </a:solidFill>
        </p:spPr>
      </p:pic>
      <p:pic>
        <p:nvPicPr>
          <p:cNvPr id="3" name="Picture Placeholder 2"/>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30222" r="30222"/>
          <a:stretch>
            <a:fillRect/>
          </a:stretch>
        </p:blipFill>
        <p:spPr>
          <a:xfrm>
            <a:off x="889000" y="1546225"/>
            <a:ext cx="1030288" cy="1343025"/>
          </a:xfrm>
          <a:prstGeom prst="rect">
            <a:avLst/>
          </a:prstGeom>
          <a:solidFill>
            <a:srgbClr val="5A5A5B"/>
          </a:solidFill>
        </p:spPr>
      </p:pic>
      <p:pic>
        <p:nvPicPr>
          <p:cNvPr id="4" name="Picture Placeholder 3"/>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30222" r="30222"/>
          <a:stretch>
            <a:fillRect/>
          </a:stretch>
        </p:blipFill>
        <p:spPr>
          <a:xfrm>
            <a:off x="4929188" y="1549400"/>
            <a:ext cx="1030287" cy="1343025"/>
          </a:xfrm>
          <a:prstGeom prst="rect">
            <a:avLst/>
          </a:prstGeom>
          <a:solidFill>
            <a:srgbClr val="5A5A5B"/>
          </a:solidFill>
        </p:spPr>
      </p:pic>
      <p:sp>
        <p:nvSpPr>
          <p:cNvPr id="15" name="TextBox 14"/>
          <p:cNvSpPr txBox="1"/>
          <p:nvPr/>
        </p:nvSpPr>
        <p:spPr>
          <a:xfrm>
            <a:off x="991711" y="362695"/>
            <a:ext cx="4951757" cy="523220"/>
          </a:xfrm>
          <a:prstGeom prst="rect">
            <a:avLst/>
          </a:prstGeom>
          <a:noFill/>
        </p:spPr>
        <p:txBody>
          <a:bodyPr wrap="square" rtlCol="0">
            <a:spAutoFit/>
          </a:bodyPr>
          <a:lstStyle/>
          <a:p>
            <a:pPr algn="ctr"/>
            <a:r>
              <a:rPr lang="en-US" sz="2800" b="1" spc="130" dirty="0" smtClean="0">
                <a:solidFill>
                  <a:schemeClr val="bg1"/>
                </a:solidFill>
                <a:effectLst>
                  <a:outerShdw blurRad="38100" dist="38100" dir="2700000" algn="tl">
                    <a:srgbClr val="000000">
                      <a:alpha val="43137"/>
                    </a:srgbClr>
                  </a:outerShdw>
                </a:effectLst>
                <a:latin typeface="Century Gothic" panose="020B0502020202020204" pitchFamily="34" charset="0"/>
              </a:rPr>
              <a:t>www.missionsfirstlove.org</a:t>
            </a:r>
          </a:p>
        </p:txBody>
      </p:sp>
    </p:spTree>
    <p:extLst>
      <p:ext uri="{BB962C8B-B14F-4D97-AF65-F5344CB8AC3E}">
        <p14:creationId xmlns:p14="http://schemas.microsoft.com/office/powerpoint/2010/main" val="2243735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3" name="TextBox 2"/>
          <p:cNvSpPr txBox="1"/>
          <p:nvPr/>
        </p:nvSpPr>
        <p:spPr>
          <a:xfrm>
            <a:off x="406216" y="1311212"/>
            <a:ext cx="2766225" cy="461665"/>
          </a:xfrm>
          <a:prstGeom prst="rect">
            <a:avLst/>
          </a:prstGeom>
          <a:noFill/>
        </p:spPr>
        <p:txBody>
          <a:bodyPr wrap="square" rtlCol="0">
            <a:spAutoFit/>
          </a:bodyPr>
          <a:lstStyle/>
          <a:p>
            <a:pPr algn="ctr"/>
            <a:r>
              <a:rPr lang="en-US" sz="2400" b="1" dirty="0" smtClean="0">
                <a:solidFill>
                  <a:srgbClr val="4D3929"/>
                </a:solidFill>
                <a:latin typeface="Century Gothic" panose="020B0502020202020204" pitchFamily="34" charset="0"/>
              </a:rPr>
              <a:t>The </a:t>
            </a:r>
            <a:r>
              <a:rPr lang="en-US" sz="2400" b="1" dirty="0" smtClean="0">
                <a:solidFill>
                  <a:srgbClr val="F54152"/>
                </a:solidFill>
                <a:latin typeface="Century Gothic" panose="020B0502020202020204" pitchFamily="34" charset="0"/>
              </a:rPr>
              <a:t>past</a:t>
            </a:r>
            <a:r>
              <a:rPr lang="en-US" sz="2400" b="1" dirty="0" smtClean="0">
                <a:solidFill>
                  <a:srgbClr val="4D3929"/>
                </a:solidFill>
                <a:latin typeface="Century Gothic" panose="020B0502020202020204" pitchFamily="34" charset="0"/>
              </a:rPr>
              <a:t> . . . </a:t>
            </a:r>
          </a:p>
        </p:txBody>
      </p:sp>
      <p:sp>
        <p:nvSpPr>
          <p:cNvPr id="10" name="TextBox 9"/>
          <p:cNvSpPr txBox="1"/>
          <p:nvPr/>
        </p:nvSpPr>
        <p:spPr>
          <a:xfrm>
            <a:off x="154591" y="1752453"/>
            <a:ext cx="3269474" cy="2308324"/>
          </a:xfrm>
          <a:prstGeom prst="rect">
            <a:avLst/>
          </a:prstGeom>
          <a:noFill/>
        </p:spPr>
        <p:txBody>
          <a:bodyPr wrap="square" rtlCol="0">
            <a:spAutoFit/>
          </a:bodyPr>
          <a:lstStyle/>
          <a:p>
            <a:pPr marL="285750" indent="-285750">
              <a:buFont typeface="Arial" panose="020B0604020202020204" pitchFamily="34" charset="0"/>
              <a:buChar char="•"/>
            </a:pPr>
            <a:r>
              <a:rPr lang="en-US" sz="1800" b="1" dirty="0" smtClean="0">
                <a:solidFill>
                  <a:srgbClr val="4D3929"/>
                </a:solidFill>
                <a:latin typeface="Century Gothic" panose="020B0502020202020204" pitchFamily="34" charset="0"/>
              </a:rPr>
              <a:t>Local churches sent out missionaries (e.g., Acts 13)</a:t>
            </a:r>
          </a:p>
          <a:p>
            <a:pPr marL="285750" indent="-285750">
              <a:buFont typeface="Arial" panose="020B0604020202020204" pitchFamily="34" charset="0"/>
              <a:buChar char="•"/>
            </a:pPr>
            <a:r>
              <a:rPr lang="en-US" sz="1800" b="1" dirty="0" smtClean="0">
                <a:solidFill>
                  <a:srgbClr val="4D3929"/>
                </a:solidFill>
                <a:latin typeface="Century Gothic" panose="020B0502020202020204" pitchFamily="34" charset="0"/>
              </a:rPr>
              <a:t>Guided by Scripture</a:t>
            </a:r>
          </a:p>
          <a:p>
            <a:pPr marL="285750" indent="-285750">
              <a:buFont typeface="Arial" panose="020B0604020202020204" pitchFamily="34" charset="0"/>
              <a:buChar char="•"/>
            </a:pPr>
            <a:r>
              <a:rPr lang="en-US" sz="1800" b="1" dirty="0" smtClean="0">
                <a:solidFill>
                  <a:srgbClr val="4D3929"/>
                </a:solidFill>
                <a:latin typeface="Century Gothic" panose="020B0502020202020204" pitchFamily="34" charset="0"/>
              </a:rPr>
              <a:t>Authority of the Lord Jesus Christ (Matt. 16)</a:t>
            </a:r>
          </a:p>
          <a:p>
            <a:pPr marL="285750" indent="-285750">
              <a:buFont typeface="Arial" panose="020B0604020202020204" pitchFamily="34" charset="0"/>
              <a:buChar char="•"/>
            </a:pPr>
            <a:r>
              <a:rPr lang="en-US" sz="1800" b="1" dirty="0" smtClean="0">
                <a:solidFill>
                  <a:srgbClr val="4D3929"/>
                </a:solidFill>
                <a:latin typeface="Century Gothic" panose="020B0502020202020204" pitchFamily="34" charset="0"/>
              </a:rPr>
              <a:t>Emphasized the </a:t>
            </a:r>
            <a:r>
              <a:rPr lang="en-US" sz="1800" b="1" dirty="0" smtClean="0">
                <a:solidFill>
                  <a:srgbClr val="F54152"/>
                </a:solidFill>
                <a:latin typeface="Century Gothic" panose="020B0502020202020204" pitchFamily="34" charset="0"/>
              </a:rPr>
              <a:t>“euangelion”</a:t>
            </a:r>
            <a:endParaRPr lang="en-US" sz="1800" b="1" dirty="0">
              <a:solidFill>
                <a:srgbClr val="F54152"/>
              </a:solidFill>
            </a:endParaRPr>
          </a:p>
        </p:txBody>
      </p:sp>
      <p:sp>
        <p:nvSpPr>
          <p:cNvPr id="11" name="TextBox 10"/>
          <p:cNvSpPr txBox="1"/>
          <p:nvPr/>
        </p:nvSpPr>
        <p:spPr>
          <a:xfrm>
            <a:off x="3588526" y="1752453"/>
            <a:ext cx="3269474" cy="3416320"/>
          </a:xfrm>
          <a:prstGeom prst="rect">
            <a:avLst/>
          </a:prstGeom>
          <a:noFill/>
        </p:spPr>
        <p:txBody>
          <a:bodyPr wrap="square" rtlCol="0">
            <a:spAutoFit/>
          </a:bodyPr>
          <a:lstStyle/>
          <a:p>
            <a:pPr marL="285750" indent="-285750">
              <a:buFont typeface="Arial" panose="020B0604020202020204" pitchFamily="34" charset="0"/>
              <a:buChar char="•"/>
            </a:pPr>
            <a:r>
              <a:rPr lang="en-US" sz="1800" b="1" dirty="0" smtClean="0">
                <a:solidFill>
                  <a:srgbClr val="4D3929"/>
                </a:solidFill>
                <a:latin typeface="Century Gothic" panose="020B0502020202020204" pitchFamily="34" charset="0"/>
              </a:rPr>
              <a:t>Parachurch organization</a:t>
            </a:r>
          </a:p>
          <a:p>
            <a:pPr marL="285750" indent="-285750">
              <a:buFont typeface="Arial" panose="020B0604020202020204" pitchFamily="34" charset="0"/>
              <a:buChar char="•"/>
            </a:pPr>
            <a:r>
              <a:rPr lang="en-US" sz="1800" b="1" dirty="0" smtClean="0">
                <a:solidFill>
                  <a:srgbClr val="4D3929"/>
                </a:solidFill>
                <a:latin typeface="Century Gothic" panose="020B0502020202020204" pitchFamily="34" charset="0"/>
              </a:rPr>
              <a:t>Not necessarily under biblical authority</a:t>
            </a:r>
          </a:p>
          <a:p>
            <a:pPr marL="285750" indent="-285750">
              <a:buFont typeface="Arial" panose="020B0604020202020204" pitchFamily="34" charset="0"/>
              <a:buChar char="•"/>
            </a:pPr>
            <a:r>
              <a:rPr lang="en-US" sz="1800" b="1" dirty="0" smtClean="0">
                <a:solidFill>
                  <a:srgbClr val="4D3929"/>
                </a:solidFill>
                <a:latin typeface="Century Gothic" panose="020B0502020202020204" pitchFamily="34" charset="0"/>
              </a:rPr>
              <a:t>Few, if any, checks and balances</a:t>
            </a:r>
          </a:p>
          <a:p>
            <a:pPr marL="285750" indent="-285750">
              <a:buFont typeface="Arial" panose="020B0604020202020204" pitchFamily="34" charset="0"/>
              <a:buChar char="•"/>
            </a:pPr>
            <a:r>
              <a:rPr lang="en-US" sz="1800" b="1" dirty="0" smtClean="0">
                <a:solidFill>
                  <a:srgbClr val="4D3929"/>
                </a:solidFill>
                <a:latin typeface="Century Gothic" panose="020B0502020202020204" pitchFamily="34" charset="0"/>
              </a:rPr>
              <a:t>Business construct</a:t>
            </a:r>
          </a:p>
          <a:p>
            <a:pPr marL="285750" indent="-285750">
              <a:buFont typeface="Arial" panose="020B0604020202020204" pitchFamily="34" charset="0"/>
              <a:buChar char="•"/>
            </a:pPr>
            <a:r>
              <a:rPr lang="en-US" sz="1800" b="1" dirty="0" smtClean="0">
                <a:solidFill>
                  <a:srgbClr val="4D3929"/>
                </a:solidFill>
                <a:latin typeface="Century Gothic" panose="020B0502020202020204" pitchFamily="34" charset="0"/>
              </a:rPr>
              <a:t>De-emphasis on preaching; increase in humanitarian efforts</a:t>
            </a:r>
          </a:p>
          <a:p>
            <a:pPr marL="285750" indent="-285750">
              <a:buClr>
                <a:srgbClr val="4D3929"/>
              </a:buClr>
              <a:buFont typeface="Arial" panose="020B0604020202020204" pitchFamily="34" charset="0"/>
              <a:buChar char="•"/>
            </a:pPr>
            <a:r>
              <a:rPr lang="en-US" sz="1800" b="1" dirty="0" smtClean="0">
                <a:solidFill>
                  <a:srgbClr val="F54152"/>
                </a:solidFill>
                <a:latin typeface="Century Gothic" panose="020B0502020202020204" pitchFamily="34" charset="0"/>
              </a:rPr>
              <a:t>Mandatory</a:t>
            </a:r>
            <a:r>
              <a:rPr lang="en-US" sz="1800" b="1" dirty="0" smtClean="0">
                <a:solidFill>
                  <a:srgbClr val="4D3929"/>
                </a:solidFill>
                <a:latin typeface="Century Gothic" panose="020B0502020202020204" pitchFamily="34" charset="0"/>
              </a:rPr>
              <a:t> financial solicitation before departing</a:t>
            </a:r>
            <a:endParaRPr lang="en-US" sz="1800" b="1" dirty="0">
              <a:solidFill>
                <a:srgbClr val="4D3929"/>
              </a:solidFill>
            </a:endParaRPr>
          </a:p>
        </p:txBody>
      </p:sp>
      <p:sp>
        <p:nvSpPr>
          <p:cNvPr id="9" name="TextBox 8"/>
          <p:cNvSpPr txBox="1"/>
          <p:nvPr/>
        </p:nvSpPr>
        <p:spPr>
          <a:xfrm>
            <a:off x="3746956" y="1311211"/>
            <a:ext cx="2952614" cy="461665"/>
          </a:xfrm>
          <a:prstGeom prst="rect">
            <a:avLst/>
          </a:prstGeom>
          <a:noFill/>
        </p:spPr>
        <p:txBody>
          <a:bodyPr wrap="square" rtlCol="0">
            <a:spAutoFit/>
          </a:bodyPr>
          <a:lstStyle/>
          <a:p>
            <a:pPr algn="ctr"/>
            <a:r>
              <a:rPr lang="en-US" sz="2400" b="1" dirty="0" smtClean="0">
                <a:solidFill>
                  <a:srgbClr val="4D3929"/>
                </a:solidFill>
                <a:latin typeface="Century Gothic" panose="020B0502020202020204" pitchFamily="34" charset="0"/>
              </a:rPr>
              <a:t>The </a:t>
            </a:r>
            <a:r>
              <a:rPr lang="en-US" sz="2400" b="1" dirty="0" smtClean="0">
                <a:solidFill>
                  <a:srgbClr val="F54152"/>
                </a:solidFill>
                <a:latin typeface="Century Gothic" panose="020B0502020202020204" pitchFamily="34" charset="0"/>
              </a:rPr>
              <a:t>present</a:t>
            </a:r>
            <a:r>
              <a:rPr lang="en-US" sz="2400" b="1" dirty="0" smtClean="0">
                <a:solidFill>
                  <a:srgbClr val="4D3929"/>
                </a:solidFill>
                <a:latin typeface="Century Gothic" panose="020B0502020202020204" pitchFamily="34" charset="0"/>
              </a:rPr>
              <a:t> . . . </a:t>
            </a:r>
            <a:endParaRPr lang="en-US" sz="2400" b="1" dirty="0">
              <a:solidFill>
                <a:srgbClr val="4D3929"/>
              </a:solidFill>
            </a:endParaRPr>
          </a:p>
        </p:txBody>
      </p:sp>
      <p:sp>
        <p:nvSpPr>
          <p:cNvPr id="13" name="TextBox 12"/>
          <p:cNvSpPr txBox="1"/>
          <p:nvPr/>
        </p:nvSpPr>
        <p:spPr>
          <a:xfrm>
            <a:off x="480226" y="600734"/>
            <a:ext cx="5486400" cy="646331"/>
          </a:xfrm>
          <a:prstGeom prst="rect">
            <a:avLst/>
          </a:prstGeom>
          <a:noFill/>
        </p:spPr>
        <p:txBody>
          <a:bodyPr wrap="square" rtlCol="0">
            <a:spAutoFit/>
          </a:bodyPr>
          <a:lstStyle/>
          <a:p>
            <a:r>
              <a:rPr lang="en-US" sz="3600" b="1" dirty="0" smtClean="0">
                <a:solidFill>
                  <a:srgbClr val="4D3929"/>
                </a:solidFill>
                <a:latin typeface="Century Gothic" panose="020B0502020202020204" pitchFamily="34" charset="0"/>
              </a:rPr>
              <a:t>A Tale of </a:t>
            </a:r>
            <a:r>
              <a:rPr lang="en-US" sz="3600" b="1" dirty="0" smtClean="0">
                <a:solidFill>
                  <a:srgbClr val="F54152"/>
                </a:solidFill>
                <a:latin typeface="Century Gothic" panose="020B0502020202020204" pitchFamily="34" charset="0"/>
              </a:rPr>
              <a:t>Two Methods </a:t>
            </a:r>
          </a:p>
        </p:txBody>
      </p:sp>
      <p:sp>
        <p:nvSpPr>
          <p:cNvPr id="14" name="Shape 46"/>
          <p:cNvSpPr/>
          <p:nvPr/>
        </p:nvSpPr>
        <p:spPr>
          <a:xfrm>
            <a:off x="434250" y="579001"/>
            <a:ext cx="40725" cy="675599"/>
          </a:xfrm>
          <a:prstGeom prst="rect">
            <a:avLst/>
          </a:prstGeom>
          <a:solidFill>
            <a:srgbClr val="4D3929"/>
          </a:solidFill>
          <a:ln>
            <a:noFill/>
          </a:ln>
        </p:spPr>
        <p:txBody>
          <a:bodyPr lIns="68569" tIns="68569" rIns="68569" bIns="68569" anchor="ctr" anchorCtr="0">
            <a:noAutofit/>
          </a:bodyPr>
          <a:lstStyle/>
          <a:p>
            <a:pPr lvl="0">
              <a:spcBef>
                <a:spcPts val="0"/>
              </a:spcBef>
              <a:buNone/>
            </a:pPr>
            <a:endParaRPr sz="1050">
              <a:solidFill>
                <a:srgbClr val="4D3929"/>
              </a:solidFill>
            </a:endParaRPr>
          </a:p>
        </p:txBody>
      </p:sp>
      <p:cxnSp>
        <p:nvCxnSpPr>
          <p:cNvPr id="16" name="Shape 109"/>
          <p:cNvCxnSpPr/>
          <p:nvPr/>
        </p:nvCxnSpPr>
        <p:spPr>
          <a:xfrm flipH="1" flipV="1">
            <a:off x="2914850" y="1548625"/>
            <a:ext cx="900018" cy="2514"/>
          </a:xfrm>
          <a:prstGeom prst="straightConnector1">
            <a:avLst/>
          </a:prstGeom>
          <a:noFill/>
          <a:ln w="12700" cap="flat" cmpd="sng">
            <a:solidFill>
              <a:srgbClr val="4D3929"/>
            </a:solidFill>
            <a:prstDash val="dash"/>
            <a:round/>
            <a:headEnd type="stealth" w="lg" len="lg"/>
            <a:tailEnd type="none" w="lg" len="lg"/>
          </a:ln>
        </p:spPr>
      </p:cxnSp>
    </p:spTree>
    <p:extLst>
      <p:ext uri="{BB962C8B-B14F-4D97-AF65-F5344CB8AC3E}">
        <p14:creationId xmlns:p14="http://schemas.microsoft.com/office/powerpoint/2010/main" val="1689871980"/>
      </p:ext>
    </p:extLst>
  </p:cSld>
  <p:clrMapOvr>
    <a:masterClrMapping/>
  </p:clrMapOvr>
  <p:timing>
    <p:tnLst>
      <p:par>
        <p:cTn id="1" dur="indefinite" restart="never" nodeType="tmRoot"/>
      </p:par>
    </p:tnLst>
  </p:timing>
</p:sld>
</file>

<file path=ppt/theme/theme1.xml><?xml version="1.0" encoding="utf-8"?>
<a:theme xmlns:a="http://schemas.openxmlformats.org/drawingml/2006/main" name="Fidel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TM04033927[[fn=Main Event]]</Template>
  <TotalTime>16480</TotalTime>
  <Words>3500</Words>
  <Application>Microsoft Office PowerPoint</Application>
  <PresentationFormat>Custom</PresentationFormat>
  <Paragraphs>468</Paragraphs>
  <Slides>87</Slides>
  <Notes>84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87</vt:i4>
      </vt:variant>
    </vt:vector>
  </HeadingPairs>
  <TitlesOfParts>
    <vt:vector size="94" baseType="lpstr">
      <vt:lpstr>Arial</vt:lpstr>
      <vt:lpstr>Wingdings</vt:lpstr>
      <vt:lpstr>Century Gothic</vt:lpstr>
      <vt:lpstr>Raleway Regular</vt:lpstr>
      <vt:lpstr>Titillium Web</vt:lpstr>
      <vt:lpstr>Nunito Sans</vt:lpstr>
      <vt:lpstr>Fidele template</vt:lpstr>
      <vt:lpstr>FirstLove Missions</vt:lpstr>
      <vt:lpstr>Discussion Points</vt:lpstr>
      <vt:lpstr>1 Beliefs &amp; Practice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Priority</vt:lpstr>
      <vt:lpstr>PowerPoint Presentation</vt:lpstr>
      <vt:lpstr>Three Reasons (from Scripture) </vt:lpstr>
      <vt:lpstr>The Divine Reality</vt:lpstr>
      <vt:lpstr>The Divine Promise</vt:lpstr>
      <vt:lpstr>The Divine Promise (Cont.)</vt:lpstr>
      <vt:lpstr>The Divine Promise (Cont.)</vt:lpstr>
      <vt:lpstr>PowerPoint Presentation</vt:lpstr>
      <vt:lpstr>PowerPoint Presentation</vt:lpstr>
      <vt:lpstr>Defining Our Terms</vt:lpstr>
      <vt:lpstr>The Divine Imperative</vt:lpstr>
      <vt:lpstr>Divine Imperative (Cont.)</vt:lpstr>
      <vt:lpstr>Divine Imperative (Cont.)</vt:lpstr>
      <vt:lpstr>2 Foundational Principles</vt:lpstr>
      <vt:lpstr>PowerPoint Presentation</vt:lpstr>
      <vt:lpstr>PowerPoint Presentation</vt:lpstr>
      <vt:lpstr>Principle #2: Equip</vt:lpstr>
      <vt:lpstr>Two Groups, Two Ways</vt:lpstr>
      <vt:lpstr>Principle #3: Develop</vt:lpstr>
      <vt:lpstr>PowerPoint Presentation</vt:lpstr>
      <vt:lpstr>Mature Believers</vt:lpstr>
      <vt:lpstr>PowerPoint Presentation</vt:lpstr>
      <vt:lpstr>3 Mission Statement</vt:lpstr>
      <vt:lpstr>Mission Statement</vt:lpstr>
      <vt:lpstr>4 Personnel &amp; Ministry Structure</vt:lpstr>
      <vt:lpstr>PowerPoint Presentation</vt:lpstr>
      <vt:lpstr>Corporate Structure</vt:lpstr>
      <vt:lpstr>A Radical Structure</vt:lpstr>
      <vt:lpstr>PowerPoint Presentation</vt:lpstr>
      <vt:lpstr>Working Together</vt:lpstr>
      <vt:lpstr>PowerPoint Presentation</vt:lpstr>
      <vt:lpstr>PowerPoint Presentation</vt:lpstr>
      <vt:lpstr>Board of Advisors</vt:lpstr>
      <vt:lpstr>Board of Advisors (Cont.)</vt:lpstr>
      <vt:lpstr>FLM Administrator</vt:lpstr>
      <vt:lpstr>FLM Administrator (Cont.) </vt:lpstr>
      <vt:lpstr>FLM Missionary</vt:lpstr>
      <vt:lpstr>PowerPoint Presentation</vt:lpstr>
      <vt:lpstr>Essential Requirements</vt:lpstr>
      <vt:lpstr>Missionary Certification</vt:lpstr>
      <vt:lpstr>PowerPoint Presentation</vt:lpstr>
      <vt:lpstr>Continuing Training</vt:lpstr>
      <vt:lpstr>PowerPoint Presentation</vt:lpstr>
      <vt:lpstr>FLM Missionary Worker*</vt:lpstr>
      <vt:lpstr>PowerPoint Presentation</vt:lpstr>
      <vt:lpstr>Financial Policy</vt:lpstr>
      <vt:lpstr>PowerPoint Presentation</vt:lpstr>
      <vt:lpstr>By Faith We Operate</vt:lpstr>
      <vt:lpstr>Cooperating Churches</vt:lpstr>
      <vt:lpstr>PowerPoint Presentation</vt:lpstr>
      <vt:lpstr>Ministry Structure Today</vt:lpstr>
      <vt:lpstr>PowerPoint Presentation</vt:lpstr>
      <vt:lpstr>5 How FLM Operates</vt:lpstr>
      <vt:lpstr>Regional Managers</vt:lpstr>
      <vt:lpstr>PowerPoint Presentation</vt:lpstr>
      <vt:lpstr>India</vt:lpstr>
      <vt:lpstr>Nepal</vt:lpstr>
      <vt:lpstr>Nigeria</vt:lpstr>
      <vt:lpstr>Philippines</vt:lpstr>
      <vt:lpstr>United States</vt:lpstr>
      <vt:lpstr>PowerPoint Presentation</vt:lpstr>
      <vt:lpstr>6 Future of FLM</vt:lpstr>
      <vt:lpstr>Today &amp; On the Morrow</vt:lpstr>
      <vt:lpstr>To 2 0 2 0 &amp; Beyond</vt:lpstr>
      <vt:lpstr>To 2 0 2 0 &amp; Beyond</vt:lpstr>
      <vt:lpstr>PowerPoint Presentation</vt:lpstr>
      <vt:lpstr>PowerPoint Presentation</vt:lpstr>
      <vt:lpstr>By Faith</vt:lpstr>
      <vt:lpstr>Faith</vt:lpstr>
      <vt:lpstr>Promises to Embrace</vt:lpstr>
      <vt:lpstr>More Promises</vt:lpstr>
      <vt:lpstr>More Promises (Cont.)</vt:lpstr>
      <vt:lpstr>More Promises (Cont.)</vt:lpstr>
      <vt:lpstr>More Promises (Cont.)</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Adam</dc:creator>
  <cp:lastModifiedBy>Adam</cp:lastModifiedBy>
  <cp:revision>763</cp:revision>
  <dcterms:modified xsi:type="dcterms:W3CDTF">2017-08-21T13:47:29Z</dcterms:modified>
</cp:coreProperties>
</file>