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9"/>
  </p:notesMasterIdLst>
  <p:handoutMasterIdLst>
    <p:handoutMasterId r:id="rId50"/>
  </p:handoutMasterIdLst>
  <p:sldIdLst>
    <p:sldId id="256" r:id="rId2"/>
    <p:sldId id="257" r:id="rId3"/>
    <p:sldId id="330" r:id="rId4"/>
    <p:sldId id="293" r:id="rId5"/>
    <p:sldId id="289" r:id="rId6"/>
    <p:sldId id="290" r:id="rId7"/>
    <p:sldId id="295" r:id="rId8"/>
    <p:sldId id="296" r:id="rId9"/>
    <p:sldId id="297" r:id="rId10"/>
    <p:sldId id="298" r:id="rId11"/>
    <p:sldId id="299" r:id="rId12"/>
    <p:sldId id="300" r:id="rId13"/>
    <p:sldId id="331" r:id="rId14"/>
    <p:sldId id="302" r:id="rId15"/>
    <p:sldId id="303" r:id="rId16"/>
    <p:sldId id="304" r:id="rId17"/>
    <p:sldId id="332" r:id="rId18"/>
    <p:sldId id="305" r:id="rId19"/>
    <p:sldId id="306" r:id="rId20"/>
    <p:sldId id="307" r:id="rId21"/>
    <p:sldId id="333" r:id="rId22"/>
    <p:sldId id="292" r:id="rId23"/>
    <p:sldId id="334" r:id="rId24"/>
    <p:sldId id="308" r:id="rId25"/>
    <p:sldId id="309" r:id="rId26"/>
    <p:sldId id="335" r:id="rId27"/>
    <p:sldId id="310" r:id="rId28"/>
    <p:sldId id="328"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9" r:id="rId46"/>
    <p:sldId id="327" r:id="rId47"/>
    <p:sldId id="263" r:id="rId48"/>
  </p:sldIdLst>
  <p:sldSz cx="6858000" cy="5143500"/>
  <p:notesSz cx="6858000" cy="9144000"/>
  <p:embeddedFontLst>
    <p:embeddedFont>
      <p:font typeface="Microsoft Sans Serif" panose="020B0604020202020204" pitchFamily="34" charset="0"/>
      <p:regular r:id="rId51"/>
    </p:embeddedFont>
    <p:embeddedFont>
      <p:font typeface="Century Gothic" panose="020B0502020202020204" pitchFamily="34" charset="0"/>
      <p:regular r:id="rId52"/>
      <p:bold r:id="rId53"/>
      <p:italic r:id="rId54"/>
      <p:boldItalic r:id="rId55"/>
    </p:embeddedFont>
    <p:embeddedFont>
      <p:font typeface="Titillium Web"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4152"/>
    <a:srgbClr val="2A4971"/>
    <a:srgbClr val="4D3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B228AB-F6D2-4E9D-AE89-ECF7578E9353}">
  <a:tblStyle styleId="{10B228AB-F6D2-4E9D-AE89-ECF7578E9353}"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7" autoAdjust="0"/>
  </p:normalViewPr>
  <p:slideViewPr>
    <p:cSldViewPr snapToGrid="0">
      <p:cViewPr varScale="1">
        <p:scale>
          <a:sx n="145" d="100"/>
          <a:sy n="145" d="100"/>
        </p:scale>
        <p:origin x="1668" y="12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image" Target="../media/image18.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8.pn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overlay val="1"/>
    </c:title>
    <c:autoTitleDeleted val="0"/>
    <c:plotArea>
      <c:layout>
        <c:manualLayout>
          <c:layoutTarget val="inner"/>
          <c:xMode val="edge"/>
          <c:yMode val="edge"/>
          <c:x val="0.16276434117775027"/>
          <c:y val="4.4355656154861811E-2"/>
          <c:w val="0.67069171730515764"/>
          <c:h val="0.51728956836410422"/>
        </c:manualLayout>
      </c:layout>
      <c:lineChart>
        <c:grouping val="standard"/>
        <c:varyColors val="0"/>
        <c:ser>
          <c:idx val="0"/>
          <c:order val="0"/>
          <c:tx>
            <c:strRef>
              <c:f>Sheet1!$A$2</c:f>
              <c:strCache>
                <c:ptCount val="1"/>
                <c:pt idx="0">
                  <c:v>Available Titles</c:v>
                </c:pt>
              </c:strCache>
            </c:strRef>
          </c:tx>
          <c:spPr>
            <a:ln w="190500" cap="flat">
              <a:solidFill>
                <a:srgbClr val="F54152"/>
              </a:solidFill>
              <a:prstDash val="solid"/>
              <a:miter lim="400000"/>
            </a:ln>
            <a:effectLst/>
          </c:spPr>
          <c:marker>
            <c:symbol val="circle"/>
            <c:size val="14"/>
            <c:spPr>
              <a:solidFill>
                <a:srgbClr val="FFFFFF"/>
              </a:solidFill>
              <a:ln w="76200" cap="flat">
                <a:solidFill>
                  <a:srgbClr val="EAE0BE"/>
                </a:solidFill>
                <a:prstDash val="solid"/>
                <a:miter lim="400000"/>
              </a:ln>
              <a:effectLst/>
            </c:spPr>
          </c:marker>
          <c:dPt>
            <c:idx val="2"/>
            <c:marker>
              <c:symbol val="picture"/>
              <c:spPr>
                <a:blipFill>
                  <a:blip xmlns:r="http://schemas.openxmlformats.org/officeDocument/2006/relationships" r:embed="rId1"/>
                  <a:stretch>
                    <a:fillRect/>
                  </a:stretch>
                </a:blipFill>
                <a:ln w="25400">
                  <a:noFill/>
                </a:ln>
                <a:effectLst/>
              </c:spPr>
            </c:marker>
            <c:bubble3D val="0"/>
          </c:dPt>
          <c:cat>
            <c:numRef>
              <c:f>Sheet1!$B$1:$E$1</c:f>
              <c:numCache>
                <c:formatCode>General</c:formatCode>
                <c:ptCount val="4"/>
                <c:pt idx="0">
                  <c:v>2006</c:v>
                </c:pt>
                <c:pt idx="1">
                  <c:v>2010</c:v>
                </c:pt>
                <c:pt idx="2">
                  <c:v>2014</c:v>
                </c:pt>
                <c:pt idx="3">
                  <c:v>2018</c:v>
                </c:pt>
              </c:numCache>
            </c:numRef>
          </c:cat>
          <c:val>
            <c:numRef>
              <c:f>Sheet1!$B$2:$E$2</c:f>
              <c:numCache>
                <c:formatCode>General</c:formatCode>
                <c:ptCount val="4"/>
                <c:pt idx="0">
                  <c:v>1</c:v>
                </c:pt>
                <c:pt idx="1">
                  <c:v>10</c:v>
                </c:pt>
                <c:pt idx="2">
                  <c:v>20</c:v>
                </c:pt>
                <c:pt idx="3">
                  <c:v>47</c:v>
                </c:pt>
              </c:numCache>
            </c:numRef>
          </c:val>
          <c:smooth val="0"/>
        </c:ser>
        <c:dLbls>
          <c:showLegendKey val="0"/>
          <c:showVal val="0"/>
          <c:showCatName val="0"/>
          <c:showSerName val="0"/>
          <c:showPercent val="0"/>
          <c:showBubbleSize val="0"/>
        </c:dLbls>
        <c:marker val="1"/>
        <c:smooth val="0"/>
        <c:axId val="238397912"/>
        <c:axId val="238396736"/>
      </c:lineChart>
      <c:catAx>
        <c:axId val="23839791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1400" b="1" i="0" u="none" strike="noStrike">
                <a:solidFill>
                  <a:schemeClr val="bg1"/>
                </a:solidFill>
                <a:effectLst/>
                <a:latin typeface="+mj-lt"/>
              </a:defRPr>
            </a:pPr>
            <a:endParaRPr lang="en-US"/>
          </a:p>
        </c:txPr>
        <c:crossAx val="238396736"/>
        <c:crosses val="autoZero"/>
        <c:auto val="1"/>
        <c:lblAlgn val="ctr"/>
        <c:lblOffset val="100"/>
        <c:noMultiLvlLbl val="1"/>
      </c:catAx>
      <c:valAx>
        <c:axId val="238396736"/>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sz="1400" b="1" i="0" u="none" strike="noStrike">
                <a:solidFill>
                  <a:schemeClr val="bg1"/>
                </a:solidFill>
                <a:effectLst/>
                <a:latin typeface="+mj-lt"/>
              </a:defRPr>
            </a:pPr>
            <a:endParaRPr lang="en-US"/>
          </a:p>
        </c:txPr>
        <c:crossAx val="23839791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overlay val="1"/>
    </c:title>
    <c:autoTitleDeleted val="0"/>
    <c:plotArea>
      <c:layout>
        <c:manualLayout>
          <c:layoutTarget val="inner"/>
          <c:xMode val="edge"/>
          <c:yMode val="edge"/>
          <c:x val="0.16276434117775027"/>
          <c:y val="4.4355656154861811E-2"/>
          <c:w val="0.67069171730515764"/>
          <c:h val="0.51728956836410422"/>
        </c:manualLayout>
      </c:layout>
      <c:lineChart>
        <c:grouping val="standard"/>
        <c:varyColors val="0"/>
        <c:ser>
          <c:idx val="0"/>
          <c:order val="0"/>
          <c:tx>
            <c:strRef>
              <c:f>Sheet1!$A$2</c:f>
              <c:strCache>
                <c:ptCount val="1"/>
                <c:pt idx="0">
                  <c:v>Available Titles</c:v>
                </c:pt>
              </c:strCache>
            </c:strRef>
          </c:tx>
          <c:spPr>
            <a:ln w="190500" cap="flat">
              <a:solidFill>
                <a:srgbClr val="F54152"/>
              </a:solidFill>
              <a:prstDash val="solid"/>
              <a:miter lim="400000"/>
            </a:ln>
            <a:effectLst/>
          </c:spPr>
          <c:marker>
            <c:symbol val="circle"/>
            <c:size val="14"/>
            <c:spPr>
              <a:solidFill>
                <a:srgbClr val="FFFFFF"/>
              </a:solidFill>
              <a:ln w="76200" cap="flat">
                <a:solidFill>
                  <a:srgbClr val="EAE0BE"/>
                </a:solidFill>
                <a:prstDash val="solid"/>
                <a:miter lim="400000"/>
              </a:ln>
              <a:effectLst/>
            </c:spPr>
          </c:marker>
          <c:dPt>
            <c:idx val="2"/>
            <c:marker>
              <c:symbol val="picture"/>
              <c:spPr>
                <a:blipFill>
                  <a:blip xmlns:r="http://schemas.openxmlformats.org/officeDocument/2006/relationships" r:embed="rId1"/>
                  <a:stretch>
                    <a:fillRect/>
                  </a:stretch>
                </a:blipFill>
                <a:ln w="25400">
                  <a:noFill/>
                </a:ln>
                <a:effectLst/>
              </c:spPr>
            </c:marker>
            <c:bubble3D val="0"/>
          </c:dPt>
          <c:cat>
            <c:numRef>
              <c:f>Sheet1!$B$1:$E$1</c:f>
              <c:numCache>
                <c:formatCode>General</c:formatCode>
                <c:ptCount val="4"/>
                <c:pt idx="0">
                  <c:v>2006</c:v>
                </c:pt>
                <c:pt idx="1">
                  <c:v>2010</c:v>
                </c:pt>
                <c:pt idx="2">
                  <c:v>2014</c:v>
                </c:pt>
                <c:pt idx="3">
                  <c:v>2018</c:v>
                </c:pt>
              </c:numCache>
            </c:numRef>
          </c:cat>
          <c:val>
            <c:numRef>
              <c:f>Sheet1!$B$2:$E$2</c:f>
              <c:numCache>
                <c:formatCode>General</c:formatCode>
                <c:ptCount val="4"/>
                <c:pt idx="0">
                  <c:v>2000</c:v>
                </c:pt>
                <c:pt idx="1">
                  <c:v>10000</c:v>
                </c:pt>
                <c:pt idx="2">
                  <c:v>20000</c:v>
                </c:pt>
                <c:pt idx="3">
                  <c:v>140000</c:v>
                </c:pt>
              </c:numCache>
            </c:numRef>
          </c:val>
          <c:smooth val="0"/>
        </c:ser>
        <c:dLbls>
          <c:showLegendKey val="0"/>
          <c:showVal val="0"/>
          <c:showCatName val="0"/>
          <c:showSerName val="0"/>
          <c:showPercent val="0"/>
          <c:showBubbleSize val="0"/>
        </c:dLbls>
        <c:marker val="1"/>
        <c:smooth val="0"/>
        <c:axId val="238396344"/>
        <c:axId val="238397128"/>
      </c:lineChart>
      <c:catAx>
        <c:axId val="23839634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1400" b="1" i="0" u="none" strike="noStrike">
                <a:solidFill>
                  <a:schemeClr val="bg1"/>
                </a:solidFill>
                <a:effectLst/>
                <a:latin typeface="+mj-lt"/>
              </a:defRPr>
            </a:pPr>
            <a:endParaRPr lang="en-US"/>
          </a:p>
        </c:txPr>
        <c:crossAx val="238397128"/>
        <c:crosses val="autoZero"/>
        <c:auto val="1"/>
        <c:lblAlgn val="ctr"/>
        <c:lblOffset val="100"/>
        <c:noMultiLvlLbl val="1"/>
      </c:catAx>
      <c:valAx>
        <c:axId val="238397128"/>
        <c:scaling>
          <c:orientation val="minMax"/>
          <c:max val="150000"/>
          <c:min val="0"/>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txPr>
          <a:bodyPr rot="0"/>
          <a:lstStyle/>
          <a:p>
            <a:pPr>
              <a:defRPr sz="1400" b="1">
                <a:solidFill>
                  <a:schemeClr val="bg1"/>
                </a:solidFill>
                <a:latin typeface="+mj-lt"/>
              </a:defRPr>
            </a:pPr>
            <a:endParaRPr lang="en-US"/>
          </a:p>
        </c:txPr>
        <c:crossAx val="238396344"/>
        <c:crosses val="autoZero"/>
        <c:crossBetween val="midCat"/>
        <c:majorUnit val="50000"/>
        <c:minorUnit val="1000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0.35558</cdr:x>
      <cdr:y>0.40448</cdr:y>
    </cdr:from>
    <cdr:to>
      <cdr:x>0.41816</cdr:x>
      <cdr:y>0.5</cdr:y>
    </cdr:to>
    <cdr:sp macro="" textlink="">
      <cdr:nvSpPr>
        <cdr:cNvPr id="2" name="Shape 236"/>
        <cdr:cNvSpPr/>
      </cdr:nvSpPr>
      <cdr:spPr>
        <a:xfrm xmlns:a="http://schemas.openxmlformats.org/drawingml/2006/main">
          <a:off x="1317413" y="917788"/>
          <a:ext cx="231869" cy="216746"/>
        </a:xfrm>
        <a:prstGeom xmlns:a="http://schemas.openxmlformats.org/drawingml/2006/main" prst="ellipse">
          <a:avLst/>
        </a:prstGeom>
        <a:solidFill xmlns:a="http://schemas.openxmlformats.org/drawingml/2006/main">
          <a:srgbClr val="2A4971"/>
        </a:solidFill>
        <a:ln xmlns:a="http://schemas.openxmlformats.org/drawingml/2006/main" w="38100" cap="flat" cmpd="sng">
          <a:solidFill>
            <a:srgbClr val="FFFFFF"/>
          </a:solidFill>
          <a:prstDash val="solid"/>
          <a:round/>
          <a:headEnd type="none" w="med" len="med"/>
          <a:tailEnd type="none" w="med" len="med"/>
        </a:ln>
      </cdr:spPr>
      <cdr:txBody>
        <a:bodyPr xmlns:a="http://schemas.openxmlformats.org/drawingml/2006/main" lIns="68569" tIns="68569" rIns="68569" bIns="68569" anchor="ctr"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xmlns:a="http://schemas.openxmlformats.org/drawingml/2006/main">
          <a:endParaRPr sz="105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851B28-0ADF-49C3-8FE2-5B04DC413FE1}" type="datetimeFigureOut">
              <a:rPr lang="en-US" smtClean="0"/>
              <a:t>8/7/2017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AFF4C-E246-4E70-B2E6-B44ED8C16CD8}" type="slidenum">
              <a:rPr lang="en-US" smtClean="0"/>
              <a:t>‹#›</a:t>
            </a:fld>
            <a:endParaRPr lang="en-US"/>
          </a:p>
        </p:txBody>
      </p:sp>
    </p:spTree>
    <p:extLst>
      <p:ext uri="{BB962C8B-B14F-4D97-AF65-F5344CB8AC3E}">
        <p14:creationId xmlns:p14="http://schemas.microsoft.com/office/powerpoint/2010/main" val="2850961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216097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96739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40645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340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87397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6409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871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3948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3031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07698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8969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826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9402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255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6508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447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392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61201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89521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9198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6031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8271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167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058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87616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88491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27536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3439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09652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45464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42366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5617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00585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0006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78150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06044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53994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81519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8815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2861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79985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6384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8002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08395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6339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599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309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54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0"/>
            <a:ext cx="6858000" cy="3237470"/>
          </a:xfrm>
          <a:prstGeom prst="rect">
            <a:avLst/>
          </a:prstGeom>
          <a:solidFill>
            <a:srgbClr val="2A4971">
              <a:alpha val="82000"/>
            </a:srgbClr>
          </a:solidFill>
          <a:ln>
            <a:noFill/>
          </a:ln>
          <a:effectLst/>
        </p:spPr>
        <p:txBody>
          <a:bodyPr lIns="68569" tIns="68569" rIns="68569" bIns="68569" anchor="ctr" anchorCtr="0">
            <a:noAutofit/>
          </a:bodyPr>
          <a:lstStyle/>
          <a:p>
            <a:pPr lvl="0">
              <a:spcBef>
                <a:spcPts val="0"/>
              </a:spcBef>
              <a:buNone/>
            </a:pPr>
            <a:endParaRPr sz="1050"/>
          </a:p>
        </p:txBody>
      </p:sp>
      <p:sp>
        <p:nvSpPr>
          <p:cNvPr id="10" name="Shape 10"/>
          <p:cNvSpPr/>
          <p:nvPr/>
        </p:nvSpPr>
        <p:spPr>
          <a:xfrm>
            <a:off x="429256" y="1073150"/>
            <a:ext cx="45719" cy="1322510"/>
          </a:xfrm>
          <a:prstGeom prst="rect">
            <a:avLst/>
          </a:prstGeom>
          <a:solidFill>
            <a:srgbClr val="FFFFFF"/>
          </a:solidFill>
          <a:ln>
            <a:noFill/>
          </a:ln>
        </p:spPr>
        <p:txBody>
          <a:bodyPr lIns="68569" tIns="68569" rIns="68569" bIns="68569" anchor="ctr" anchorCtr="0">
            <a:noAutofit/>
          </a:bodyPr>
          <a:lstStyle/>
          <a:p>
            <a:pPr lvl="0" rtl="0">
              <a:spcBef>
                <a:spcPts val="0"/>
              </a:spcBef>
              <a:buNone/>
            </a:pPr>
            <a:endParaRPr sz="1050">
              <a:solidFill>
                <a:srgbClr val="FFFFFF"/>
              </a:solidFill>
            </a:endParaRPr>
          </a:p>
        </p:txBody>
      </p:sp>
      <p:sp>
        <p:nvSpPr>
          <p:cNvPr id="11" name="Shape 11"/>
          <p:cNvSpPr txBox="1">
            <a:spLocks noGrp="1"/>
          </p:cNvSpPr>
          <p:nvPr>
            <p:ph type="ctrTitle"/>
          </p:nvPr>
        </p:nvSpPr>
        <p:spPr>
          <a:xfrm>
            <a:off x="514350" y="1223663"/>
            <a:ext cx="4059225" cy="1159799"/>
          </a:xfrm>
          <a:prstGeom prst="rect">
            <a:avLst/>
          </a:prstGeom>
        </p:spPr>
        <p:txBody>
          <a:bodyPr lIns="91425" tIns="91425" rIns="91425" bIns="91425" anchor="ctr" anchorCtr="0"/>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p:spTree>
      <p:nvGrpSpPr>
        <p:cNvPr id="1" name="Shape 8"/>
        <p:cNvGrpSpPr/>
        <p:nvPr/>
      </p:nvGrpSpPr>
      <p:grpSpPr>
        <a:xfrm>
          <a:off x="0" y="0"/>
          <a:ext cx="0" cy="0"/>
          <a:chOff x="0" y="0"/>
          <a:chExt cx="0" cy="0"/>
        </a:xfrm>
      </p:grpSpPr>
      <p:sp>
        <p:nvSpPr>
          <p:cNvPr id="9" name="Shape 9"/>
          <p:cNvSpPr/>
          <p:nvPr/>
        </p:nvSpPr>
        <p:spPr>
          <a:xfrm>
            <a:off x="0" y="0"/>
            <a:ext cx="6858000" cy="5143500"/>
          </a:xfrm>
          <a:prstGeom prst="rect">
            <a:avLst/>
          </a:prstGeom>
          <a:solidFill>
            <a:srgbClr val="2A4971">
              <a:alpha val="82000"/>
            </a:srgbClr>
          </a:solidFill>
          <a:ln>
            <a:noFill/>
          </a:ln>
          <a:effectLst/>
        </p:spPr>
        <p:txBody>
          <a:bodyPr lIns="68569" tIns="68569" rIns="68569" bIns="68569" anchor="ctr" anchorCtr="0">
            <a:noAutofit/>
          </a:bodyPr>
          <a:lstStyle/>
          <a:p>
            <a:pPr lvl="0">
              <a:spcBef>
                <a:spcPts val="0"/>
              </a:spcBef>
              <a:buNone/>
            </a:pPr>
            <a:endParaRPr sz="1050"/>
          </a:p>
        </p:txBody>
      </p:sp>
      <p:sp>
        <p:nvSpPr>
          <p:cNvPr id="11" name="Shape 11"/>
          <p:cNvSpPr txBox="1">
            <a:spLocks noGrp="1"/>
          </p:cNvSpPr>
          <p:nvPr>
            <p:ph type="ctrTitle"/>
          </p:nvPr>
        </p:nvSpPr>
        <p:spPr>
          <a:xfrm>
            <a:off x="514350" y="1223663"/>
            <a:ext cx="4059225" cy="1159799"/>
          </a:xfrm>
          <a:prstGeom prst="rect">
            <a:avLst/>
          </a:prstGeom>
        </p:spPr>
        <p:txBody>
          <a:bodyPr lIns="91425" tIns="91425" rIns="91425" bIns="91425" anchor="ctr" anchorCtr="0"/>
          <a:lstStyle>
            <a:lvl1pPr lvl="0">
              <a:spcBef>
                <a:spcPts val="0"/>
              </a:spcBef>
              <a:buClr>
                <a:srgbClr val="FFFFFF"/>
              </a:buClr>
              <a:buSzPct val="100000"/>
              <a:defRPr sz="3600">
                <a:solidFill>
                  <a:srgbClr val="FFFFFF"/>
                </a:solidFill>
              </a:defRPr>
            </a:lvl1pPr>
            <a:lvl2pPr lvl="1">
              <a:spcBef>
                <a:spcPts val="0"/>
              </a:spcBef>
              <a:buClr>
                <a:srgbClr val="FFFFFF"/>
              </a:buClr>
              <a:buSzPct val="100000"/>
              <a:defRPr sz="3600">
                <a:solidFill>
                  <a:srgbClr val="FFFFFF"/>
                </a:solidFill>
              </a:defRPr>
            </a:lvl2pPr>
            <a:lvl3pPr lvl="2">
              <a:spcBef>
                <a:spcPts val="0"/>
              </a:spcBef>
              <a:buClr>
                <a:srgbClr val="FFFFFF"/>
              </a:buClr>
              <a:buSzPct val="100000"/>
              <a:defRPr sz="3600">
                <a:solidFill>
                  <a:srgbClr val="FFFFFF"/>
                </a:solidFill>
              </a:defRPr>
            </a:lvl3pPr>
            <a:lvl4pPr lvl="3">
              <a:spcBef>
                <a:spcPts val="0"/>
              </a:spcBef>
              <a:buClr>
                <a:srgbClr val="FFFFFF"/>
              </a:buClr>
              <a:buSzPct val="100000"/>
              <a:defRPr sz="3600">
                <a:solidFill>
                  <a:srgbClr val="FFFFFF"/>
                </a:solidFill>
              </a:defRPr>
            </a:lvl4pPr>
            <a:lvl5pPr lvl="4">
              <a:spcBef>
                <a:spcPts val="0"/>
              </a:spcBef>
              <a:buClr>
                <a:srgbClr val="FFFFFF"/>
              </a:buClr>
              <a:buSzPct val="100000"/>
              <a:defRPr sz="3600">
                <a:solidFill>
                  <a:srgbClr val="FFFFFF"/>
                </a:solidFill>
              </a:defRPr>
            </a:lvl5pPr>
            <a:lvl6pPr lvl="5">
              <a:spcBef>
                <a:spcPts val="0"/>
              </a:spcBef>
              <a:buClr>
                <a:srgbClr val="FFFFFF"/>
              </a:buClr>
              <a:buSzPct val="100000"/>
              <a:defRPr sz="3600">
                <a:solidFill>
                  <a:srgbClr val="FFFFFF"/>
                </a:solidFill>
              </a:defRPr>
            </a:lvl6pPr>
            <a:lvl7pPr lvl="6">
              <a:spcBef>
                <a:spcPts val="0"/>
              </a:spcBef>
              <a:buClr>
                <a:srgbClr val="FFFFFF"/>
              </a:buClr>
              <a:buSzPct val="100000"/>
              <a:defRPr sz="3600">
                <a:solidFill>
                  <a:srgbClr val="FFFFFF"/>
                </a:solidFill>
              </a:defRPr>
            </a:lvl7pPr>
            <a:lvl8pPr lvl="7">
              <a:spcBef>
                <a:spcPts val="0"/>
              </a:spcBef>
              <a:buClr>
                <a:srgbClr val="FFFFFF"/>
              </a:buClr>
              <a:buSzPct val="100000"/>
              <a:defRPr sz="3600">
                <a:solidFill>
                  <a:srgbClr val="FFFFFF"/>
                </a:solidFill>
              </a:defRPr>
            </a:lvl8pPr>
            <a:lvl9pPr lvl="8">
              <a:spcBef>
                <a:spcPts val="0"/>
              </a:spcBef>
              <a:buClr>
                <a:srgbClr val="FFFFFF"/>
              </a:buClr>
              <a:buSzPct val="100000"/>
              <a:defRPr sz="3600">
                <a:solidFill>
                  <a:srgbClr val="FFFFFF"/>
                </a:solidFill>
              </a:defRPr>
            </a:lvl9pPr>
          </a:lstStyle>
          <a:p>
            <a:endParaRPr dirty="0"/>
          </a:p>
        </p:txBody>
      </p:sp>
    </p:spTree>
    <p:extLst>
      <p:ext uri="{BB962C8B-B14F-4D97-AF65-F5344CB8AC3E}">
        <p14:creationId xmlns:p14="http://schemas.microsoft.com/office/powerpoint/2010/main" val="5465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6"/>
        <p:cNvGrpSpPr/>
        <p:nvPr/>
      </p:nvGrpSpPr>
      <p:grpSpPr>
        <a:xfrm>
          <a:off x="0" y="0"/>
          <a:ext cx="0" cy="0"/>
          <a:chOff x="0" y="0"/>
          <a:chExt cx="0" cy="0"/>
        </a:xfrm>
      </p:grpSpPr>
      <p:sp>
        <p:nvSpPr>
          <p:cNvPr id="7" name="Shape 9"/>
          <p:cNvSpPr/>
          <p:nvPr userDrawn="1"/>
        </p:nvSpPr>
        <p:spPr>
          <a:xfrm>
            <a:off x="0" y="0"/>
            <a:ext cx="6858000" cy="5143500"/>
          </a:xfrm>
          <a:prstGeom prst="rect">
            <a:avLst/>
          </a:prstGeom>
          <a:solidFill>
            <a:srgbClr val="2A4971">
              <a:alpha val="82000"/>
            </a:srgbClr>
          </a:solidFill>
          <a:ln>
            <a:noFill/>
          </a:ln>
          <a:effectLst/>
        </p:spPr>
        <p:txBody>
          <a:bodyPr lIns="68569" tIns="68569" rIns="68569" bIns="68569" anchor="ctr" anchorCtr="0">
            <a:noAutofit/>
          </a:bodyPr>
          <a:lstStyle/>
          <a:p>
            <a:pPr lvl="0">
              <a:spcBef>
                <a:spcPts val="0"/>
              </a:spcBef>
              <a:buNone/>
            </a:pPr>
            <a:endParaRPr sz="1050"/>
          </a:p>
        </p:txBody>
      </p:sp>
      <p:sp>
        <p:nvSpPr>
          <p:cNvPr id="27" name="Shape 27"/>
          <p:cNvSpPr txBox="1">
            <a:spLocks noGrp="1"/>
          </p:cNvSpPr>
          <p:nvPr>
            <p:ph type="title"/>
          </p:nvPr>
        </p:nvSpPr>
        <p:spPr>
          <a:xfrm>
            <a:off x="1217812" y="932600"/>
            <a:ext cx="24201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633318" y="1584701"/>
            <a:ext cx="2450475" cy="3218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2"/>
          </p:nvPr>
        </p:nvSpPr>
        <p:spPr>
          <a:xfrm>
            <a:off x="3231374" y="1584701"/>
            <a:ext cx="2450475" cy="3218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
        <p:cNvGrpSpPr/>
        <p:nvPr/>
      </p:nvGrpSpPr>
      <p:grpSpPr>
        <a:xfrm>
          <a:off x="0" y="0"/>
          <a:ext cx="0" cy="0"/>
          <a:chOff x="0" y="0"/>
          <a:chExt cx="0" cy="0"/>
        </a:xfrm>
      </p:grpSpPr>
      <p:sp>
        <p:nvSpPr>
          <p:cNvPr id="5" name="Shape 9"/>
          <p:cNvSpPr/>
          <p:nvPr userDrawn="1"/>
        </p:nvSpPr>
        <p:spPr>
          <a:xfrm>
            <a:off x="0" y="0"/>
            <a:ext cx="6858000" cy="5143500"/>
          </a:xfrm>
          <a:prstGeom prst="rect">
            <a:avLst/>
          </a:prstGeom>
          <a:solidFill>
            <a:srgbClr val="2A4971">
              <a:alpha val="81920"/>
            </a:srgbClr>
          </a:solidFill>
          <a:ln>
            <a:noFill/>
          </a:ln>
        </p:spPr>
        <p:txBody>
          <a:bodyPr lIns="68569" tIns="68569" rIns="68569" bIns="68569" anchor="ctr" anchorCtr="0">
            <a:noAutofit/>
          </a:bodyPr>
          <a:lstStyle/>
          <a:p>
            <a:pPr lvl="0">
              <a:spcBef>
                <a:spcPts val="0"/>
              </a:spcBef>
              <a:buNone/>
            </a:pPr>
            <a:endParaRPr sz="1050"/>
          </a:p>
        </p:txBody>
      </p:sp>
      <p:sp>
        <p:nvSpPr>
          <p:cNvPr id="40" name="Shape 40"/>
          <p:cNvSpPr txBox="1">
            <a:spLocks noGrp="1"/>
          </p:cNvSpPr>
          <p:nvPr>
            <p:ph type="title"/>
          </p:nvPr>
        </p:nvSpPr>
        <p:spPr>
          <a:xfrm>
            <a:off x="633319" y="422500"/>
            <a:ext cx="24201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41" name="Shape 41"/>
          <p:cNvSpPr/>
          <p:nvPr userDrawn="1"/>
        </p:nvSpPr>
        <p:spPr>
          <a:xfrm>
            <a:off x="434250" y="579001"/>
            <a:ext cx="40725" cy="675599"/>
          </a:xfrm>
          <a:prstGeom prst="rect">
            <a:avLst/>
          </a:prstGeom>
          <a:solidFill>
            <a:schemeClr val="bg1"/>
          </a:solidFill>
          <a:ln>
            <a:noFill/>
          </a:ln>
        </p:spPr>
        <p:txBody>
          <a:bodyPr lIns="68569" tIns="68569" rIns="68569" bIns="68569" anchor="ctr" anchorCtr="0">
            <a:noAutofit/>
          </a:bodyPr>
          <a:lstStyle/>
          <a:p>
            <a:pPr lvl="0">
              <a:spcBef>
                <a:spcPts val="0"/>
              </a:spcBef>
              <a:buNone/>
            </a:pPr>
            <a:endParaRPr sz="105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color">
    <p:spTree>
      <p:nvGrpSpPr>
        <p:cNvPr id="1" name="Shape 43"/>
        <p:cNvGrpSpPr/>
        <p:nvPr/>
      </p:nvGrpSpPr>
      <p:grpSpPr>
        <a:xfrm>
          <a:off x="0" y="0"/>
          <a:ext cx="0" cy="0"/>
          <a:chOff x="0" y="0"/>
          <a:chExt cx="0" cy="0"/>
        </a:xfrm>
      </p:grpSpPr>
      <p:sp>
        <p:nvSpPr>
          <p:cNvPr id="5" name="Shape 9"/>
          <p:cNvSpPr/>
          <p:nvPr userDrawn="1"/>
        </p:nvSpPr>
        <p:spPr>
          <a:xfrm>
            <a:off x="0" y="0"/>
            <a:ext cx="6858000" cy="5143500"/>
          </a:xfrm>
          <a:prstGeom prst="rect">
            <a:avLst/>
          </a:prstGeom>
          <a:solidFill>
            <a:srgbClr val="2A4971">
              <a:alpha val="81920"/>
            </a:srgbClr>
          </a:solidFill>
          <a:ln>
            <a:noFill/>
          </a:ln>
        </p:spPr>
        <p:txBody>
          <a:bodyPr lIns="68569" tIns="68569" rIns="68569" bIns="68569" anchor="ctr" anchorCtr="0">
            <a:noAutofit/>
          </a:bodyPr>
          <a:lstStyle/>
          <a:p>
            <a:pPr lvl="0">
              <a:spcBef>
                <a:spcPts val="0"/>
              </a:spcBef>
              <a:buNone/>
            </a:pPr>
            <a:endParaRPr sz="1050"/>
          </a:p>
        </p:txBody>
      </p:sp>
      <p:sp>
        <p:nvSpPr>
          <p:cNvPr id="45" name="Shape 45"/>
          <p:cNvSpPr txBox="1">
            <a:spLocks noGrp="1"/>
          </p:cNvSpPr>
          <p:nvPr>
            <p:ph type="title"/>
          </p:nvPr>
        </p:nvSpPr>
        <p:spPr>
          <a:xfrm>
            <a:off x="633319" y="422500"/>
            <a:ext cx="24201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half">
    <p:spTree>
      <p:nvGrpSpPr>
        <p:cNvPr id="1" name="Shape 47"/>
        <p:cNvGrpSpPr/>
        <p:nvPr/>
      </p:nvGrpSpPr>
      <p:grpSpPr>
        <a:xfrm>
          <a:off x="0" y="0"/>
          <a:ext cx="0" cy="0"/>
          <a:chOff x="0" y="0"/>
          <a:chExt cx="0" cy="0"/>
        </a:xfrm>
      </p:grpSpPr>
      <p:sp>
        <p:nvSpPr>
          <p:cNvPr id="49" name="Shape 49"/>
          <p:cNvSpPr txBox="1">
            <a:spLocks noGrp="1"/>
          </p:cNvSpPr>
          <p:nvPr>
            <p:ph type="title"/>
          </p:nvPr>
        </p:nvSpPr>
        <p:spPr>
          <a:xfrm>
            <a:off x="633319" y="422500"/>
            <a:ext cx="24201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5" name="Shape 9"/>
          <p:cNvSpPr/>
          <p:nvPr userDrawn="1"/>
        </p:nvSpPr>
        <p:spPr>
          <a:xfrm>
            <a:off x="0" y="0"/>
            <a:ext cx="6858000" cy="5143500"/>
          </a:xfrm>
          <a:prstGeom prst="rect">
            <a:avLst/>
          </a:prstGeom>
          <a:solidFill>
            <a:srgbClr val="2A4971">
              <a:alpha val="82000"/>
            </a:srgbClr>
          </a:solidFill>
          <a:ln>
            <a:noFill/>
          </a:ln>
          <a:effectLst/>
        </p:spPr>
        <p:txBody>
          <a:bodyPr lIns="68569" tIns="68569" rIns="68569" bIns="68569" anchor="ctr" anchorCtr="0">
            <a:noAutofit/>
          </a:bodyPr>
          <a:lstStyle/>
          <a:p>
            <a:pPr lvl="0">
              <a:spcBef>
                <a:spcPts val="0"/>
              </a:spcBef>
              <a:buNone/>
            </a:pPr>
            <a:endParaRPr sz="105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sp>
        <p:nvSpPr>
          <p:cNvPr id="3" name="Shape 9"/>
          <p:cNvSpPr/>
          <p:nvPr userDrawn="1"/>
        </p:nvSpPr>
        <p:spPr>
          <a:xfrm>
            <a:off x="0" y="0"/>
            <a:ext cx="6858000" cy="5143500"/>
          </a:xfrm>
          <a:prstGeom prst="rect">
            <a:avLst/>
          </a:prstGeom>
          <a:solidFill>
            <a:srgbClr val="2A4971">
              <a:alpha val="82000"/>
            </a:srgbClr>
          </a:solidFill>
          <a:ln>
            <a:noFill/>
          </a:ln>
          <a:effectLst/>
        </p:spPr>
        <p:txBody>
          <a:bodyPr lIns="68569" tIns="68569" rIns="68569" bIns="68569" anchor="ctr" anchorCtr="0">
            <a:noAutofit/>
          </a:bodyPr>
          <a:lstStyle/>
          <a:p>
            <a:pPr lvl="0">
              <a:spcBef>
                <a:spcPts val="0"/>
              </a:spcBef>
              <a:buNone/>
            </a:pPr>
            <a:endParaRPr sz="105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Quote">
    <p:spTree>
      <p:nvGrpSpPr>
        <p:cNvPr id="1" name="Shape 17"/>
        <p:cNvGrpSpPr/>
        <p:nvPr/>
      </p:nvGrpSpPr>
      <p:grpSpPr>
        <a:xfrm>
          <a:off x="0" y="0"/>
          <a:ext cx="0" cy="0"/>
          <a:chOff x="0" y="0"/>
          <a:chExt cx="0" cy="0"/>
        </a:xfrm>
      </p:grpSpPr>
      <p:sp>
        <p:nvSpPr>
          <p:cNvPr id="6" name="Shape 9"/>
          <p:cNvSpPr/>
          <p:nvPr userDrawn="1"/>
        </p:nvSpPr>
        <p:spPr>
          <a:xfrm>
            <a:off x="0" y="0"/>
            <a:ext cx="6858000" cy="5143500"/>
          </a:xfrm>
          <a:prstGeom prst="rect">
            <a:avLst/>
          </a:prstGeom>
          <a:solidFill>
            <a:srgbClr val="2A4971">
              <a:alpha val="82000"/>
            </a:srgbClr>
          </a:solidFill>
          <a:ln>
            <a:noFill/>
          </a:ln>
          <a:effectLst/>
        </p:spPr>
        <p:txBody>
          <a:bodyPr lIns="68569" tIns="68569" rIns="68569" bIns="68569" anchor="ctr" anchorCtr="0">
            <a:noAutofit/>
          </a:bodyPr>
          <a:lstStyle/>
          <a:p>
            <a:pPr lvl="0">
              <a:spcBef>
                <a:spcPts val="0"/>
              </a:spcBef>
              <a:buNone/>
            </a:pPr>
            <a:endParaRPr sz="1050"/>
          </a:p>
        </p:txBody>
      </p:sp>
      <p:sp>
        <p:nvSpPr>
          <p:cNvPr id="19" name="Shape 19"/>
          <p:cNvSpPr txBox="1">
            <a:spLocks noGrp="1"/>
          </p:cNvSpPr>
          <p:nvPr>
            <p:ph type="body" idx="1"/>
          </p:nvPr>
        </p:nvSpPr>
        <p:spPr>
          <a:xfrm>
            <a:off x="945788" y="1058151"/>
            <a:ext cx="4053374" cy="2744399"/>
          </a:xfrm>
          <a:prstGeom prst="rect">
            <a:avLst/>
          </a:prstGeom>
        </p:spPr>
        <p:txBody>
          <a:bodyPr lIns="91425" tIns="91425" rIns="91425" bIns="91425" anchor="t" anchorCtr="0"/>
          <a:lstStyle>
            <a:lvl1pPr lvl="0" rtl="0">
              <a:spcBef>
                <a:spcPts val="0"/>
              </a:spcBef>
              <a:buClr>
                <a:srgbClr val="FFFFFF"/>
              </a:buClr>
              <a:buSzPct val="100000"/>
              <a:defRPr sz="2250" i="1">
                <a:solidFill>
                  <a:srgbClr val="FFFFFF"/>
                </a:solidFill>
              </a:defRPr>
            </a:lvl1pPr>
            <a:lvl2pPr lvl="1" rtl="0">
              <a:spcBef>
                <a:spcPts val="0"/>
              </a:spcBef>
              <a:buClr>
                <a:srgbClr val="FFFFFF"/>
              </a:buClr>
              <a:buSzPct val="100000"/>
              <a:defRPr sz="2250" i="1">
                <a:solidFill>
                  <a:srgbClr val="FFFFFF"/>
                </a:solidFill>
              </a:defRPr>
            </a:lvl2pPr>
            <a:lvl3pPr lvl="2" rtl="0">
              <a:spcBef>
                <a:spcPts val="0"/>
              </a:spcBef>
              <a:buClr>
                <a:srgbClr val="FFFFFF"/>
              </a:buClr>
              <a:buSzPct val="100000"/>
              <a:defRPr sz="2250" i="1">
                <a:solidFill>
                  <a:srgbClr val="FFFFFF"/>
                </a:solidFill>
              </a:defRPr>
            </a:lvl3pPr>
            <a:lvl4pPr lvl="3" rtl="0">
              <a:spcBef>
                <a:spcPts val="0"/>
              </a:spcBef>
              <a:buClr>
                <a:srgbClr val="FFFFFF"/>
              </a:buClr>
              <a:buSzPct val="100000"/>
              <a:defRPr sz="2250" i="1">
                <a:solidFill>
                  <a:srgbClr val="FFFFFF"/>
                </a:solidFill>
              </a:defRPr>
            </a:lvl4pPr>
            <a:lvl5pPr lvl="4" rtl="0">
              <a:spcBef>
                <a:spcPts val="0"/>
              </a:spcBef>
              <a:buClr>
                <a:srgbClr val="FFFFFF"/>
              </a:buClr>
              <a:buSzPct val="100000"/>
              <a:defRPr sz="2250" i="1">
                <a:solidFill>
                  <a:srgbClr val="FFFFFF"/>
                </a:solidFill>
              </a:defRPr>
            </a:lvl5pPr>
            <a:lvl6pPr lvl="5" rtl="0">
              <a:spcBef>
                <a:spcPts val="0"/>
              </a:spcBef>
              <a:buClr>
                <a:srgbClr val="FFFFFF"/>
              </a:buClr>
              <a:buSzPct val="100000"/>
              <a:defRPr sz="2250" i="1">
                <a:solidFill>
                  <a:srgbClr val="FFFFFF"/>
                </a:solidFill>
              </a:defRPr>
            </a:lvl6pPr>
            <a:lvl7pPr lvl="6" rtl="0">
              <a:spcBef>
                <a:spcPts val="0"/>
              </a:spcBef>
              <a:buClr>
                <a:srgbClr val="FFFFFF"/>
              </a:buClr>
              <a:buSzPct val="100000"/>
              <a:defRPr sz="2250" i="1">
                <a:solidFill>
                  <a:srgbClr val="FFFFFF"/>
                </a:solidFill>
              </a:defRPr>
            </a:lvl7pPr>
            <a:lvl8pPr lvl="7" rtl="0">
              <a:spcBef>
                <a:spcPts val="0"/>
              </a:spcBef>
              <a:buClr>
                <a:srgbClr val="FFFFFF"/>
              </a:buClr>
              <a:buSzPct val="100000"/>
              <a:defRPr sz="2250" i="1">
                <a:solidFill>
                  <a:srgbClr val="FFFFFF"/>
                </a:solidFill>
              </a:defRPr>
            </a:lvl8pPr>
            <a:lvl9pPr lvl="8">
              <a:spcBef>
                <a:spcPts val="0"/>
              </a:spcBef>
              <a:buClr>
                <a:srgbClr val="FFFFFF"/>
              </a:buClr>
              <a:buSzPct val="100000"/>
              <a:defRPr sz="2250" i="1">
                <a:solidFill>
                  <a:srgbClr val="FFFFFF"/>
                </a:solidFill>
              </a:defRPr>
            </a:lvl9pPr>
          </a:lstStyle>
          <a:p>
            <a:endParaRPr/>
          </a:p>
        </p:txBody>
      </p:sp>
    </p:spTree>
    <p:extLst>
      <p:ext uri="{BB962C8B-B14F-4D97-AF65-F5344CB8AC3E}">
        <p14:creationId xmlns:p14="http://schemas.microsoft.com/office/powerpoint/2010/main" val="5975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33319" y="422500"/>
            <a:ext cx="2420100" cy="8574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542849" y="1586326"/>
            <a:ext cx="4569074" cy="31484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62" r:id="rId2"/>
    <p:sldLayoutId id="2147483652" r:id="rId3"/>
    <p:sldLayoutId id="2147483654" r:id="rId4"/>
    <p:sldLayoutId id="2147483655" r:id="rId5"/>
    <p:sldLayoutId id="2147483656" r:id="rId6"/>
    <p:sldLayoutId id="2147483660" r:id="rId7"/>
    <p:sldLayoutId id="21474836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50" y="1047869"/>
            <a:ext cx="4688550" cy="1363439"/>
          </a:xfrm>
          <a:prstGeom prst="rect">
            <a:avLst/>
          </a:prstGeom>
        </p:spPr>
        <p:txBody>
          <a:bodyPr lIns="68569" tIns="68569" rIns="68569" bIns="68569" anchor="ctr" anchorCtr="0">
            <a:noAutofit/>
          </a:bodyPr>
          <a:lstStyle/>
          <a:p>
            <a:r>
              <a:rPr lang="en" sz="5200" dirty="0" smtClean="0">
                <a:latin typeface="Arial" panose="020B0604020202020204" pitchFamily="34" charset="0"/>
                <a:cs typeface="Arial" panose="020B0604020202020204" pitchFamily="34" charset="0"/>
              </a:rPr>
              <a:t>First</a:t>
            </a:r>
            <a:r>
              <a:rPr lang="en" sz="5200" dirty="0" smtClean="0">
                <a:solidFill>
                  <a:srgbClr val="F54152"/>
                </a:solidFill>
                <a:latin typeface="Arial" panose="020B0604020202020204" pitchFamily="34" charset="0"/>
                <a:cs typeface="Arial" panose="020B0604020202020204" pitchFamily="34" charset="0"/>
              </a:rPr>
              <a:t>Love</a:t>
            </a:r>
            <a:r>
              <a:rPr lang="en" sz="5200" dirty="0" smtClean="0">
                <a:latin typeface="Arial" panose="020B0604020202020204" pitchFamily="34" charset="0"/>
                <a:cs typeface="Arial" panose="020B0604020202020204" pitchFamily="34" charset="0"/>
              </a:rPr>
              <a:t> Publications</a:t>
            </a:r>
            <a:endParaRPr lang="en" sz="5200" dirty="0">
              <a:latin typeface="Arial" panose="020B0604020202020204" pitchFamily="34" charset="0"/>
              <a:cs typeface="Arial" panose="020B0604020202020204" pitchFamily="34" charset="0"/>
            </a:endParaRPr>
          </a:p>
        </p:txBody>
      </p:sp>
      <p:sp>
        <p:nvSpPr>
          <p:cNvPr id="3" name="TextBox 2"/>
          <p:cNvSpPr txBox="1"/>
          <p:nvPr/>
        </p:nvSpPr>
        <p:spPr>
          <a:xfrm>
            <a:off x="2377443" y="2797386"/>
            <a:ext cx="4985451" cy="461665"/>
          </a:xfrm>
          <a:prstGeom prst="rect">
            <a:avLst/>
          </a:prstGeom>
          <a:noFill/>
        </p:spPr>
        <p:txBody>
          <a:bodyPr wrap="square" rtlCol="0">
            <a:spAutoFit/>
          </a:bodyPr>
          <a:lstStyle/>
          <a:p>
            <a:r>
              <a:rPr lang="en-US" sz="2400" b="1" dirty="0" smtClean="0">
                <a:solidFill>
                  <a:schemeClr val="bg1"/>
                </a:solidFill>
              </a:rPr>
              <a:t>For a biblically literate future</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ext Placeholder 1"/>
          <p:cNvSpPr>
            <a:spLocks noGrp="1"/>
          </p:cNvSpPr>
          <p:nvPr>
            <p:ph type="body" idx="1"/>
          </p:nvPr>
        </p:nvSpPr>
        <p:spPr>
          <a:xfrm>
            <a:off x="754038" y="787309"/>
            <a:ext cx="5700949" cy="1881281"/>
          </a:xfrm>
        </p:spPr>
        <p:txBody>
          <a:bodyPr/>
          <a:lstStyle/>
          <a:p>
            <a:pPr>
              <a:buNone/>
            </a:pPr>
            <a:r>
              <a:rPr lang="en-US" sz="3300" i="0" dirty="0" smtClean="0">
                <a:latin typeface="Century Gothic" panose="020B0502020202020204" pitchFamily="34" charset="0"/>
              </a:rPr>
              <a:t>Today, Christian publishing has become an industry that is </a:t>
            </a:r>
            <a:r>
              <a:rPr lang="en-US" sz="3300" b="1" i="0" dirty="0" smtClean="0">
                <a:solidFill>
                  <a:srgbClr val="F54152"/>
                </a:solidFill>
                <a:effectLst>
                  <a:outerShdw blurRad="38100" dist="38100" dir="2700000" algn="tl">
                    <a:srgbClr val="000000">
                      <a:alpha val="43137"/>
                    </a:srgbClr>
                  </a:outerShdw>
                </a:effectLst>
                <a:latin typeface="Century Gothic" panose="020B0502020202020204" pitchFamily="34" charset="0"/>
              </a:rPr>
              <a:t>profit</a:t>
            </a:r>
            <a:r>
              <a:rPr lang="en-US" sz="3300" i="0" dirty="0" smtClean="0">
                <a:latin typeface="Century Gothic" panose="020B0502020202020204" pitchFamily="34" charset="0"/>
              </a:rPr>
              <a:t> driven, when it should be </a:t>
            </a:r>
            <a:r>
              <a:rPr lang="en-US" sz="3300" b="1" i="0" dirty="0" smtClean="0">
                <a:solidFill>
                  <a:srgbClr val="F54152"/>
                </a:solidFill>
                <a:effectLst>
                  <a:outerShdw blurRad="38100" dist="38100" dir="2700000" algn="tl">
                    <a:srgbClr val="000000">
                      <a:alpha val="43137"/>
                    </a:srgbClr>
                  </a:outerShdw>
                </a:effectLst>
                <a:latin typeface="Century Gothic" panose="020B0502020202020204" pitchFamily="34" charset="0"/>
              </a:rPr>
              <a:t>ministry</a:t>
            </a:r>
            <a:r>
              <a:rPr lang="en-US" sz="3300" i="0" dirty="0" smtClean="0">
                <a:latin typeface="Century Gothic" panose="020B0502020202020204" pitchFamily="34" charset="0"/>
              </a:rPr>
              <a:t> driven by love, regulated by biblical principles, and lead by Christians!</a:t>
            </a:r>
            <a:endParaRPr lang="en-US" sz="3300" i="0" dirty="0">
              <a:latin typeface="Century Gothic" panose="020B0502020202020204" pitchFamily="34" charset="0"/>
              <a:cs typeface="Microsoft Sans Serif" panose="020B0604020202020204" pitchFamily="34" charset="0"/>
            </a:endParaRPr>
          </a:p>
        </p:txBody>
      </p:sp>
      <p:sp>
        <p:nvSpPr>
          <p:cNvPr id="3" name="TextBox 2"/>
          <p:cNvSpPr txBox="1"/>
          <p:nvPr/>
        </p:nvSpPr>
        <p:spPr>
          <a:xfrm>
            <a:off x="4499158" y="3467046"/>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
        <p:nvSpPr>
          <p:cNvPr id="4" name="TextBox 3"/>
          <p:cNvSpPr txBox="1"/>
          <p:nvPr/>
        </p:nvSpPr>
        <p:spPr>
          <a:xfrm>
            <a:off x="163392" y="238973"/>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Tree>
    <p:extLst>
      <p:ext uri="{BB962C8B-B14F-4D97-AF65-F5344CB8AC3E}">
        <p14:creationId xmlns:p14="http://schemas.microsoft.com/office/powerpoint/2010/main" val="1804447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572352" y="1546986"/>
            <a:ext cx="3159755" cy="2414249"/>
          </a:xfrm>
          <a:prstGeom prst="rect">
            <a:avLst/>
          </a:prstGeom>
        </p:spPr>
        <p:txBody>
          <a:bodyPr lIns="68569" tIns="68569" rIns="68569" bIns="68569" anchor="t" anchorCtr="0">
            <a:noAutofit/>
          </a:bodyPr>
          <a:lstStyle/>
          <a:p>
            <a:pPr>
              <a:buNone/>
            </a:pPr>
            <a:r>
              <a:rPr lang="en-US" sz="2400" dirty="0" smtClean="0">
                <a:solidFill>
                  <a:srgbClr val="FFFFFF"/>
                </a:solidFill>
                <a:latin typeface="Century Gothic" panose="020B0502020202020204" pitchFamily="34" charset="0"/>
              </a:rPr>
              <a:t>The </a:t>
            </a:r>
            <a:r>
              <a:rPr lang="en-US" sz="24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buying</a:t>
            </a:r>
            <a:r>
              <a:rPr lang="en-US" sz="2400" dirty="0" smtClean="0">
                <a:solidFill>
                  <a:srgbClr val="FFFFFF"/>
                </a:solidFill>
                <a:latin typeface="Century Gothic" panose="020B0502020202020204" pitchFamily="34" charset="0"/>
              </a:rPr>
              <a:t> and </a:t>
            </a:r>
            <a:r>
              <a:rPr lang="en-US" sz="24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selling</a:t>
            </a:r>
            <a:r>
              <a:rPr lang="en-US" sz="2400" dirty="0" smtClean="0">
                <a:solidFill>
                  <a:srgbClr val="FFFFFF"/>
                </a:solidFill>
                <a:latin typeface="Century Gothic" panose="020B0502020202020204" pitchFamily="34" charset="0"/>
              </a:rPr>
              <a:t> of Bibles and Christian literature has become so common few think to question the wisdom of it. </a:t>
            </a:r>
            <a:endParaRPr lang="en-US" sz="2400" dirty="0">
              <a:solidFill>
                <a:srgbClr val="FFFFFF"/>
              </a:solidFill>
              <a:latin typeface="Century Gothic" panose="020B0502020202020204" pitchFamily="34" charset="0"/>
            </a:endParaRPr>
          </a:p>
        </p:txBody>
      </p:sp>
      <p:sp>
        <p:nvSpPr>
          <p:cNvPr id="5"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
        <p:nvSpPr>
          <p:cNvPr id="8" name="Shape 132"/>
          <p:cNvSpPr txBox="1">
            <a:spLocks/>
          </p:cNvSpPr>
          <p:nvPr/>
        </p:nvSpPr>
        <p:spPr>
          <a:xfrm>
            <a:off x="474975" y="529221"/>
            <a:ext cx="6268708" cy="643050"/>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 sz="4000" dirty="0" smtClean="0">
                <a:solidFill>
                  <a:schemeClr val="bg1"/>
                </a:solidFill>
                <a:latin typeface="+mj-lt"/>
              </a:rPr>
              <a:t>Biblical Principles </a:t>
            </a:r>
            <a:endParaRPr lang="en" sz="4000" dirty="0">
              <a:solidFill>
                <a:schemeClr val="bg1"/>
              </a:solidFill>
              <a:latin typeface="+mj-lt"/>
            </a:endParaRPr>
          </a:p>
        </p:txBody>
      </p:sp>
      <p:sp>
        <p:nvSpPr>
          <p:cNvPr id="7" name="Shape 117"/>
          <p:cNvSpPr txBox="1">
            <a:spLocks noGrp="1"/>
          </p:cNvSpPr>
          <p:nvPr>
            <p:ph type="body" idx="1"/>
          </p:nvPr>
        </p:nvSpPr>
        <p:spPr>
          <a:xfrm>
            <a:off x="3636446" y="2292054"/>
            <a:ext cx="3221554" cy="2414249"/>
          </a:xfrm>
          <a:prstGeom prst="rect">
            <a:avLst/>
          </a:prstGeom>
        </p:spPr>
        <p:txBody>
          <a:bodyPr lIns="68569" tIns="68569" rIns="68569" bIns="68569" anchor="t" anchorCtr="0">
            <a:noAutofit/>
          </a:bodyPr>
          <a:lstStyle/>
          <a:p>
            <a:pPr>
              <a:buNone/>
            </a:pPr>
            <a:r>
              <a:rPr lang="en-US" sz="2400" dirty="0" smtClean="0">
                <a:solidFill>
                  <a:srgbClr val="FFFFFF"/>
                </a:solidFill>
                <a:latin typeface="Century Gothic" panose="020B0502020202020204" pitchFamily="34" charset="0"/>
              </a:rPr>
              <a:t>First</a:t>
            </a:r>
            <a:r>
              <a:rPr lang="en-US" sz="24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Love</a:t>
            </a:r>
            <a:r>
              <a:rPr lang="en-US" sz="2400" dirty="0" smtClean="0">
                <a:solidFill>
                  <a:srgbClr val="FFFFFF"/>
                </a:solidFill>
                <a:latin typeface="Century Gothic" panose="020B0502020202020204" pitchFamily="34" charset="0"/>
              </a:rPr>
              <a:t> Publications has the burden to </a:t>
            </a:r>
            <a:r>
              <a:rPr lang="en-US" sz="2400" b="1" i="1" dirty="0" smtClean="0">
                <a:solidFill>
                  <a:srgbClr val="FFFFFF"/>
                </a:solidFill>
                <a:latin typeface="Century Gothic" panose="020B0502020202020204" pitchFamily="34" charset="0"/>
              </a:rPr>
              <a:t>freely</a:t>
            </a:r>
            <a:r>
              <a:rPr lang="en-US" sz="2400" dirty="0">
                <a:solidFill>
                  <a:srgbClr val="FFFFFF"/>
                </a:solidFill>
                <a:latin typeface="Century Gothic" panose="020B0502020202020204" pitchFamily="34" charset="0"/>
              </a:rPr>
              <a:t> </a:t>
            </a:r>
            <a:r>
              <a:rPr lang="en-US" sz="2400" dirty="0" smtClean="0">
                <a:solidFill>
                  <a:srgbClr val="FFFFFF"/>
                </a:solidFill>
                <a:latin typeface="Century Gothic" panose="020B0502020202020204" pitchFamily="34" charset="0"/>
              </a:rPr>
              <a:t>distribute solid biblical literature as far and wide as possible—without charging a penny.</a:t>
            </a:r>
            <a:endParaRPr lang="en-US" sz="24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925045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1" y="168872"/>
            <a:ext cx="6737228" cy="869849"/>
          </a:xfrm>
          <a:prstGeom prst="rect">
            <a:avLst/>
          </a:prstGeom>
        </p:spPr>
        <p:txBody>
          <a:bodyPr lIns="68569" tIns="68569" rIns="68569" bIns="68569" anchor="t" anchorCtr="0">
            <a:noAutofit/>
          </a:bodyPr>
          <a:lstStyle/>
          <a:p>
            <a:r>
              <a:rPr lang="en" sz="7200" dirty="0" smtClean="0">
                <a:solidFill>
                  <a:srgbClr val="FFFFFF"/>
                </a:solidFill>
                <a:latin typeface="+mj-lt"/>
              </a:rPr>
              <a:t>HOW?</a:t>
            </a:r>
            <a:endParaRPr lang="en" sz="8000" dirty="0">
              <a:solidFill>
                <a:srgbClr val="FFFFFF"/>
              </a:solidFill>
              <a:latin typeface="+mj-lt"/>
            </a:endParaRPr>
          </a:p>
        </p:txBody>
      </p:sp>
      <p:sp>
        <p:nvSpPr>
          <p:cNvPr id="104" name="Shape 104"/>
          <p:cNvSpPr txBox="1">
            <a:spLocks noGrp="1"/>
          </p:cNvSpPr>
          <p:nvPr>
            <p:ph type="subTitle" idx="4294967295"/>
          </p:nvPr>
        </p:nvSpPr>
        <p:spPr>
          <a:xfrm>
            <a:off x="1139602" y="2236411"/>
            <a:ext cx="5024129" cy="439933"/>
          </a:xfrm>
          <a:prstGeom prst="rect">
            <a:avLst/>
          </a:prstGeom>
        </p:spPr>
        <p:txBody>
          <a:bodyPr lIns="68569" tIns="68569" rIns="68569" bIns="68569" anchor="t" anchorCtr="0">
            <a:noAutofit/>
          </a:bodyPr>
          <a:lstStyle/>
          <a:p>
            <a:pPr>
              <a:spcBef>
                <a:spcPts val="0"/>
              </a:spcBef>
              <a:buNone/>
            </a:pPr>
            <a:r>
              <a:rPr lang="en" sz="3200" dirty="0" smtClean="0">
                <a:solidFill>
                  <a:schemeClr val="bg1"/>
                </a:solidFill>
                <a:latin typeface="Century Gothic" panose="020B0502020202020204" pitchFamily="34" charset="0"/>
              </a:rPr>
              <a:t>We simply trust that G</a:t>
            </a:r>
            <a:r>
              <a:rPr lang="en-US" sz="3200" dirty="0" smtClean="0">
                <a:solidFill>
                  <a:schemeClr val="bg1"/>
                </a:solidFill>
                <a:latin typeface="Century Gothic" panose="020B0502020202020204" pitchFamily="34" charset="0"/>
              </a:rPr>
              <a:t>o</a:t>
            </a:r>
            <a:r>
              <a:rPr lang="en" sz="3200" dirty="0" smtClean="0">
                <a:solidFill>
                  <a:schemeClr val="bg1"/>
                </a:solidFill>
                <a:latin typeface="Century Gothic" panose="020B0502020202020204" pitchFamily="34" charset="0"/>
              </a:rPr>
              <a:t>d will </a:t>
            </a:r>
            <a:r>
              <a:rPr lang="en" sz="3200" b="1" i="1" dirty="0" smtClean="0">
                <a:solidFill>
                  <a:schemeClr val="bg1"/>
                </a:solidFill>
                <a:latin typeface="Century Gothic" panose="020B0502020202020204" pitchFamily="34" charset="0"/>
              </a:rPr>
              <a:t>continue</a:t>
            </a:r>
            <a:r>
              <a:rPr lang="en" sz="3200" dirty="0" smtClean="0">
                <a:solidFill>
                  <a:schemeClr val="bg1"/>
                </a:solidFill>
                <a:latin typeface="Century Gothic" panose="020B0502020202020204" pitchFamily="34" charset="0"/>
              </a:rPr>
              <a:t> to provide the funds necessary for His own people, as He has done so far.</a:t>
            </a:r>
            <a:endParaRPr lang="en" sz="3200" dirty="0">
              <a:solidFill>
                <a:schemeClr val="bg1"/>
              </a:solidFill>
              <a:latin typeface="Century Gothic" panose="020B0502020202020204" pitchFamily="34" charset="0"/>
            </a:endParaRPr>
          </a:p>
        </p:txBody>
      </p:sp>
      <p:sp>
        <p:nvSpPr>
          <p:cNvPr id="12" name="Rectangle 11"/>
          <p:cNvSpPr/>
          <p:nvPr/>
        </p:nvSpPr>
        <p:spPr>
          <a:xfrm>
            <a:off x="2106508" y="1354667"/>
            <a:ext cx="4751492"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rgbClr val="FFFFFF"/>
                </a:solidFill>
              </a:rPr>
              <a:t>W</a:t>
            </a:r>
            <a:r>
              <a:rPr lang="en" sz="3200" b="1" dirty="0">
                <a:solidFill>
                  <a:srgbClr val="FFFFFF"/>
                </a:solidFill>
              </a:rPr>
              <a:t>e are a faith ministry.</a:t>
            </a:r>
            <a:endParaRPr lang="en-US" sz="3200" b="1" dirty="0"/>
          </a:p>
        </p:txBody>
      </p:sp>
    </p:spTree>
    <p:extLst>
      <p:ext uri="{BB962C8B-B14F-4D97-AF65-F5344CB8AC3E}">
        <p14:creationId xmlns:p14="http://schemas.microsoft.com/office/powerpoint/2010/main" val="780223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9" name="Shape 233"/>
          <p:cNvCxnSpPr/>
          <p:nvPr/>
        </p:nvCxnSpPr>
        <p:spPr>
          <a:xfrm flipV="1">
            <a:off x="0" y="4219379"/>
            <a:ext cx="6858000" cy="6593"/>
          </a:xfrm>
          <a:prstGeom prst="straightConnector1">
            <a:avLst/>
          </a:prstGeom>
          <a:noFill/>
          <a:ln w="38100" cap="flat" cmpd="sng">
            <a:solidFill>
              <a:srgbClr val="FFFFFF"/>
            </a:solidFill>
            <a:prstDash val="solid"/>
            <a:round/>
            <a:headEnd type="none" w="lg" len="lg"/>
            <a:tailEnd type="none" w="lg" len="lg"/>
          </a:ln>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14" y="3667618"/>
            <a:ext cx="1165860" cy="1130254"/>
          </a:xfrm>
          <a:prstGeom prst="ellipse">
            <a:avLst/>
          </a:prstGeom>
          <a:noFill/>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846" y="3634468"/>
            <a:ext cx="1234440" cy="11698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7579" y="3657269"/>
            <a:ext cx="1159235" cy="11302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19917" y="4791185"/>
            <a:ext cx="1524000" cy="292388"/>
          </a:xfrm>
          <a:prstGeom prst="rect">
            <a:avLst/>
          </a:prstGeom>
          <a:noFill/>
        </p:spPr>
        <p:txBody>
          <a:bodyPr wrap="square" rtlCol="0">
            <a:spAutoFit/>
          </a:bodyPr>
          <a:lstStyle/>
          <a:p>
            <a:pPr algn="ctr"/>
            <a:r>
              <a:rPr lang="en-US" sz="1300" b="1" dirty="0" smtClean="0">
                <a:solidFill>
                  <a:schemeClr val="bg1"/>
                </a:solidFill>
              </a:rPr>
              <a:t>Anthony Groves</a:t>
            </a:r>
            <a:endParaRPr lang="en-US" sz="1300" b="1" dirty="0">
              <a:solidFill>
                <a:schemeClr val="bg1"/>
              </a:solidFill>
            </a:endParaRPr>
          </a:p>
        </p:txBody>
      </p:sp>
      <p:sp>
        <p:nvSpPr>
          <p:cNvPr id="17" name="TextBox 16"/>
          <p:cNvSpPr txBox="1"/>
          <p:nvPr/>
        </p:nvSpPr>
        <p:spPr>
          <a:xfrm>
            <a:off x="2660846" y="4798052"/>
            <a:ext cx="1524000" cy="292388"/>
          </a:xfrm>
          <a:prstGeom prst="rect">
            <a:avLst/>
          </a:prstGeom>
          <a:noFill/>
        </p:spPr>
        <p:txBody>
          <a:bodyPr wrap="square" rtlCol="0">
            <a:spAutoFit/>
          </a:bodyPr>
          <a:lstStyle/>
          <a:p>
            <a:pPr algn="ctr"/>
            <a:r>
              <a:rPr lang="en-US" sz="1300" b="1" dirty="0" smtClean="0">
                <a:solidFill>
                  <a:schemeClr val="bg1"/>
                </a:solidFill>
              </a:rPr>
              <a:t>Hudson Taylor</a:t>
            </a:r>
            <a:endParaRPr lang="en-US" sz="1300" b="1" dirty="0">
              <a:solidFill>
                <a:schemeClr val="bg1"/>
              </a:solidFill>
            </a:endParaRPr>
          </a:p>
        </p:txBody>
      </p:sp>
      <p:sp>
        <p:nvSpPr>
          <p:cNvPr id="18" name="TextBox 17"/>
          <p:cNvSpPr txBox="1"/>
          <p:nvPr/>
        </p:nvSpPr>
        <p:spPr>
          <a:xfrm>
            <a:off x="4936066" y="4802767"/>
            <a:ext cx="1524000" cy="292388"/>
          </a:xfrm>
          <a:prstGeom prst="rect">
            <a:avLst/>
          </a:prstGeom>
          <a:noFill/>
        </p:spPr>
        <p:txBody>
          <a:bodyPr wrap="square" rtlCol="0">
            <a:spAutoFit/>
          </a:bodyPr>
          <a:lstStyle/>
          <a:p>
            <a:pPr algn="ctr"/>
            <a:r>
              <a:rPr lang="en-US" sz="1300" b="1" dirty="0" smtClean="0">
                <a:solidFill>
                  <a:schemeClr val="bg1"/>
                </a:solidFill>
              </a:rPr>
              <a:t>George M</a:t>
            </a:r>
            <a:r>
              <a:rPr lang="en-US" sz="1300" b="1" dirty="0" smtClean="0">
                <a:solidFill>
                  <a:schemeClr val="bg1"/>
                </a:solidFill>
                <a:latin typeface="Arial" panose="020B0604020202020204" pitchFamily="34" charset="0"/>
                <a:cs typeface="Arial" panose="020B0604020202020204" pitchFamily="34" charset="0"/>
              </a:rPr>
              <a:t>ü</a:t>
            </a:r>
            <a:r>
              <a:rPr lang="en-US" sz="1300" b="1" dirty="0" smtClean="0">
                <a:solidFill>
                  <a:schemeClr val="bg1"/>
                </a:solidFill>
              </a:rPr>
              <a:t>ller</a:t>
            </a:r>
            <a:endParaRPr lang="en-US" sz="1300" b="1" dirty="0">
              <a:solidFill>
                <a:schemeClr val="bg1"/>
              </a:solidFill>
            </a:endParaRPr>
          </a:p>
        </p:txBody>
      </p:sp>
      <p:sp>
        <p:nvSpPr>
          <p:cNvPr id="13" name="Rectangle 12"/>
          <p:cNvSpPr/>
          <p:nvPr/>
        </p:nvSpPr>
        <p:spPr>
          <a:xfrm>
            <a:off x="5953759" y="603796"/>
            <a:ext cx="904241"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p>
        </p:txBody>
      </p:sp>
      <p:sp>
        <p:nvSpPr>
          <p:cNvPr id="20" name="Shape 104"/>
          <p:cNvSpPr txBox="1">
            <a:spLocks/>
          </p:cNvSpPr>
          <p:nvPr/>
        </p:nvSpPr>
        <p:spPr>
          <a:xfrm>
            <a:off x="592214" y="1315230"/>
            <a:ext cx="5841571" cy="439933"/>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US" sz="2400" dirty="0" smtClean="0">
                <a:solidFill>
                  <a:schemeClr val="bg1"/>
                </a:solidFill>
                <a:latin typeface="Century Gothic" panose="020B0502020202020204" pitchFamily="34" charset="0"/>
              </a:rPr>
              <a:t>This is the way </a:t>
            </a:r>
            <a:r>
              <a:rPr lang="en-US" sz="24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Anthony Groves</a:t>
            </a:r>
            <a:r>
              <a:rPr lang="en-US" sz="2400" dirty="0" smtClean="0">
                <a:solidFill>
                  <a:schemeClr val="bg1"/>
                </a:solidFill>
                <a:latin typeface="Century Gothic" panose="020B0502020202020204" pitchFamily="34" charset="0"/>
              </a:rPr>
              <a:t> did his missionary work, as well as </a:t>
            </a:r>
            <a:r>
              <a:rPr lang="en-US" sz="24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Hudson Taylor</a:t>
            </a:r>
            <a:r>
              <a:rPr lang="en-US" sz="2400" dirty="0" smtClean="0">
                <a:solidFill>
                  <a:schemeClr val="bg1"/>
                </a:solidFill>
                <a:latin typeface="Century Gothic" panose="020B0502020202020204" pitchFamily="34" charset="0"/>
              </a:rPr>
              <a:t>, and also how </a:t>
            </a:r>
            <a:r>
              <a:rPr lang="en-US" sz="24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George M</a:t>
            </a:r>
            <a:r>
              <a:rPr lang="en-US" sz="2400" b="1" dirty="0" smtClean="0">
                <a:solidFill>
                  <a:srgbClr val="F54152"/>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üller</a:t>
            </a:r>
            <a:r>
              <a:rPr lang="en-US" sz="2400" dirty="0" smtClean="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2400" dirty="0" smtClean="0">
                <a:solidFill>
                  <a:schemeClr val="bg1"/>
                </a:solidFill>
                <a:latin typeface="Century Gothic" panose="020B0502020202020204" pitchFamily="34" charset="0"/>
                <a:cs typeface="Arial" panose="020B0604020202020204" pitchFamily="34" charset="0"/>
              </a:rPr>
              <a:t>built and ran his orphanages. They acquired God’s promises through prayer by faith—and God provided.</a:t>
            </a:r>
            <a:endParaRPr lang="en" sz="2400" dirty="0">
              <a:solidFill>
                <a:schemeClr val="bg1"/>
              </a:solidFill>
              <a:latin typeface="Century Gothic" panose="020B0502020202020204" pitchFamily="34" charset="0"/>
            </a:endParaRPr>
          </a:p>
        </p:txBody>
      </p:sp>
      <p:sp>
        <p:nvSpPr>
          <p:cNvPr id="103" name="Shape 103"/>
          <p:cNvSpPr txBox="1">
            <a:spLocks noGrp="1"/>
          </p:cNvSpPr>
          <p:nvPr>
            <p:ph type="ctrTitle" idx="4294967295"/>
          </p:nvPr>
        </p:nvSpPr>
        <p:spPr>
          <a:xfrm>
            <a:off x="-140001" y="168872"/>
            <a:ext cx="6737228" cy="869849"/>
          </a:xfrm>
          <a:prstGeom prst="rect">
            <a:avLst/>
          </a:prstGeom>
        </p:spPr>
        <p:txBody>
          <a:bodyPr lIns="68569" tIns="68569" rIns="68569" bIns="68569" anchor="t" anchorCtr="0">
            <a:noAutofit/>
          </a:bodyPr>
          <a:lstStyle/>
          <a:p>
            <a:r>
              <a:rPr lang="en" sz="7200" dirty="0" smtClean="0">
                <a:solidFill>
                  <a:srgbClr val="FFFFFF"/>
                </a:solidFill>
                <a:latin typeface="+mj-lt"/>
              </a:rPr>
              <a:t>Faith Ministry</a:t>
            </a:r>
            <a:endParaRPr lang="en" sz="8000" dirty="0">
              <a:solidFill>
                <a:srgbClr val="FFFFFF"/>
              </a:solidFill>
              <a:latin typeface="+mj-lt"/>
            </a:endParaRPr>
          </a:p>
        </p:txBody>
      </p:sp>
    </p:spTree>
    <p:extLst>
      <p:ext uri="{BB962C8B-B14F-4D97-AF65-F5344CB8AC3E}">
        <p14:creationId xmlns:p14="http://schemas.microsoft.com/office/powerpoint/2010/main" val="3844984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 name="Shape 233"/>
          <p:cNvCxnSpPr/>
          <p:nvPr/>
        </p:nvCxnSpPr>
        <p:spPr>
          <a:xfrm flipV="1">
            <a:off x="0" y="4219379"/>
            <a:ext cx="6858000" cy="6593"/>
          </a:xfrm>
          <a:prstGeom prst="straightConnector1">
            <a:avLst/>
          </a:prstGeom>
          <a:noFill/>
          <a:ln w="38100" cap="flat" cmpd="sng">
            <a:solidFill>
              <a:srgbClr val="FFFFFF"/>
            </a:solidFill>
            <a:prstDash val="solid"/>
            <a:round/>
            <a:headEnd type="none" w="lg" len="lg"/>
            <a:tailEnd type="none" w="lg" len="lg"/>
          </a:ln>
        </p:spPr>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837" y="3650491"/>
            <a:ext cx="1159235" cy="11302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 name="Text Placeholder 1"/>
          <p:cNvSpPr>
            <a:spLocks noGrp="1"/>
          </p:cNvSpPr>
          <p:nvPr>
            <p:ph type="body" idx="1"/>
          </p:nvPr>
        </p:nvSpPr>
        <p:spPr>
          <a:xfrm>
            <a:off x="798659" y="320024"/>
            <a:ext cx="5260681" cy="2680534"/>
          </a:xfrm>
        </p:spPr>
        <p:txBody>
          <a:bodyPr/>
          <a:lstStyle/>
          <a:p>
            <a:pPr>
              <a:buNone/>
            </a:pPr>
            <a:r>
              <a:rPr lang="en-US" sz="2600" i="0" dirty="0" smtClean="0">
                <a:latin typeface="Century Gothic" panose="020B0502020202020204" pitchFamily="34" charset="0"/>
              </a:rPr>
              <a:t>Depend on it. </a:t>
            </a:r>
            <a:r>
              <a:rPr lang="en-US" sz="2600" b="1" i="0" dirty="0" smtClean="0">
                <a:solidFill>
                  <a:srgbClr val="F54152"/>
                </a:solidFill>
                <a:effectLst>
                  <a:outerShdw blurRad="38100" dist="38100" dir="2700000" algn="tl">
                    <a:srgbClr val="000000">
                      <a:alpha val="43137"/>
                    </a:srgbClr>
                  </a:outerShdw>
                </a:effectLst>
                <a:latin typeface="Century Gothic" panose="020B0502020202020204" pitchFamily="34" charset="0"/>
              </a:rPr>
              <a:t>God’s work done in God’s way</a:t>
            </a:r>
            <a:r>
              <a:rPr lang="en-US" sz="2600" i="0" dirty="0" smtClean="0">
                <a:effectLst>
                  <a:outerShdw blurRad="38100" dist="38100" dir="2700000" algn="tl">
                    <a:srgbClr val="000000">
                      <a:alpha val="43137"/>
                    </a:srgbClr>
                  </a:outerShdw>
                </a:effectLst>
                <a:latin typeface="Century Gothic" panose="020B0502020202020204" pitchFamily="34" charset="0"/>
              </a:rPr>
              <a:t> </a:t>
            </a:r>
            <a:r>
              <a:rPr lang="en-US" sz="2600" b="1" dirty="0" smtClean="0">
                <a:effectLst>
                  <a:outerShdw blurRad="38100" dist="38100" dir="2700000" algn="tl">
                    <a:srgbClr val="000000">
                      <a:alpha val="43137"/>
                    </a:srgbClr>
                  </a:outerShdw>
                </a:effectLst>
                <a:latin typeface="Century Gothic" panose="020B0502020202020204" pitchFamily="34" charset="0"/>
              </a:rPr>
              <a:t>will never lack </a:t>
            </a:r>
            <a:r>
              <a:rPr lang="en-US" sz="2600" b="1" i="0" dirty="0" smtClean="0">
                <a:solidFill>
                  <a:srgbClr val="F54152"/>
                </a:solidFill>
                <a:effectLst>
                  <a:outerShdw blurRad="38100" dist="38100" dir="2700000" algn="tl">
                    <a:srgbClr val="000000">
                      <a:alpha val="43137"/>
                    </a:srgbClr>
                  </a:outerShdw>
                </a:effectLst>
                <a:latin typeface="Century Gothic" panose="020B0502020202020204" pitchFamily="34" charset="0"/>
              </a:rPr>
              <a:t>God’s supply</a:t>
            </a:r>
            <a:r>
              <a:rPr lang="en-US" sz="2600" i="0" dirty="0" smtClean="0">
                <a:solidFill>
                  <a:srgbClr val="F54152"/>
                </a:solidFill>
                <a:latin typeface="Century Gothic" panose="020B0502020202020204" pitchFamily="34" charset="0"/>
              </a:rPr>
              <a:t>.</a:t>
            </a:r>
            <a:r>
              <a:rPr lang="en-US" sz="2600" i="0" dirty="0" smtClean="0">
                <a:latin typeface="Century Gothic" panose="020B0502020202020204" pitchFamily="34" charset="0"/>
              </a:rPr>
              <a:t> He is too wise a God to frustrate His purposes for lack of funds, and He can just as easily supply them ahead of time as afterwards, and He much prefers doing so.</a:t>
            </a:r>
            <a:endParaRPr lang="en-US" sz="2600" i="0" dirty="0">
              <a:latin typeface="Century Gothic" panose="020B0502020202020204" pitchFamily="34" charset="0"/>
              <a:cs typeface="Microsoft Sans Serif" panose="020B0604020202020204" pitchFamily="34" charset="0"/>
            </a:endParaRPr>
          </a:p>
        </p:txBody>
      </p:sp>
      <p:sp>
        <p:nvSpPr>
          <p:cNvPr id="3" name="TextBox 2"/>
          <p:cNvSpPr txBox="1"/>
          <p:nvPr/>
        </p:nvSpPr>
        <p:spPr>
          <a:xfrm>
            <a:off x="5721806" y="2711938"/>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
        <p:nvSpPr>
          <p:cNvPr id="4" name="TextBox 3"/>
          <p:cNvSpPr txBox="1"/>
          <p:nvPr/>
        </p:nvSpPr>
        <p:spPr>
          <a:xfrm>
            <a:off x="230293" y="-255475"/>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
        <p:nvSpPr>
          <p:cNvPr id="8" name="TextBox 7"/>
          <p:cNvSpPr txBox="1"/>
          <p:nvPr/>
        </p:nvSpPr>
        <p:spPr>
          <a:xfrm>
            <a:off x="2836063" y="4381024"/>
            <a:ext cx="3223277" cy="677108"/>
          </a:xfrm>
          <a:prstGeom prst="rect">
            <a:avLst/>
          </a:prstGeom>
          <a:noFill/>
        </p:spPr>
        <p:txBody>
          <a:bodyPr wrap="square" rtlCol="0">
            <a:spAutoFit/>
          </a:bodyPr>
          <a:lstStyle/>
          <a:p>
            <a:r>
              <a:rPr lang="en-US" sz="2200" b="1" dirty="0" smtClean="0">
                <a:solidFill>
                  <a:schemeClr val="bg1"/>
                </a:solidFill>
              </a:rPr>
              <a:t>—Hudson Taylor</a:t>
            </a:r>
          </a:p>
          <a:p>
            <a:r>
              <a:rPr lang="en-US" sz="1600" b="1" dirty="0" smtClean="0">
                <a:solidFill>
                  <a:schemeClr val="bg1"/>
                </a:solidFill>
                <a:latin typeface="Century Gothic" panose="020B0502020202020204" pitchFamily="34" charset="0"/>
              </a:rPr>
              <a:t>Founder, China Inland Missions</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19661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5" name="Rectangle 4"/>
          <p:cNvSpPr/>
          <p:nvPr/>
        </p:nvSpPr>
        <p:spPr>
          <a:xfrm>
            <a:off x="1067525" y="1020441"/>
            <a:ext cx="4876799" cy="673585"/>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hape 233"/>
          <p:cNvCxnSpPr/>
          <p:nvPr/>
        </p:nvCxnSpPr>
        <p:spPr>
          <a:xfrm flipV="1">
            <a:off x="0" y="4219379"/>
            <a:ext cx="6858000" cy="6593"/>
          </a:xfrm>
          <a:prstGeom prst="straightConnector1">
            <a:avLst/>
          </a:prstGeom>
          <a:noFill/>
          <a:ln w="38100" cap="flat" cmpd="sng">
            <a:solidFill>
              <a:srgbClr val="FFFFFF"/>
            </a:solidFill>
            <a:prstDash val="solid"/>
            <a:round/>
            <a:headEnd type="none" w="lg" len="lg"/>
            <a:tailEnd type="none" w="lg" len="lg"/>
          </a:ln>
        </p:spPr>
      </p:cxnSp>
      <p:sp>
        <p:nvSpPr>
          <p:cNvPr id="2" name="Text Placeholder 1"/>
          <p:cNvSpPr>
            <a:spLocks noGrp="1"/>
          </p:cNvSpPr>
          <p:nvPr>
            <p:ph type="body" idx="1"/>
          </p:nvPr>
        </p:nvSpPr>
        <p:spPr>
          <a:xfrm>
            <a:off x="1029423" y="1012686"/>
            <a:ext cx="4953000" cy="510415"/>
          </a:xfrm>
        </p:spPr>
        <p:txBody>
          <a:bodyPr/>
          <a:lstStyle/>
          <a:p>
            <a:pPr algn="ctr">
              <a:buNone/>
            </a:pPr>
            <a:r>
              <a:rPr lang="en-US" sz="3200" i="0" dirty="0" smtClean="0">
                <a:latin typeface="Century Gothic" panose="020B0502020202020204" pitchFamily="34" charset="0"/>
              </a:rPr>
              <a:t>My Lord </a:t>
            </a:r>
            <a:r>
              <a:rPr lang="en-US" sz="3200" b="1" dirty="0" smtClean="0">
                <a:latin typeface="Century Gothic" panose="020B0502020202020204" pitchFamily="34" charset="0"/>
              </a:rPr>
              <a:t>is not </a:t>
            </a:r>
            <a:r>
              <a:rPr lang="en-US" sz="3200" i="0" dirty="0" smtClean="0">
                <a:latin typeface="Century Gothic" panose="020B0502020202020204" pitchFamily="34" charset="0"/>
              </a:rPr>
              <a:t>limited; </a:t>
            </a:r>
          </a:p>
          <a:p>
            <a:pPr algn="ctr">
              <a:buNone/>
            </a:pPr>
            <a:endParaRPr lang="en-US" i="0" dirty="0">
              <a:latin typeface="Century Gothic" panose="020B0502020202020204" pitchFamily="34" charset="0"/>
            </a:endParaRPr>
          </a:p>
        </p:txBody>
      </p:sp>
      <p:sp>
        <p:nvSpPr>
          <p:cNvPr id="4" name="TextBox 3"/>
          <p:cNvSpPr txBox="1"/>
          <p:nvPr/>
        </p:nvSpPr>
        <p:spPr>
          <a:xfrm>
            <a:off x="763696" y="415105"/>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846" y="3634468"/>
            <a:ext cx="1234440" cy="11698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2836063" y="4381024"/>
            <a:ext cx="3808577" cy="707886"/>
          </a:xfrm>
          <a:prstGeom prst="rect">
            <a:avLst/>
          </a:prstGeom>
          <a:noFill/>
        </p:spPr>
        <p:txBody>
          <a:bodyPr wrap="square" rtlCol="0">
            <a:spAutoFit/>
          </a:bodyPr>
          <a:lstStyle/>
          <a:p>
            <a:r>
              <a:rPr lang="en-US" sz="2200" b="1" dirty="0" smtClean="0">
                <a:solidFill>
                  <a:schemeClr val="bg1"/>
                </a:solidFill>
              </a:rPr>
              <a:t>—George M</a:t>
            </a:r>
            <a:r>
              <a:rPr lang="en-US" sz="2400" b="1" dirty="0" smtClean="0">
                <a:solidFill>
                  <a:schemeClr val="bg1"/>
                </a:solidFill>
                <a:latin typeface="Arial" panose="020B0604020202020204" pitchFamily="34" charset="0"/>
                <a:cs typeface="Arial" panose="020B0604020202020204" pitchFamily="34" charset="0"/>
              </a:rPr>
              <a:t>üller</a:t>
            </a:r>
            <a:endParaRPr lang="en-US" sz="2200" b="1" dirty="0" smtClean="0">
              <a:solidFill>
                <a:schemeClr val="bg1"/>
              </a:solidFill>
            </a:endParaRPr>
          </a:p>
          <a:p>
            <a:r>
              <a:rPr lang="en-US" sz="1600" b="1" dirty="0" smtClean="0">
                <a:solidFill>
                  <a:schemeClr val="bg1"/>
                </a:solidFill>
                <a:latin typeface="Century Gothic" panose="020B0502020202020204" pitchFamily="34" charset="0"/>
              </a:rPr>
              <a:t>Director, Ashley Down orphanage</a:t>
            </a:r>
            <a:endParaRPr lang="en-US" sz="1600" b="1" dirty="0">
              <a:solidFill>
                <a:schemeClr val="bg1"/>
              </a:solidFill>
              <a:latin typeface="Century Gothic" panose="020B0502020202020204" pitchFamily="34" charset="0"/>
            </a:endParaRPr>
          </a:p>
        </p:txBody>
      </p:sp>
      <p:sp>
        <p:nvSpPr>
          <p:cNvPr id="14" name="Rectangle 13"/>
          <p:cNvSpPr/>
          <p:nvPr/>
        </p:nvSpPr>
        <p:spPr>
          <a:xfrm>
            <a:off x="1067524" y="1884996"/>
            <a:ext cx="4876799" cy="673585"/>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
          <p:cNvSpPr txBox="1">
            <a:spLocks/>
          </p:cNvSpPr>
          <p:nvPr/>
        </p:nvSpPr>
        <p:spPr>
          <a:xfrm>
            <a:off x="892692" y="1875149"/>
            <a:ext cx="5226462" cy="48690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1pPr>
            <a:lvl2pPr marR="0" lvl="1"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2pPr>
            <a:lvl3pPr marR="0" lvl="2"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3pPr>
            <a:lvl4pPr marR="0" lvl="3"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4pPr>
            <a:lvl5pPr marR="0" lvl="4"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5pPr>
            <a:lvl6pPr marR="0" lvl="5"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6pPr>
            <a:lvl7pPr marR="0" lvl="6"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7pPr>
            <a:lvl8pPr marR="0" lvl="7"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8pPr>
            <a:lvl9pPr marR="0" lvl="8" algn="l" rtl="0">
              <a:lnSpc>
                <a:spcPct val="100000"/>
              </a:lnSpc>
              <a:spcBef>
                <a:spcPts val="0"/>
              </a:spcBef>
              <a:spcAft>
                <a:spcPts val="0"/>
              </a:spcAft>
              <a:buClr>
                <a:srgbClr val="FFFFFF"/>
              </a:buClr>
              <a:buSzPct val="100000"/>
              <a:buFont typeface="Titillium Web"/>
              <a:buChar char="▹"/>
              <a:defRPr sz="2250" b="0" i="1" u="none" strike="noStrike" cap="none">
                <a:solidFill>
                  <a:srgbClr val="FFFFFF"/>
                </a:solidFill>
                <a:latin typeface="Titillium Web"/>
                <a:ea typeface="Titillium Web"/>
                <a:cs typeface="Titillium Web"/>
                <a:sym typeface="Titillium Web"/>
              </a:defRPr>
            </a:lvl9pPr>
          </a:lstStyle>
          <a:p>
            <a:pPr algn="ctr">
              <a:buFont typeface="Titillium Web"/>
              <a:buNone/>
            </a:pPr>
            <a:r>
              <a:rPr lang="en-US" sz="3600" i="0" dirty="0" smtClean="0">
                <a:latin typeface="Century Gothic" panose="020B0502020202020204" pitchFamily="34" charset="0"/>
              </a:rPr>
              <a:t>He shall </a:t>
            </a:r>
            <a:r>
              <a:rPr lang="en-US" sz="3600" b="1" dirty="0" smtClean="0">
                <a:solidFill>
                  <a:srgbClr val="2A4971"/>
                </a:solidFill>
                <a:effectLst>
                  <a:outerShdw blurRad="38100" dist="38100" dir="2700000" algn="tl">
                    <a:srgbClr val="000000">
                      <a:alpha val="43137"/>
                    </a:srgbClr>
                  </a:outerShdw>
                </a:effectLst>
                <a:latin typeface="Century Gothic" panose="020B0502020202020204" pitchFamily="34" charset="0"/>
              </a:rPr>
              <a:t>again</a:t>
            </a:r>
            <a:r>
              <a:rPr lang="en-US" sz="3600" i="0" dirty="0" smtClean="0">
                <a:latin typeface="Century Gothic" panose="020B0502020202020204" pitchFamily="34" charset="0"/>
              </a:rPr>
              <a:t> supply.</a:t>
            </a:r>
          </a:p>
        </p:txBody>
      </p:sp>
      <p:sp>
        <p:nvSpPr>
          <p:cNvPr id="3" name="TextBox 2"/>
          <p:cNvSpPr txBox="1"/>
          <p:nvPr/>
        </p:nvSpPr>
        <p:spPr>
          <a:xfrm>
            <a:off x="5700607" y="1350747"/>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Tree>
    <p:extLst>
      <p:ext uri="{BB962C8B-B14F-4D97-AF65-F5344CB8AC3E}">
        <p14:creationId xmlns:p14="http://schemas.microsoft.com/office/powerpoint/2010/main" val="4032731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2" y="168872"/>
            <a:ext cx="6998001" cy="869849"/>
          </a:xfrm>
          <a:prstGeom prst="rect">
            <a:avLst/>
          </a:prstGeom>
        </p:spPr>
        <p:txBody>
          <a:bodyPr lIns="68569" tIns="68569" rIns="68569" bIns="68569" anchor="t" anchorCtr="0">
            <a:noAutofit/>
          </a:bodyPr>
          <a:lstStyle/>
          <a:p>
            <a:r>
              <a:rPr lang="en" sz="7200" dirty="0" smtClean="0">
                <a:solidFill>
                  <a:srgbClr val="FFFFFF"/>
                </a:solidFill>
                <a:latin typeface="+mj-lt"/>
              </a:rPr>
              <a:t>WHY? </a:t>
            </a:r>
            <a:endParaRPr lang="en" sz="7200" dirty="0">
              <a:solidFill>
                <a:srgbClr val="FFFFFF"/>
              </a:solidFill>
              <a:latin typeface="+mn-lt"/>
            </a:endParaRPr>
          </a:p>
        </p:txBody>
      </p:sp>
      <p:sp>
        <p:nvSpPr>
          <p:cNvPr id="104" name="Shape 104"/>
          <p:cNvSpPr txBox="1">
            <a:spLocks noGrp="1"/>
          </p:cNvSpPr>
          <p:nvPr>
            <p:ph type="subTitle" idx="4294967295"/>
          </p:nvPr>
        </p:nvSpPr>
        <p:spPr>
          <a:xfrm>
            <a:off x="558292" y="1473645"/>
            <a:ext cx="3126401" cy="439933"/>
          </a:xfrm>
          <a:prstGeom prst="rect">
            <a:avLst/>
          </a:prstGeom>
        </p:spPr>
        <p:txBody>
          <a:bodyPr lIns="68569" tIns="68569" rIns="68569" bIns="68569" anchor="t" anchorCtr="0">
            <a:noAutofit/>
          </a:bodyPr>
          <a:lstStyle/>
          <a:p>
            <a:pPr>
              <a:spcBef>
                <a:spcPts val="0"/>
              </a:spcBef>
              <a:buNone/>
            </a:pPr>
            <a:r>
              <a:rPr lang="en-US" sz="2100" dirty="0" smtClean="0">
                <a:solidFill>
                  <a:schemeClr val="bg1"/>
                </a:solidFill>
                <a:latin typeface="Century Gothic" panose="020B0502020202020204" pitchFamily="34" charset="0"/>
              </a:rPr>
              <a:t>Our </a:t>
            </a:r>
            <a:r>
              <a:rPr lang="en-US" sz="2100" b="1" dirty="0" smtClean="0">
                <a:solidFill>
                  <a:schemeClr val="bg1"/>
                </a:solidFill>
                <a:latin typeface="Century Gothic" panose="020B0502020202020204" pitchFamily="34" charset="0"/>
              </a:rPr>
              <a:t>aim</a:t>
            </a:r>
            <a:r>
              <a:rPr lang="en-US" sz="2100" dirty="0" smtClean="0">
                <a:solidFill>
                  <a:schemeClr val="bg1"/>
                </a:solidFill>
                <a:latin typeface="Century Gothic" panose="020B0502020202020204" pitchFamily="34" charset="0"/>
              </a:rPr>
              <a:t> is to put God’s Truth into as many hands as we possibly can. Circulation is suppressed, however, when distribution depends on a </a:t>
            </a:r>
            <a:r>
              <a:rPr lang="en-US" sz="21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financial transaction</a:t>
            </a:r>
            <a:r>
              <a:rPr lang="en-US" sz="2100" b="1" i="1" dirty="0" smtClean="0">
                <a:solidFill>
                  <a:srgbClr val="F54152"/>
                </a:solidFill>
                <a:latin typeface="Century Gothic" panose="020B0502020202020204" pitchFamily="34" charset="0"/>
              </a:rPr>
              <a:t> </a:t>
            </a:r>
            <a:r>
              <a:rPr lang="en-US" sz="2100" dirty="0" smtClean="0">
                <a:solidFill>
                  <a:schemeClr val="bg1"/>
                </a:solidFill>
                <a:latin typeface="Century Gothic" panose="020B0502020202020204" pitchFamily="34" charset="0"/>
              </a:rPr>
              <a:t>between a buyer and seller. </a:t>
            </a:r>
            <a:endParaRPr lang="en" sz="2100" dirty="0">
              <a:solidFill>
                <a:schemeClr val="bg1"/>
              </a:solidFill>
              <a:latin typeface="Century Gothic" panose="020B0502020202020204" pitchFamily="34" charset="0"/>
            </a:endParaRPr>
          </a:p>
        </p:txBody>
      </p:sp>
      <p:sp>
        <p:nvSpPr>
          <p:cNvPr id="20" name="Shape 104"/>
          <p:cNvSpPr txBox="1">
            <a:spLocks/>
          </p:cNvSpPr>
          <p:nvPr/>
        </p:nvSpPr>
        <p:spPr>
          <a:xfrm>
            <a:off x="4091156" y="1473644"/>
            <a:ext cx="2705879" cy="439933"/>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US" sz="2100" dirty="0" smtClean="0">
                <a:solidFill>
                  <a:schemeClr val="bg1"/>
                </a:solidFill>
                <a:latin typeface="Century Gothic" panose="020B0502020202020204" pitchFamily="34" charset="0"/>
              </a:rPr>
              <a:t>Our </a:t>
            </a:r>
            <a:r>
              <a:rPr lang="en-US" sz="2100" b="1" dirty="0" smtClean="0">
                <a:solidFill>
                  <a:schemeClr val="bg1"/>
                </a:solidFill>
                <a:latin typeface="Century Gothic" panose="020B0502020202020204" pitchFamily="34" charset="0"/>
              </a:rPr>
              <a:t>Lord Jesus </a:t>
            </a:r>
            <a:r>
              <a:rPr lang="en-US" sz="2100" dirty="0" smtClean="0">
                <a:solidFill>
                  <a:schemeClr val="bg1"/>
                </a:solidFill>
                <a:latin typeface="Century Gothic" panose="020B0502020202020204" pitchFamily="34" charset="0"/>
              </a:rPr>
              <a:t>said, </a:t>
            </a:r>
          </a:p>
          <a:p>
            <a:pPr>
              <a:spcBef>
                <a:spcPts val="0"/>
              </a:spcBef>
              <a:buFont typeface="Titillium Web"/>
              <a:buNone/>
            </a:pPr>
            <a:endParaRPr lang="en-US" sz="1000" b="1" dirty="0">
              <a:solidFill>
                <a:schemeClr val="bg1"/>
              </a:solidFill>
              <a:latin typeface="Century Gothic" panose="020B0502020202020204" pitchFamily="34" charset="0"/>
            </a:endParaRPr>
          </a:p>
          <a:p>
            <a:pPr algn="ctr">
              <a:spcBef>
                <a:spcPts val="0"/>
              </a:spcBef>
              <a:buFont typeface="Titillium Web"/>
              <a:buNone/>
            </a:pPr>
            <a:r>
              <a:rPr lang="en-US" sz="21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a:t>
            </a:r>
            <a:r>
              <a:rPr lang="en-US" sz="21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Freely </a:t>
            </a:r>
          </a:p>
          <a:p>
            <a:pPr algn="ctr">
              <a:spcBef>
                <a:spcPts val="0"/>
              </a:spcBef>
              <a:buFont typeface="Titillium Web"/>
              <a:buNone/>
            </a:pPr>
            <a:r>
              <a:rPr lang="en-US" sz="21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you have received, freely give</a:t>
            </a:r>
            <a:r>
              <a:rPr lang="en-US" sz="21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a:t>
            </a:r>
          </a:p>
          <a:p>
            <a:pPr>
              <a:spcBef>
                <a:spcPts val="0"/>
              </a:spcBef>
              <a:buFont typeface="Titillium Web"/>
              <a:buNone/>
            </a:pPr>
            <a:endParaRPr lang="en-US" sz="900" dirty="0" smtClean="0">
              <a:solidFill>
                <a:schemeClr val="bg1"/>
              </a:solidFill>
              <a:latin typeface="Century Gothic" panose="020B0502020202020204" pitchFamily="34" charset="0"/>
            </a:endParaRPr>
          </a:p>
          <a:p>
            <a:pPr>
              <a:spcBef>
                <a:spcPts val="0"/>
              </a:spcBef>
              <a:buFont typeface="Titillium Web"/>
              <a:buNone/>
            </a:pPr>
            <a:r>
              <a:rPr lang="en-US" sz="2100" dirty="0" smtClean="0">
                <a:solidFill>
                  <a:schemeClr val="bg1"/>
                </a:solidFill>
                <a:latin typeface="Century Gothic" panose="020B0502020202020204" pitchFamily="34" charset="0"/>
              </a:rPr>
              <a:t>For </a:t>
            </a:r>
            <a:r>
              <a:rPr lang="en-US" sz="2100" b="1" u="sng" dirty="0" smtClean="0">
                <a:solidFill>
                  <a:schemeClr val="bg1"/>
                </a:solidFill>
                <a:latin typeface="Century Gothic" panose="020B0502020202020204" pitchFamily="34" charset="0"/>
              </a:rPr>
              <a:t>every</a:t>
            </a:r>
            <a:r>
              <a:rPr lang="en-US" sz="2100" dirty="0" smtClean="0">
                <a:solidFill>
                  <a:schemeClr val="bg1"/>
                </a:solidFill>
                <a:latin typeface="Century Gothic" panose="020B0502020202020204" pitchFamily="34" charset="0"/>
              </a:rPr>
              <a:t> book sold, we can distribute hundreds!</a:t>
            </a:r>
            <a:endParaRPr lang="en" sz="2100" dirty="0">
              <a:solidFill>
                <a:schemeClr val="bg1"/>
              </a:solidFill>
              <a:latin typeface="Century Gothic" panose="020B0502020202020204" pitchFamily="34" charset="0"/>
            </a:endParaRPr>
          </a:p>
        </p:txBody>
      </p:sp>
      <p:sp>
        <p:nvSpPr>
          <p:cNvPr id="33" name="TextBox 32"/>
          <p:cNvSpPr txBox="1"/>
          <p:nvPr/>
        </p:nvSpPr>
        <p:spPr>
          <a:xfrm>
            <a:off x="433369" y="3932756"/>
            <a:ext cx="5974203" cy="276999"/>
          </a:xfrm>
          <a:prstGeom prst="rect">
            <a:avLst/>
          </a:prstGeom>
          <a:noFill/>
        </p:spPr>
        <p:txBody>
          <a:bodyPr wrap="square" rtlCol="0">
            <a:spAutoFit/>
          </a:bodyPr>
          <a:lstStyle/>
          <a:p>
            <a:r>
              <a:rPr lang="en-US" sz="1200" b="1" dirty="0" smtClean="0">
                <a:solidFill>
                  <a:schemeClr val="bg1"/>
                </a:solidFill>
                <a:latin typeface="Century Gothic" panose="020B0502020202020204" pitchFamily="34" charset="0"/>
                <a:cs typeface="Times New Roman" panose="02020603050405020304" pitchFamily="18" charset="0"/>
              </a:rPr>
              <a:t>  </a:t>
            </a:r>
            <a:endParaRPr lang="en-US" sz="1200" b="1" dirty="0">
              <a:solidFill>
                <a:schemeClr val="bg1"/>
              </a:solidFill>
              <a:latin typeface="Century Gothic" panose="020B0502020202020204" pitchFamily="34" charset="0"/>
              <a:cs typeface="Times New Roman" panose="02020603050405020304" pitchFamily="18" charset="0"/>
            </a:endParaRPr>
          </a:p>
        </p:txBody>
      </p:sp>
      <p:sp>
        <p:nvSpPr>
          <p:cNvPr id="6" name="Rectangle 5"/>
          <p:cNvSpPr/>
          <p:nvPr/>
        </p:nvSpPr>
        <p:spPr>
          <a:xfrm>
            <a:off x="2749973" y="603796"/>
            <a:ext cx="4108027" cy="570169"/>
          </a:xfrm>
          <a:prstGeom prst="rect">
            <a:avLst/>
          </a:prstGeom>
          <a:solidFill>
            <a:srgbClr val="F5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smtClean="0">
                <a:solidFill>
                  <a:srgbClr val="FFFFFF"/>
                </a:solidFill>
              </a:rPr>
              <a:t>For global biblical literacy</a:t>
            </a:r>
            <a:r>
              <a:rPr lang="en" sz="2400" b="1" dirty="0" smtClean="0">
                <a:solidFill>
                  <a:srgbClr val="FFFFFF"/>
                </a:solidFill>
              </a:rPr>
              <a:t>.</a:t>
            </a:r>
            <a:endParaRPr lang="en-US" sz="2400" b="1" dirty="0"/>
          </a:p>
        </p:txBody>
      </p:sp>
    </p:spTree>
    <p:extLst>
      <p:ext uri="{BB962C8B-B14F-4D97-AF65-F5344CB8AC3E}">
        <p14:creationId xmlns:p14="http://schemas.microsoft.com/office/powerpoint/2010/main" val="1630137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49" y="1047869"/>
            <a:ext cx="6238663" cy="1363439"/>
          </a:xfrm>
          <a:prstGeom prst="rect">
            <a:avLst/>
          </a:prstGeom>
        </p:spPr>
        <p:txBody>
          <a:bodyPr lIns="68569" tIns="68569" rIns="68569" bIns="68569" anchor="ctr" anchorCtr="0">
            <a:noAutofit/>
          </a:bodyPr>
          <a:lstStyle/>
          <a:p>
            <a:r>
              <a:rPr lang="en" sz="4000" dirty="0" smtClean="0">
                <a:solidFill>
                  <a:schemeClr val="bg1"/>
                </a:solidFill>
                <a:latin typeface="Arial" panose="020B0604020202020204" pitchFamily="34" charset="0"/>
                <a:cs typeface="Arial" panose="020B0604020202020204" pitchFamily="34" charset="0"/>
              </a:rPr>
              <a:t>2</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latin typeface="Arial" panose="020B0604020202020204" pitchFamily="34" charset="0"/>
                <a:cs typeface="Arial" panose="020B0604020202020204" pitchFamily="34" charset="0"/>
              </a:rPr>
              <a:t>History of FLP</a:t>
            </a:r>
            <a:endParaRPr lang="e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760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74975" y="548402"/>
            <a:ext cx="4063201" cy="643050"/>
          </a:xfrm>
          <a:prstGeom prst="rect">
            <a:avLst/>
          </a:prstGeom>
        </p:spPr>
        <p:txBody>
          <a:bodyPr lIns="68569" tIns="68569" rIns="68569" bIns="68569" anchor="t" anchorCtr="0">
            <a:noAutofit/>
          </a:bodyPr>
          <a:lstStyle/>
          <a:p>
            <a:r>
              <a:rPr lang="en" sz="4000" dirty="0" smtClean="0">
                <a:solidFill>
                  <a:schemeClr val="bg1"/>
                </a:solidFill>
                <a:latin typeface="+mj-lt"/>
              </a:rPr>
              <a:t>Beginnings</a:t>
            </a:r>
            <a:endParaRPr lang="en" dirty="0">
              <a:solidFill>
                <a:schemeClr val="bg1"/>
              </a:solidFill>
              <a:latin typeface="+mj-lt"/>
            </a:endParaRPr>
          </a:p>
        </p:txBody>
      </p:sp>
      <p:sp>
        <p:nvSpPr>
          <p:cNvPr id="72" name="Shape 72"/>
          <p:cNvSpPr txBox="1">
            <a:spLocks noGrp="1"/>
          </p:cNvSpPr>
          <p:nvPr>
            <p:ph type="body" idx="2"/>
          </p:nvPr>
        </p:nvSpPr>
        <p:spPr>
          <a:xfrm>
            <a:off x="728615" y="1423821"/>
            <a:ext cx="3809561" cy="1996722"/>
          </a:xfrm>
          <a:prstGeom prst="rect">
            <a:avLst/>
          </a:prstGeom>
        </p:spPr>
        <p:txBody>
          <a:bodyPr lIns="68569" tIns="68569" rIns="68569" bIns="68569" anchor="t" anchorCtr="0">
            <a:noAutofit/>
          </a:bodyPr>
          <a:lstStyle/>
          <a:p>
            <a:pPr>
              <a:buClr>
                <a:schemeClr val="bg1"/>
              </a:buClr>
              <a:buSzPct val="91666"/>
              <a:buNone/>
            </a:pPr>
            <a:r>
              <a:rPr lang="en-US" sz="2600" dirty="0" smtClean="0">
                <a:solidFill>
                  <a:schemeClr val="bg1"/>
                </a:solidFill>
                <a:latin typeface="Century Gothic" panose="020B0502020202020204" pitchFamily="34" charset="0"/>
                <a:cs typeface="Arial" panose="020B0604020202020204" pitchFamily="34" charset="0"/>
              </a:rPr>
              <a:t>First</a:t>
            </a:r>
            <a:r>
              <a:rPr lang="en-US" sz="2600" b="1" dirty="0" smtClean="0">
                <a:solidFill>
                  <a:srgbClr val="F54152"/>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Love</a:t>
            </a:r>
            <a:r>
              <a:rPr lang="en-US" sz="2600" dirty="0" smtClean="0">
                <a:solidFill>
                  <a:schemeClr val="bg1"/>
                </a:solidFill>
                <a:latin typeface="Century Gothic" panose="020B0502020202020204" pitchFamily="34" charset="0"/>
                <a:cs typeface="Arial" panose="020B0604020202020204" pitchFamily="34" charset="0"/>
              </a:rPr>
              <a:t> Publications officially began in 2006 when Pastor Joe </a:t>
            </a:r>
            <a:r>
              <a:rPr lang="en-US" sz="2600" dirty="0" err="1" smtClean="0">
                <a:solidFill>
                  <a:schemeClr val="bg1"/>
                </a:solidFill>
                <a:latin typeface="Century Gothic" panose="020B0502020202020204" pitchFamily="34" charset="0"/>
                <a:cs typeface="Arial" panose="020B0604020202020204" pitchFamily="34" charset="0"/>
              </a:rPr>
              <a:t>Jacowitz</a:t>
            </a:r>
            <a:r>
              <a:rPr lang="en-US" sz="2600" dirty="0" smtClean="0">
                <a:solidFill>
                  <a:schemeClr val="bg1"/>
                </a:solidFill>
                <a:latin typeface="Century Gothic" panose="020B0502020202020204" pitchFamily="34" charset="0"/>
                <a:cs typeface="Arial" panose="020B0604020202020204" pitchFamily="34" charset="0"/>
              </a:rPr>
              <a:t> published “The New Testament Missionary” by missionary Cliff </a:t>
            </a:r>
            <a:r>
              <a:rPr lang="en-US" sz="2600" dirty="0" err="1" smtClean="0">
                <a:solidFill>
                  <a:schemeClr val="bg1"/>
                </a:solidFill>
                <a:latin typeface="Century Gothic" panose="020B0502020202020204" pitchFamily="34" charset="0"/>
                <a:cs typeface="Arial" panose="020B0604020202020204" pitchFamily="34" charset="0"/>
              </a:rPr>
              <a:t>Hellar</a:t>
            </a:r>
            <a:r>
              <a:rPr lang="en-US" sz="2600" dirty="0" smtClean="0">
                <a:solidFill>
                  <a:schemeClr val="bg1"/>
                </a:solidFill>
                <a:latin typeface="Century Gothic" panose="020B0502020202020204" pitchFamily="34" charset="0"/>
                <a:cs typeface="Arial" panose="020B0604020202020204" pitchFamily="34" charset="0"/>
              </a:rPr>
              <a:t>. </a:t>
            </a:r>
            <a:endParaRPr sz="2600" dirty="0">
              <a:solidFill>
                <a:srgbClr val="000000"/>
              </a:solidFill>
              <a:latin typeface="Century Gothic" panose="020B0502020202020204" pitchFamily="34" charset="0"/>
            </a:endParaRPr>
          </a:p>
          <a:p>
            <a:pPr>
              <a:buNone/>
            </a:pPr>
            <a:endParaRPr sz="900" dirty="0">
              <a:solidFill>
                <a:srgbClr val="000000"/>
              </a:solidFill>
            </a:endParaRPr>
          </a:p>
        </p:txBody>
      </p:sp>
      <p:sp>
        <p:nvSpPr>
          <p:cNvPr id="4"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01" y="1027667"/>
            <a:ext cx="1991614" cy="2789030"/>
          </a:xfrm>
          <a:prstGeom prst="rect">
            <a:avLst/>
          </a:prstGeom>
          <a:effectLst/>
        </p:spPr>
      </p:pic>
    </p:spTree>
    <p:extLst>
      <p:ext uri="{BB962C8B-B14F-4D97-AF65-F5344CB8AC3E}">
        <p14:creationId xmlns:p14="http://schemas.microsoft.com/office/powerpoint/2010/main" val="1326309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74975" y="521836"/>
            <a:ext cx="4659212" cy="643050"/>
          </a:xfrm>
          <a:prstGeom prst="rect">
            <a:avLst/>
          </a:prstGeom>
        </p:spPr>
        <p:txBody>
          <a:bodyPr lIns="68569" tIns="68569" rIns="68569" bIns="68569" anchor="t" anchorCtr="0">
            <a:noAutofit/>
          </a:bodyPr>
          <a:lstStyle/>
          <a:p>
            <a:r>
              <a:rPr lang="en" sz="4000" dirty="0" smtClean="0">
                <a:solidFill>
                  <a:schemeClr val="bg1"/>
                </a:solidFill>
                <a:latin typeface="+mj-lt"/>
              </a:rPr>
              <a:t>A Biblical Name</a:t>
            </a:r>
            <a:endParaRPr lang="en" sz="4000" dirty="0">
              <a:solidFill>
                <a:schemeClr val="bg1"/>
              </a:solidFill>
              <a:latin typeface="+mj-lt"/>
            </a:endParaRPr>
          </a:p>
        </p:txBody>
      </p:sp>
      <p:sp>
        <p:nvSpPr>
          <p:cNvPr id="72" name="Shape 72"/>
          <p:cNvSpPr txBox="1">
            <a:spLocks noGrp="1"/>
          </p:cNvSpPr>
          <p:nvPr>
            <p:ph type="body" idx="2"/>
          </p:nvPr>
        </p:nvSpPr>
        <p:spPr>
          <a:xfrm>
            <a:off x="623401" y="1626608"/>
            <a:ext cx="2986786" cy="1996722"/>
          </a:xfrm>
          <a:prstGeom prst="rect">
            <a:avLst/>
          </a:prstGeom>
        </p:spPr>
        <p:txBody>
          <a:bodyPr lIns="68569" tIns="68569" rIns="68569" bIns="68569" anchor="t" anchorCtr="0">
            <a:noAutofit/>
          </a:bodyPr>
          <a:lstStyle/>
          <a:p>
            <a:pPr>
              <a:buClr>
                <a:schemeClr val="bg1"/>
              </a:buClr>
              <a:buSzPct val="91666"/>
              <a:buNone/>
            </a:pPr>
            <a:r>
              <a:rPr lang="en-US" sz="2400" dirty="0" smtClean="0">
                <a:solidFill>
                  <a:schemeClr val="bg1"/>
                </a:solidFill>
                <a:latin typeface="Century Gothic" panose="020B0502020202020204" pitchFamily="34" charset="0"/>
                <a:cs typeface="Arial" panose="020B0604020202020204" pitchFamily="34" charset="0"/>
              </a:rPr>
              <a:t>The name is taken from Revelation 2:4 where the Lord Jesus Christ exhorts the Ephesian church to hold on to its </a:t>
            </a:r>
            <a:r>
              <a:rPr lang="en-US" sz="2400" b="1" i="1" dirty="0" smtClean="0">
                <a:solidFill>
                  <a:schemeClr val="bg1"/>
                </a:solidFill>
                <a:latin typeface="Century Gothic" panose="020B0502020202020204" pitchFamily="34" charset="0"/>
                <a:cs typeface="Arial" panose="020B0604020202020204" pitchFamily="34" charset="0"/>
              </a:rPr>
              <a:t>first love</a:t>
            </a:r>
            <a:r>
              <a:rPr lang="en-US" sz="2400" dirty="0" smtClean="0">
                <a:solidFill>
                  <a:schemeClr val="bg1"/>
                </a:solidFill>
                <a:latin typeface="Century Gothic" panose="020B0502020202020204" pitchFamily="34" charset="0"/>
                <a:cs typeface="Arial" panose="020B0604020202020204" pitchFamily="34" charset="0"/>
              </a:rPr>
              <a:t>.</a:t>
            </a:r>
          </a:p>
          <a:p>
            <a:pPr>
              <a:buClr>
                <a:schemeClr val="bg1"/>
              </a:buClr>
              <a:buSzPct val="91666"/>
              <a:buNone/>
            </a:pPr>
            <a:endParaRPr lang="en-US" sz="1400" dirty="0">
              <a:solidFill>
                <a:schemeClr val="bg1"/>
              </a:solidFill>
              <a:latin typeface="Century Gothic" panose="020B0502020202020204" pitchFamily="34" charset="0"/>
              <a:cs typeface="Arial" panose="020B0604020202020204" pitchFamily="34" charset="0"/>
            </a:endParaRPr>
          </a:p>
          <a:p>
            <a:pPr>
              <a:buNone/>
            </a:pPr>
            <a:endParaRPr lang="en-US" sz="900" dirty="0" smtClean="0">
              <a:solidFill>
                <a:srgbClr val="000000"/>
              </a:solidFill>
            </a:endParaRPr>
          </a:p>
        </p:txBody>
      </p:sp>
      <p:sp>
        <p:nvSpPr>
          <p:cNvPr id="4"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
        <p:nvSpPr>
          <p:cNvPr id="7" name="Shape 72"/>
          <p:cNvSpPr txBox="1">
            <a:spLocks noGrp="1"/>
          </p:cNvSpPr>
          <p:nvPr>
            <p:ph type="body" idx="2"/>
          </p:nvPr>
        </p:nvSpPr>
        <p:spPr>
          <a:xfrm>
            <a:off x="3918885" y="2358541"/>
            <a:ext cx="2851574" cy="1996722"/>
          </a:xfrm>
          <a:prstGeom prst="rect">
            <a:avLst/>
          </a:prstGeom>
        </p:spPr>
        <p:txBody>
          <a:bodyPr lIns="68569" tIns="68569" rIns="68569" bIns="68569" anchor="t" anchorCtr="0">
            <a:noAutofit/>
          </a:bodyPr>
          <a:lstStyle/>
          <a:p>
            <a:pPr>
              <a:buClr>
                <a:schemeClr val="bg1"/>
              </a:buClr>
              <a:buSzPct val="91666"/>
              <a:buNone/>
            </a:pPr>
            <a:r>
              <a:rPr lang="en-US" sz="2400" dirty="0" smtClean="0">
                <a:solidFill>
                  <a:schemeClr val="bg1"/>
                </a:solidFill>
                <a:latin typeface="Century Gothic" panose="020B0502020202020204" pitchFamily="34" charset="0"/>
                <a:cs typeface="Arial" panose="020B0604020202020204" pitchFamily="34" charset="0"/>
              </a:rPr>
              <a:t>Maintaining love for Christ is vital for </a:t>
            </a:r>
            <a:r>
              <a:rPr lang="en-US" sz="2400" b="1" dirty="0" smtClean="0">
                <a:solidFill>
                  <a:schemeClr val="bg1"/>
                </a:solidFill>
                <a:latin typeface="Century Gothic" panose="020B0502020202020204" pitchFamily="34" charset="0"/>
                <a:cs typeface="Arial" panose="020B0604020202020204" pitchFamily="34" charset="0"/>
              </a:rPr>
              <a:t>holiness</a:t>
            </a:r>
            <a:r>
              <a:rPr lang="en-US" sz="2400" dirty="0" smtClean="0">
                <a:solidFill>
                  <a:schemeClr val="bg1"/>
                </a:solidFill>
                <a:latin typeface="Century Gothic" panose="020B0502020202020204" pitchFamily="34" charset="0"/>
                <a:cs typeface="Arial" panose="020B0604020202020204" pitchFamily="34" charset="0"/>
              </a:rPr>
              <a:t>, </a:t>
            </a:r>
            <a:r>
              <a:rPr lang="en-US" sz="2400" b="1" dirty="0" smtClean="0">
                <a:solidFill>
                  <a:schemeClr val="bg1"/>
                </a:solidFill>
                <a:latin typeface="Century Gothic" panose="020B0502020202020204" pitchFamily="34" charset="0"/>
                <a:cs typeface="Arial" panose="020B0604020202020204" pitchFamily="34" charset="0"/>
              </a:rPr>
              <a:t>worship</a:t>
            </a:r>
            <a:r>
              <a:rPr lang="en-US" sz="2400" dirty="0" smtClean="0">
                <a:solidFill>
                  <a:schemeClr val="bg1"/>
                </a:solidFill>
                <a:latin typeface="Century Gothic" panose="020B0502020202020204" pitchFamily="34" charset="0"/>
                <a:cs typeface="Arial" panose="020B0604020202020204" pitchFamily="34" charset="0"/>
              </a:rPr>
              <a:t>, and </a:t>
            </a:r>
            <a:r>
              <a:rPr lang="en-US" sz="2400" b="1" dirty="0" smtClean="0">
                <a:solidFill>
                  <a:schemeClr val="bg1"/>
                </a:solidFill>
                <a:latin typeface="Century Gothic" panose="020B0502020202020204" pitchFamily="34" charset="0"/>
                <a:cs typeface="Arial" panose="020B0604020202020204" pitchFamily="34" charset="0"/>
              </a:rPr>
              <a:t>serving</a:t>
            </a:r>
            <a:r>
              <a:rPr lang="en-US" sz="2400" dirty="0" smtClean="0">
                <a:solidFill>
                  <a:schemeClr val="bg1"/>
                </a:solidFill>
                <a:latin typeface="Century Gothic" panose="020B0502020202020204" pitchFamily="34" charset="0"/>
                <a:cs typeface="Arial" panose="020B0604020202020204" pitchFamily="34" charset="0"/>
              </a:rPr>
              <a:t> the Lord effectively.</a:t>
            </a:r>
            <a:endParaRPr sz="2400" b="1" dirty="0">
              <a:solidFill>
                <a:srgbClr val="F54152"/>
              </a:solidFill>
              <a:latin typeface="+mn-lt"/>
            </a:endParaRPr>
          </a:p>
          <a:p>
            <a:pPr>
              <a:buNone/>
            </a:pPr>
            <a:endParaRPr lang="en-US" sz="900" dirty="0" smtClean="0">
              <a:solidFill>
                <a:srgbClr val="000000"/>
              </a:solidFill>
            </a:endParaRPr>
          </a:p>
        </p:txBody>
      </p:sp>
      <p:sp>
        <p:nvSpPr>
          <p:cNvPr id="9" name="Shape 148"/>
          <p:cNvSpPr/>
          <p:nvPr/>
        </p:nvSpPr>
        <p:spPr>
          <a:xfrm>
            <a:off x="4667339" y="113326"/>
            <a:ext cx="2103120" cy="2103120"/>
          </a:xfrm>
          <a:prstGeom prst="ellipse">
            <a:avLst/>
          </a:prstGeom>
          <a:solidFill>
            <a:srgbClr val="F54152">
              <a:alpha val="81920"/>
            </a:srgbClr>
          </a:solidFill>
          <a:ln w="76200" cap="flat" cmpd="sng">
            <a:noFill/>
            <a:prstDash val="solid"/>
            <a:round/>
            <a:headEnd type="none" w="med" len="med"/>
            <a:tailEnd type="none" w="med" len="med"/>
          </a:ln>
        </p:spPr>
        <p:txBody>
          <a:bodyPr lIns="68569" tIns="68569" rIns="68569" bIns="68569" anchor="ctr" anchorCtr="0">
            <a:noAutofit/>
          </a:bodyPr>
          <a:lstStyle/>
          <a:p>
            <a:pPr algn="ctr"/>
            <a:r>
              <a:rPr lang="en" sz="1500" b="1" dirty="0" smtClean="0">
                <a:solidFill>
                  <a:srgbClr val="FFFFFF"/>
                </a:solidFill>
                <a:latin typeface="+mn-lt"/>
                <a:ea typeface="Titillium Web"/>
                <a:cs typeface="Titillium Web"/>
                <a:sym typeface="Titillium Web"/>
              </a:rPr>
              <a:t>“Nevertheless, I have this against you, that you have left your first love.”</a:t>
            </a:r>
            <a:endParaRPr lang="en" sz="1500" b="1" dirty="0">
              <a:solidFill>
                <a:srgbClr val="FFFFFF"/>
              </a:solidFill>
              <a:latin typeface="+mn-lt"/>
              <a:ea typeface="Titillium Web"/>
              <a:cs typeface="Titillium Web"/>
              <a:sym typeface="Titillium Web"/>
            </a:endParaRPr>
          </a:p>
        </p:txBody>
      </p:sp>
    </p:spTree>
    <p:extLst>
      <p:ext uri="{BB962C8B-B14F-4D97-AF65-F5344CB8AC3E}">
        <p14:creationId xmlns:p14="http://schemas.microsoft.com/office/powerpoint/2010/main" val="392029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4612" y="524814"/>
            <a:ext cx="5363681" cy="643050"/>
          </a:xfrm>
          <a:prstGeom prst="rect">
            <a:avLst/>
          </a:prstGeom>
        </p:spPr>
        <p:txBody>
          <a:bodyPr lIns="68569" tIns="68569" rIns="68569" bIns="68569" anchor="t" anchorCtr="0">
            <a:noAutofit/>
          </a:bodyPr>
          <a:lstStyle/>
          <a:p>
            <a:r>
              <a:rPr lang="en" sz="4000" dirty="0" smtClean="0">
                <a:solidFill>
                  <a:schemeClr val="bg1"/>
                </a:solidFill>
                <a:latin typeface="+mj-lt"/>
              </a:rPr>
              <a:t>Discussion Points</a:t>
            </a:r>
            <a:endParaRPr lang="en" sz="4000" dirty="0">
              <a:solidFill>
                <a:schemeClr val="bg1"/>
              </a:solidFill>
              <a:latin typeface="+mj-lt"/>
            </a:endParaRPr>
          </a:p>
        </p:txBody>
      </p:sp>
      <p:sp>
        <p:nvSpPr>
          <p:cNvPr id="72" name="Shape 72"/>
          <p:cNvSpPr txBox="1">
            <a:spLocks noGrp="1"/>
          </p:cNvSpPr>
          <p:nvPr>
            <p:ph type="body" idx="2"/>
          </p:nvPr>
        </p:nvSpPr>
        <p:spPr>
          <a:xfrm>
            <a:off x="738292" y="1545733"/>
            <a:ext cx="5757335" cy="3303973"/>
          </a:xfrm>
          <a:prstGeom prst="rect">
            <a:avLst/>
          </a:prstGeom>
        </p:spPr>
        <p:txBody>
          <a:bodyPr lIns="68569" tIns="68569" rIns="68569" bIns="68569" anchor="t" anchorCtr="0">
            <a:noAutofit/>
          </a:bodyPr>
          <a:lstStyle/>
          <a:p>
            <a:pPr marL="457200" indent="-457200">
              <a:buClr>
                <a:schemeClr val="bg1"/>
              </a:buClr>
              <a:buSzPct val="91666"/>
              <a:buFont typeface="+mj-lt"/>
              <a:buAutoNum type="arabicPeriod"/>
            </a:pPr>
            <a:r>
              <a:rPr lang="en" sz="3200" b="1" dirty="0" smtClean="0">
                <a:solidFill>
                  <a:schemeClr val="bg1"/>
                </a:solidFill>
                <a:latin typeface="Century Gothic" panose="020B0502020202020204" pitchFamily="34" charset="0"/>
                <a:cs typeface="Arial" panose="020B0604020202020204" pitchFamily="34" charset="0"/>
              </a:rPr>
              <a:t>Our Distinct Philosophy</a:t>
            </a:r>
          </a:p>
          <a:p>
            <a:pPr marL="457200" indent="-457200">
              <a:buClr>
                <a:schemeClr val="bg1"/>
              </a:buClr>
              <a:buSzPct val="91666"/>
              <a:buFont typeface="+mj-lt"/>
              <a:buAutoNum type="arabicPeriod"/>
            </a:pPr>
            <a:r>
              <a:rPr lang="en" sz="3200" b="1" dirty="0" smtClean="0">
                <a:solidFill>
                  <a:schemeClr val="bg1"/>
                </a:solidFill>
                <a:latin typeface="Century Gothic" panose="020B0502020202020204" pitchFamily="34" charset="0"/>
                <a:cs typeface="Arial" panose="020B0604020202020204" pitchFamily="34" charset="0"/>
              </a:rPr>
              <a:t>History of FLP</a:t>
            </a:r>
          </a:p>
          <a:p>
            <a:pPr marL="457200" indent="-457200">
              <a:buClr>
                <a:schemeClr val="bg1"/>
              </a:buClr>
              <a:buSzPct val="91666"/>
              <a:buFont typeface="+mj-lt"/>
              <a:buAutoNum type="arabicPeriod"/>
            </a:pPr>
            <a:r>
              <a:rPr lang="en" sz="3200" b="1" dirty="0" smtClean="0">
                <a:solidFill>
                  <a:schemeClr val="bg1"/>
                </a:solidFill>
                <a:latin typeface="Century Gothic" panose="020B0502020202020204" pitchFamily="34" charset="0"/>
                <a:cs typeface="Arial" panose="020B0604020202020204" pitchFamily="34" charset="0"/>
              </a:rPr>
              <a:t>Types of L</a:t>
            </a:r>
            <a:r>
              <a:rPr lang="en-US" sz="3200" b="1" dirty="0" err="1">
                <a:solidFill>
                  <a:schemeClr val="bg1"/>
                </a:solidFill>
                <a:latin typeface="Century Gothic" panose="020B0502020202020204" pitchFamily="34" charset="0"/>
                <a:cs typeface="Arial" panose="020B0604020202020204" pitchFamily="34" charset="0"/>
              </a:rPr>
              <a:t>i</a:t>
            </a:r>
            <a:r>
              <a:rPr lang="en" sz="3200" b="1" dirty="0" smtClean="0">
                <a:solidFill>
                  <a:schemeClr val="bg1"/>
                </a:solidFill>
                <a:latin typeface="Century Gothic" panose="020B0502020202020204" pitchFamily="34" charset="0"/>
                <a:cs typeface="Arial" panose="020B0604020202020204" pitchFamily="34" charset="0"/>
              </a:rPr>
              <a:t>terature</a:t>
            </a:r>
          </a:p>
          <a:p>
            <a:pPr marL="457200" indent="-457200">
              <a:buClr>
                <a:schemeClr val="bg1"/>
              </a:buClr>
              <a:buSzPct val="91666"/>
              <a:buFont typeface="+mj-lt"/>
              <a:buAutoNum type="arabicPeriod"/>
            </a:pPr>
            <a:r>
              <a:rPr lang="en" sz="3200" b="1" dirty="0" smtClean="0">
                <a:solidFill>
                  <a:schemeClr val="bg1"/>
                </a:solidFill>
                <a:latin typeface="Century Gothic" panose="020B0502020202020204" pitchFamily="34" charset="0"/>
                <a:cs typeface="Arial" panose="020B0604020202020204" pitchFamily="34" charset="0"/>
              </a:rPr>
              <a:t>By the Numbers</a:t>
            </a:r>
          </a:p>
          <a:p>
            <a:pPr marL="457200" indent="-457200">
              <a:buClr>
                <a:schemeClr val="bg1"/>
              </a:buClr>
              <a:buSzPct val="91666"/>
              <a:buFont typeface="+mj-lt"/>
              <a:buAutoNum type="arabicPeriod"/>
            </a:pPr>
            <a:r>
              <a:rPr lang="en" sz="3200" b="1" dirty="0" smtClean="0">
                <a:solidFill>
                  <a:schemeClr val="bg1"/>
                </a:solidFill>
                <a:latin typeface="Century Gothic" panose="020B0502020202020204" pitchFamily="34" charset="0"/>
                <a:cs typeface="Arial" panose="020B0604020202020204" pitchFamily="34" charset="0"/>
              </a:rPr>
              <a:t>First</a:t>
            </a:r>
            <a:r>
              <a:rPr lang="en" sz="3200" b="1" dirty="0" smtClean="0">
                <a:solidFill>
                  <a:srgbClr val="F54152"/>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Love</a:t>
            </a:r>
            <a:r>
              <a:rPr lang="en" sz="3200" b="1" dirty="0" smtClean="0">
                <a:solidFill>
                  <a:schemeClr val="bg1"/>
                </a:solidFill>
                <a:latin typeface="Century Gothic" panose="020B0502020202020204" pitchFamily="34" charset="0"/>
                <a:cs typeface="Arial" panose="020B0604020202020204" pitchFamily="34" charset="0"/>
              </a:rPr>
              <a:t> Missions</a:t>
            </a:r>
            <a:endParaRPr lang="en" sz="3200" b="1" dirty="0">
              <a:solidFill>
                <a:schemeClr val="bg1"/>
              </a:solidFill>
              <a:latin typeface="Century Gothic" panose="020B0502020202020204" pitchFamily="34" charset="0"/>
              <a:cs typeface="Arial" panose="020B0604020202020204" pitchFamily="34" charset="0"/>
            </a:endParaRPr>
          </a:p>
          <a:p>
            <a:pPr>
              <a:buClr>
                <a:schemeClr val="dk1"/>
              </a:buClr>
              <a:buSzPct val="91666"/>
              <a:buNone/>
            </a:pPr>
            <a:endParaRPr sz="900" dirty="0">
              <a:solidFill>
                <a:srgbClr val="000000"/>
              </a:solidFill>
            </a:endParaRPr>
          </a:p>
          <a:p>
            <a:pPr>
              <a:buNone/>
            </a:pPr>
            <a:endParaRPr sz="900" dirty="0">
              <a:solidFill>
                <a:srgbClr val="000000"/>
              </a:solidFill>
            </a:endParaRPr>
          </a:p>
        </p:txBody>
      </p:sp>
      <p:sp>
        <p:nvSpPr>
          <p:cNvPr id="4"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Shape 204"/>
          <p:cNvSpPr txBox="1">
            <a:spLocks noGrp="1"/>
          </p:cNvSpPr>
          <p:nvPr>
            <p:ph type="title"/>
          </p:nvPr>
        </p:nvSpPr>
        <p:spPr>
          <a:xfrm>
            <a:off x="441431" y="505659"/>
            <a:ext cx="6229410" cy="643050"/>
          </a:xfrm>
          <a:prstGeom prst="rect">
            <a:avLst/>
          </a:prstGeom>
        </p:spPr>
        <p:txBody>
          <a:bodyPr lIns="68569" tIns="68569" rIns="68569" bIns="68569" anchor="t" anchorCtr="0">
            <a:noAutofit/>
          </a:bodyPr>
          <a:lstStyle/>
          <a:p>
            <a:r>
              <a:rPr lang="en" sz="4000" dirty="0" smtClean="0">
                <a:solidFill>
                  <a:schemeClr val="bg1"/>
                </a:solidFill>
                <a:latin typeface="+mj-lt"/>
              </a:rPr>
              <a:t>O</a:t>
            </a:r>
            <a:r>
              <a:rPr lang="en-US" sz="4000" dirty="0" smtClean="0">
                <a:solidFill>
                  <a:schemeClr val="bg1"/>
                </a:solidFill>
                <a:latin typeface="+mj-lt"/>
              </a:rPr>
              <a:t>u</a:t>
            </a:r>
            <a:r>
              <a:rPr lang="en" sz="4000" dirty="0" smtClean="0">
                <a:solidFill>
                  <a:schemeClr val="bg1"/>
                </a:solidFill>
                <a:latin typeface="+mj-lt"/>
              </a:rPr>
              <a:t>r Locations</a:t>
            </a:r>
          </a:p>
        </p:txBody>
      </p:sp>
      <p:sp>
        <p:nvSpPr>
          <p:cNvPr id="26" name="Shape 415"/>
          <p:cNvSpPr/>
          <p:nvPr/>
        </p:nvSpPr>
        <p:spPr>
          <a:xfrm rot="2229752">
            <a:off x="1131715" y="1430724"/>
            <a:ext cx="493263" cy="444399"/>
          </a:xfrm>
          <a:custGeom>
            <a:avLst/>
            <a:gdLst/>
            <a:ahLst/>
            <a:cxnLst/>
            <a:rect l="0" t="0" r="0" b="0"/>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FFFFFF"/>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27" name="Shape 106"/>
          <p:cNvSpPr/>
          <p:nvPr/>
        </p:nvSpPr>
        <p:spPr>
          <a:xfrm rot="18302110">
            <a:off x="2287323" y="1269188"/>
            <a:ext cx="315513" cy="1629291"/>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9525" cap="flat" cmpd="sng">
            <a:solidFill>
              <a:srgbClr val="FFFFFF"/>
            </a:solidFill>
            <a:prstDash val="dash"/>
            <a:round/>
            <a:headEnd type="none" w="lg" len="lg"/>
            <a:tailEnd type="stealth" w="lg" len="lg"/>
          </a:ln>
        </p:spPr>
      </p:sp>
      <p:sp>
        <p:nvSpPr>
          <p:cNvPr id="28" name="Shape 106"/>
          <p:cNvSpPr/>
          <p:nvPr/>
        </p:nvSpPr>
        <p:spPr>
          <a:xfrm rot="16590886">
            <a:off x="3185849" y="83055"/>
            <a:ext cx="323021" cy="3128217"/>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9525" cap="flat" cmpd="sng">
            <a:solidFill>
              <a:srgbClr val="FFFFFF"/>
            </a:solidFill>
            <a:prstDash val="dash"/>
            <a:round/>
            <a:headEnd type="none" w="lg" len="lg"/>
            <a:tailEnd type="stealth" w="lg" len="lg"/>
          </a:ln>
        </p:spPr>
      </p:sp>
      <p:sp>
        <p:nvSpPr>
          <p:cNvPr id="29" name="Shape 106"/>
          <p:cNvSpPr/>
          <p:nvPr/>
        </p:nvSpPr>
        <p:spPr>
          <a:xfrm rot="17212926">
            <a:off x="3076717" y="375918"/>
            <a:ext cx="389466" cy="3199385"/>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9525" cap="flat" cmpd="sng">
            <a:solidFill>
              <a:srgbClr val="FFFFFF"/>
            </a:solidFill>
            <a:prstDash val="dash"/>
            <a:round/>
            <a:headEnd type="none" w="lg" len="lg"/>
            <a:tailEnd type="stealth" w="lg" len="lg"/>
          </a:ln>
        </p:spPr>
      </p:sp>
      <p:sp>
        <p:nvSpPr>
          <p:cNvPr id="30" name="Shape 106"/>
          <p:cNvSpPr/>
          <p:nvPr/>
        </p:nvSpPr>
        <p:spPr>
          <a:xfrm rot="17097674">
            <a:off x="3289739" y="-382308"/>
            <a:ext cx="1001395" cy="4037685"/>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9525" cap="flat" cmpd="sng">
            <a:solidFill>
              <a:srgbClr val="FFFFFF"/>
            </a:solidFill>
            <a:prstDash val="dash"/>
            <a:round/>
            <a:headEnd type="none" w="lg" len="lg"/>
            <a:tailEnd type="stealth" w="lg" len="lg"/>
          </a:ln>
        </p:spPr>
      </p:sp>
      <p:sp>
        <p:nvSpPr>
          <p:cNvPr id="35" name="Shape 148"/>
          <p:cNvSpPr/>
          <p:nvPr/>
        </p:nvSpPr>
        <p:spPr>
          <a:xfrm>
            <a:off x="204306" y="2570325"/>
            <a:ext cx="2468880" cy="2468880"/>
          </a:xfrm>
          <a:prstGeom prst="ellipse">
            <a:avLst/>
          </a:prstGeom>
          <a:solidFill>
            <a:srgbClr val="2A4971"/>
          </a:solidFill>
          <a:ln w="76200" cap="flat" cmpd="sng">
            <a:noFill/>
            <a:prstDash val="solid"/>
            <a:round/>
            <a:headEnd type="none" w="med" len="med"/>
            <a:tailEnd type="none" w="med" len="med"/>
          </a:ln>
        </p:spPr>
        <p:txBody>
          <a:bodyPr lIns="68569" tIns="68569" rIns="68569" bIns="68569" anchor="ctr" anchorCtr="0">
            <a:noAutofit/>
          </a:bodyPr>
          <a:lstStyle/>
          <a:p>
            <a:pPr algn="ctr"/>
            <a:r>
              <a:rPr lang="en-US" sz="1700" b="1" dirty="0" smtClean="0">
                <a:solidFill>
                  <a:schemeClr val="bg1"/>
                </a:solidFill>
                <a:latin typeface="Century Gothic" panose="020B0502020202020204" pitchFamily="34" charset="0"/>
              </a:rPr>
              <a:t>All </a:t>
            </a:r>
            <a:r>
              <a:rPr lang="en-US" sz="1700" b="1" dirty="0">
                <a:solidFill>
                  <a:schemeClr val="bg1"/>
                </a:solidFill>
                <a:latin typeface="Century Gothic" panose="020B0502020202020204" pitchFamily="34" charset="0"/>
              </a:rPr>
              <a:t>orders are filled </a:t>
            </a:r>
            <a:r>
              <a:rPr lang="en-US" sz="1700" b="1" dirty="0" smtClean="0">
                <a:solidFill>
                  <a:schemeClr val="bg1"/>
                </a:solidFill>
                <a:latin typeface="Century Gothic" panose="020B0502020202020204" pitchFamily="34" charset="0"/>
              </a:rPr>
              <a:t>and</a:t>
            </a:r>
            <a:endParaRPr lang="en-US" sz="1700" b="1" dirty="0">
              <a:solidFill>
                <a:schemeClr val="bg1"/>
              </a:solidFill>
              <a:latin typeface="Century Gothic" panose="020B0502020202020204" pitchFamily="34" charset="0"/>
            </a:endParaRPr>
          </a:p>
          <a:p>
            <a:pPr algn="ctr"/>
            <a:r>
              <a:rPr lang="en-US" sz="1700" b="1" dirty="0">
                <a:solidFill>
                  <a:schemeClr val="bg1"/>
                </a:solidFill>
                <a:latin typeface="Century Gothic" panose="020B0502020202020204" pitchFamily="34" charset="0"/>
              </a:rPr>
              <a:t>shipped from </a:t>
            </a:r>
            <a:r>
              <a:rPr lang="en-US" sz="1700" b="1" dirty="0" smtClean="0">
                <a:solidFill>
                  <a:schemeClr val="bg1"/>
                </a:solidFill>
                <a:latin typeface="Century Gothic" panose="020B0502020202020204" pitchFamily="34" charset="0"/>
              </a:rPr>
              <a:t>Lexington, KY </a:t>
            </a:r>
            <a:r>
              <a:rPr lang="en-US" sz="1700" b="1" dirty="0">
                <a:solidFill>
                  <a:schemeClr val="bg1"/>
                </a:solidFill>
                <a:latin typeface="Century Gothic" panose="020B0502020202020204" pitchFamily="34" charset="0"/>
              </a:rPr>
              <a:t>and shipped to First</a:t>
            </a:r>
            <a:r>
              <a:rPr lang="en-US" sz="1700" b="1" dirty="0">
                <a:solidFill>
                  <a:srgbClr val="F54152"/>
                </a:solidFill>
                <a:latin typeface="Century Gothic" panose="020B0502020202020204" pitchFamily="34" charset="0"/>
              </a:rPr>
              <a:t>Love </a:t>
            </a:r>
            <a:r>
              <a:rPr lang="en-US" sz="1700" b="1" dirty="0">
                <a:solidFill>
                  <a:schemeClr val="bg1"/>
                </a:solidFill>
                <a:latin typeface="Century Gothic" panose="020B0502020202020204" pitchFamily="34" charset="0"/>
              </a:rPr>
              <a:t>branches.</a:t>
            </a:r>
          </a:p>
        </p:txBody>
      </p:sp>
      <p:sp>
        <p:nvSpPr>
          <p:cNvPr id="20" name="Shape 370"/>
          <p:cNvSpPr/>
          <p:nvPr/>
        </p:nvSpPr>
        <p:spPr>
          <a:xfrm rot="19511043">
            <a:off x="4828605" y="1630098"/>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1" name="Shape 370"/>
          <p:cNvSpPr/>
          <p:nvPr/>
        </p:nvSpPr>
        <p:spPr>
          <a:xfrm rot="19994245">
            <a:off x="5666826" y="2073338"/>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1" name="Shape 370"/>
          <p:cNvSpPr/>
          <p:nvPr/>
        </p:nvSpPr>
        <p:spPr>
          <a:xfrm rot="18639009">
            <a:off x="4556815" y="1984831"/>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2" name="Shape 370"/>
          <p:cNvSpPr/>
          <p:nvPr/>
        </p:nvSpPr>
        <p:spPr>
          <a:xfrm rot="20031753">
            <a:off x="3086194" y="2192596"/>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 name="TextBox 1"/>
          <p:cNvSpPr txBox="1"/>
          <p:nvPr/>
        </p:nvSpPr>
        <p:spPr>
          <a:xfrm>
            <a:off x="2447570" y="2641455"/>
            <a:ext cx="1578186" cy="523220"/>
          </a:xfrm>
          <a:prstGeom prst="rect">
            <a:avLst/>
          </a:prstGeom>
          <a:noFill/>
        </p:spPr>
        <p:txBody>
          <a:bodyPr wrap="square" rtlCol="0">
            <a:spAutoFit/>
          </a:bodyPr>
          <a:lstStyle/>
          <a:p>
            <a:pPr algn="ctr"/>
            <a:r>
              <a:rPr lang="en-US" b="1" dirty="0" smtClean="0">
                <a:solidFill>
                  <a:schemeClr val="bg1"/>
                </a:solidFill>
              </a:rPr>
              <a:t>Lagos, </a:t>
            </a:r>
          </a:p>
          <a:p>
            <a:pPr algn="ctr"/>
            <a:r>
              <a:rPr lang="en-US" b="1" dirty="0" smtClean="0">
                <a:solidFill>
                  <a:schemeClr val="bg1"/>
                </a:solidFill>
              </a:rPr>
              <a:t>Nigeria</a:t>
            </a:r>
            <a:endParaRPr lang="en-US" b="1" dirty="0">
              <a:solidFill>
                <a:schemeClr val="bg1"/>
              </a:solidFill>
            </a:endParaRPr>
          </a:p>
        </p:txBody>
      </p:sp>
      <p:sp>
        <p:nvSpPr>
          <p:cNvPr id="33" name="TextBox 32"/>
          <p:cNvSpPr txBox="1"/>
          <p:nvPr/>
        </p:nvSpPr>
        <p:spPr>
          <a:xfrm>
            <a:off x="-51275" y="1940126"/>
            <a:ext cx="1570680" cy="523220"/>
          </a:xfrm>
          <a:prstGeom prst="rect">
            <a:avLst/>
          </a:prstGeom>
          <a:noFill/>
        </p:spPr>
        <p:txBody>
          <a:bodyPr wrap="square" rtlCol="0">
            <a:spAutoFit/>
          </a:bodyPr>
          <a:lstStyle/>
          <a:p>
            <a:pPr algn="ctr"/>
            <a:r>
              <a:rPr lang="en-US" b="1" dirty="0" smtClean="0">
                <a:solidFill>
                  <a:srgbClr val="F54152"/>
                </a:solidFill>
                <a:effectLst>
                  <a:outerShdw blurRad="38100" dist="38100" dir="2700000" algn="tl">
                    <a:srgbClr val="000000">
                      <a:alpha val="43137"/>
                    </a:srgbClr>
                  </a:outerShdw>
                </a:effectLst>
              </a:rPr>
              <a:t>Pleasanton, </a:t>
            </a:r>
          </a:p>
          <a:p>
            <a:pPr algn="ctr"/>
            <a:r>
              <a:rPr lang="en-US" b="1" dirty="0" smtClean="0">
                <a:solidFill>
                  <a:srgbClr val="F54152"/>
                </a:solidFill>
                <a:effectLst>
                  <a:outerShdw blurRad="38100" dist="38100" dir="2700000" algn="tl">
                    <a:srgbClr val="000000">
                      <a:alpha val="43137"/>
                    </a:srgbClr>
                  </a:outerShdw>
                </a:effectLst>
              </a:rPr>
              <a:t>CA</a:t>
            </a:r>
            <a:endParaRPr lang="en-US" b="1" dirty="0">
              <a:solidFill>
                <a:srgbClr val="F54152"/>
              </a:solidFill>
              <a:effectLst>
                <a:outerShdw blurRad="38100" dist="38100" dir="2700000" algn="tl">
                  <a:srgbClr val="000000">
                    <a:alpha val="43137"/>
                  </a:srgbClr>
                </a:outerShdw>
              </a:effectLst>
            </a:endParaRPr>
          </a:p>
        </p:txBody>
      </p:sp>
      <p:sp>
        <p:nvSpPr>
          <p:cNvPr id="34" name="TextBox 33"/>
          <p:cNvSpPr txBox="1"/>
          <p:nvPr/>
        </p:nvSpPr>
        <p:spPr>
          <a:xfrm>
            <a:off x="1161023" y="1784447"/>
            <a:ext cx="1570679" cy="523220"/>
          </a:xfrm>
          <a:prstGeom prst="rect">
            <a:avLst/>
          </a:prstGeom>
          <a:noFill/>
        </p:spPr>
        <p:txBody>
          <a:bodyPr wrap="square" rtlCol="0">
            <a:spAutoFit/>
          </a:bodyPr>
          <a:lstStyle/>
          <a:p>
            <a:pPr algn="ctr"/>
            <a:r>
              <a:rPr lang="en-US" b="1" dirty="0" smtClean="0">
                <a:solidFill>
                  <a:schemeClr val="bg1"/>
                </a:solidFill>
              </a:rPr>
              <a:t>Lexington, </a:t>
            </a:r>
          </a:p>
          <a:p>
            <a:pPr algn="ctr"/>
            <a:r>
              <a:rPr lang="en-US" b="1" dirty="0" smtClean="0">
                <a:solidFill>
                  <a:schemeClr val="bg1"/>
                </a:solidFill>
              </a:rPr>
              <a:t>KY</a:t>
            </a:r>
            <a:endParaRPr lang="en-US" b="1" dirty="0">
              <a:solidFill>
                <a:schemeClr val="bg1"/>
              </a:solidFill>
            </a:endParaRPr>
          </a:p>
        </p:txBody>
      </p:sp>
      <p:sp>
        <p:nvSpPr>
          <p:cNvPr id="36" name="TextBox 35"/>
          <p:cNvSpPr txBox="1"/>
          <p:nvPr/>
        </p:nvSpPr>
        <p:spPr>
          <a:xfrm>
            <a:off x="4063205" y="2497112"/>
            <a:ext cx="1560021" cy="523220"/>
          </a:xfrm>
          <a:prstGeom prst="rect">
            <a:avLst/>
          </a:prstGeom>
          <a:noFill/>
        </p:spPr>
        <p:txBody>
          <a:bodyPr wrap="square" rtlCol="0">
            <a:spAutoFit/>
          </a:bodyPr>
          <a:lstStyle/>
          <a:p>
            <a:pPr algn="ctr"/>
            <a:r>
              <a:rPr lang="en-US" b="1" dirty="0" smtClean="0">
                <a:solidFill>
                  <a:schemeClr val="bg1"/>
                </a:solidFill>
              </a:rPr>
              <a:t>Kochin, </a:t>
            </a:r>
          </a:p>
          <a:p>
            <a:pPr algn="ctr"/>
            <a:r>
              <a:rPr lang="en-US" b="1" dirty="0" smtClean="0">
                <a:solidFill>
                  <a:schemeClr val="bg1"/>
                </a:solidFill>
              </a:rPr>
              <a:t>India</a:t>
            </a:r>
            <a:endParaRPr lang="en-US" b="1" dirty="0">
              <a:solidFill>
                <a:schemeClr val="bg1"/>
              </a:solidFill>
            </a:endParaRPr>
          </a:p>
        </p:txBody>
      </p:sp>
      <p:sp>
        <p:nvSpPr>
          <p:cNvPr id="37" name="TextBox 36"/>
          <p:cNvSpPr txBox="1"/>
          <p:nvPr/>
        </p:nvSpPr>
        <p:spPr>
          <a:xfrm>
            <a:off x="4751999" y="1529131"/>
            <a:ext cx="1623870" cy="523220"/>
          </a:xfrm>
          <a:prstGeom prst="rect">
            <a:avLst/>
          </a:prstGeom>
          <a:noFill/>
        </p:spPr>
        <p:txBody>
          <a:bodyPr wrap="square" rtlCol="0">
            <a:spAutoFit/>
          </a:bodyPr>
          <a:lstStyle/>
          <a:p>
            <a:pPr algn="ctr"/>
            <a:r>
              <a:rPr lang="en-US" b="1" dirty="0" smtClean="0">
                <a:solidFill>
                  <a:schemeClr val="bg1"/>
                </a:solidFill>
              </a:rPr>
              <a:t>Pokhara, </a:t>
            </a:r>
          </a:p>
          <a:p>
            <a:pPr algn="ctr"/>
            <a:r>
              <a:rPr lang="en-US" b="1" dirty="0" smtClean="0">
                <a:solidFill>
                  <a:schemeClr val="bg1"/>
                </a:solidFill>
              </a:rPr>
              <a:t>Nepal</a:t>
            </a:r>
            <a:endParaRPr lang="en-US" b="1" dirty="0">
              <a:solidFill>
                <a:schemeClr val="bg1"/>
              </a:solidFill>
            </a:endParaRPr>
          </a:p>
        </p:txBody>
      </p:sp>
      <p:sp>
        <p:nvSpPr>
          <p:cNvPr id="38" name="TextBox 37"/>
          <p:cNvSpPr txBox="1"/>
          <p:nvPr/>
        </p:nvSpPr>
        <p:spPr>
          <a:xfrm>
            <a:off x="5122034" y="2484381"/>
            <a:ext cx="1824181" cy="523220"/>
          </a:xfrm>
          <a:prstGeom prst="rect">
            <a:avLst/>
          </a:prstGeom>
          <a:noFill/>
        </p:spPr>
        <p:txBody>
          <a:bodyPr wrap="square" rtlCol="0">
            <a:spAutoFit/>
          </a:bodyPr>
          <a:lstStyle/>
          <a:p>
            <a:pPr algn="ctr"/>
            <a:r>
              <a:rPr lang="en-US" b="1" dirty="0" smtClean="0">
                <a:solidFill>
                  <a:schemeClr val="bg1"/>
                </a:solidFill>
              </a:rPr>
              <a:t>Manila,</a:t>
            </a:r>
          </a:p>
          <a:p>
            <a:pPr algn="ctr"/>
            <a:r>
              <a:rPr lang="en-US" b="1" dirty="0" smtClean="0">
                <a:solidFill>
                  <a:schemeClr val="bg1"/>
                </a:solidFill>
              </a:rPr>
              <a:t>Philippines</a:t>
            </a:r>
            <a:endParaRPr lang="en-US" b="1" dirty="0">
              <a:solidFill>
                <a:schemeClr val="bg1"/>
              </a:solidFill>
            </a:endParaRPr>
          </a:p>
        </p:txBody>
      </p:sp>
      <p:sp>
        <p:nvSpPr>
          <p:cNvPr id="39" name="Shape 106"/>
          <p:cNvSpPr/>
          <p:nvPr/>
        </p:nvSpPr>
        <p:spPr>
          <a:xfrm rot="3300000">
            <a:off x="1009891" y="1666080"/>
            <a:ext cx="45719" cy="295086"/>
          </a:xfrm>
          <a:custGeom>
            <a:avLst/>
            <a:gdLst/>
            <a:ahLst/>
            <a:cxnLst/>
            <a:rect l="0" t="0" r="0" b="0"/>
            <a:pathLst>
              <a:path w="30959" h="89819" extrusionOk="0">
                <a:moveTo>
                  <a:pt x="0" y="0"/>
                </a:moveTo>
                <a:cubicBezTo>
                  <a:pt x="5134" y="6917"/>
                  <a:pt x="29561" y="26535"/>
                  <a:pt x="30804" y="41505"/>
                </a:cubicBezTo>
                <a:cubicBezTo>
                  <a:pt x="32047" y="56474"/>
                  <a:pt x="11349" y="81766"/>
                  <a:pt x="7458" y="89819"/>
                </a:cubicBezTo>
              </a:path>
            </a:pathLst>
          </a:custGeom>
          <a:noFill/>
          <a:ln w="9525" cap="flat" cmpd="sng">
            <a:solidFill>
              <a:srgbClr val="FFFFFF"/>
            </a:solidFill>
            <a:prstDash val="dash"/>
            <a:round/>
            <a:headEnd type="none" w="lg" len="lg"/>
            <a:tailEnd type="stealth" w="lg" len="lg"/>
          </a:ln>
        </p:spPr>
      </p:sp>
      <p:sp>
        <p:nvSpPr>
          <p:cNvPr id="40" name="Shape 354"/>
          <p:cNvSpPr/>
          <p:nvPr/>
        </p:nvSpPr>
        <p:spPr>
          <a:xfrm>
            <a:off x="515520" y="1643254"/>
            <a:ext cx="414283" cy="362159"/>
          </a:xfrm>
          <a:custGeom>
            <a:avLst/>
            <a:gdLst/>
            <a:ahLst/>
            <a:cxnLst/>
            <a:rect l="0" t="0" r="0" b="0"/>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554159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49" y="1047869"/>
            <a:ext cx="6238663" cy="1363439"/>
          </a:xfrm>
          <a:prstGeom prst="rect">
            <a:avLst/>
          </a:prstGeom>
        </p:spPr>
        <p:txBody>
          <a:bodyPr lIns="68569" tIns="68569" rIns="68569" bIns="68569" anchor="ctr" anchorCtr="0">
            <a:noAutofit/>
          </a:bodyPr>
          <a:lstStyle/>
          <a:p>
            <a:r>
              <a:rPr lang="en" sz="4000" dirty="0" smtClean="0">
                <a:solidFill>
                  <a:schemeClr val="bg1"/>
                </a:solidFill>
                <a:latin typeface="Arial" panose="020B0604020202020204" pitchFamily="34" charset="0"/>
                <a:cs typeface="Arial" panose="020B0604020202020204" pitchFamily="34" charset="0"/>
              </a:rPr>
              <a:t>3</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latin typeface="Arial" panose="020B0604020202020204" pitchFamily="34" charset="0"/>
                <a:cs typeface="Arial" panose="020B0604020202020204" pitchFamily="34" charset="0"/>
              </a:rPr>
              <a:t>Types of L</a:t>
            </a:r>
            <a:r>
              <a:rPr lang="en-US" sz="4000" dirty="0" err="1" smtClean="0">
                <a:latin typeface="Arial" panose="020B0604020202020204" pitchFamily="34" charset="0"/>
                <a:cs typeface="Arial" panose="020B0604020202020204" pitchFamily="34" charset="0"/>
              </a:rPr>
              <a:t>i</a:t>
            </a:r>
            <a:r>
              <a:rPr lang="en" sz="4000" dirty="0" smtClean="0">
                <a:latin typeface="Arial" panose="020B0604020202020204" pitchFamily="34" charset="0"/>
                <a:cs typeface="Arial" panose="020B0604020202020204" pitchFamily="34" charset="0"/>
              </a:rPr>
              <a:t>terature</a:t>
            </a:r>
            <a:endParaRPr lang="e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187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74975" y="520918"/>
            <a:ext cx="5860482" cy="643050"/>
          </a:xfrm>
          <a:prstGeom prst="rect">
            <a:avLst/>
          </a:prstGeom>
        </p:spPr>
        <p:txBody>
          <a:bodyPr lIns="68569" tIns="68569" rIns="68569" bIns="68569" anchor="t" anchorCtr="0">
            <a:noAutofit/>
          </a:bodyPr>
          <a:lstStyle/>
          <a:p>
            <a:r>
              <a:rPr lang="en" sz="4000" dirty="0" smtClean="0">
                <a:latin typeface="+mj-lt"/>
              </a:rPr>
              <a:t>5 Categories</a:t>
            </a:r>
            <a:endParaRPr lang="en" sz="4000" dirty="0">
              <a:solidFill>
                <a:srgbClr val="000000"/>
              </a:solidFill>
              <a:latin typeface="+mj-lt"/>
            </a:endParaRPr>
          </a:p>
        </p:txBody>
      </p:sp>
      <p:cxnSp>
        <p:nvCxnSpPr>
          <p:cNvPr id="233" name="Shape 233"/>
          <p:cNvCxnSpPr/>
          <p:nvPr/>
        </p:nvCxnSpPr>
        <p:spPr>
          <a:xfrm flipV="1">
            <a:off x="0" y="1619006"/>
            <a:ext cx="6858000" cy="6593"/>
          </a:xfrm>
          <a:prstGeom prst="straightConnector1">
            <a:avLst/>
          </a:prstGeom>
          <a:noFill/>
          <a:ln w="38100" cap="flat" cmpd="sng">
            <a:solidFill>
              <a:srgbClr val="FFFFFF"/>
            </a:solidFill>
            <a:prstDash val="solid"/>
            <a:round/>
            <a:headEnd type="none" w="lg" len="lg"/>
            <a:tailEnd type="none" w="lg" len="lg"/>
          </a:ln>
        </p:spPr>
      </p:cxnSp>
      <p:sp>
        <p:nvSpPr>
          <p:cNvPr id="234" name="Shape 234"/>
          <p:cNvSpPr/>
          <p:nvPr/>
        </p:nvSpPr>
        <p:spPr>
          <a:xfrm>
            <a:off x="720129" y="1543361"/>
            <a:ext cx="164475" cy="164475"/>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235" name="Shape 235"/>
          <p:cNvSpPr/>
          <p:nvPr/>
        </p:nvSpPr>
        <p:spPr>
          <a:xfrm>
            <a:off x="3299078" y="1543361"/>
            <a:ext cx="164475" cy="164475"/>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236" name="Shape 236"/>
          <p:cNvSpPr/>
          <p:nvPr/>
        </p:nvSpPr>
        <p:spPr>
          <a:xfrm>
            <a:off x="5960194" y="1536768"/>
            <a:ext cx="164475" cy="164475"/>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237" name="Shape 237"/>
          <p:cNvSpPr txBox="1"/>
          <p:nvPr/>
        </p:nvSpPr>
        <p:spPr>
          <a:xfrm>
            <a:off x="247342" y="1765919"/>
            <a:ext cx="1152193" cy="306674"/>
          </a:xfrm>
          <a:prstGeom prst="rect">
            <a:avLst/>
          </a:prstGeom>
          <a:noFill/>
          <a:ln>
            <a:noFill/>
          </a:ln>
        </p:spPr>
        <p:txBody>
          <a:bodyPr lIns="68569" tIns="68569" rIns="68569" bIns="68569" anchor="t" anchorCtr="0">
            <a:noAutofit/>
          </a:bodyPr>
          <a:lstStyle/>
          <a:p>
            <a:pPr algn="ctr"/>
            <a:r>
              <a:rPr lang="en" sz="1300" b="1" dirty="0" smtClean="0">
                <a:solidFill>
                  <a:srgbClr val="FFFFFF"/>
                </a:solidFill>
                <a:latin typeface="Century Gothic" panose="020B0502020202020204" pitchFamily="34" charset="0"/>
                <a:ea typeface="Titillium Web"/>
                <a:cs typeface="Titillium Web"/>
                <a:sym typeface="Titillium Web"/>
              </a:rPr>
              <a:t>Apologetics</a:t>
            </a:r>
            <a:endParaRPr lang="en" sz="1300" b="1" dirty="0">
              <a:solidFill>
                <a:srgbClr val="FFFFFF"/>
              </a:solidFill>
              <a:latin typeface="Century Gothic" panose="020B0502020202020204" pitchFamily="34" charset="0"/>
              <a:ea typeface="Titillium Web"/>
              <a:cs typeface="Titillium Web"/>
              <a:sym typeface="Titillium Web"/>
            </a:endParaRPr>
          </a:p>
        </p:txBody>
      </p:sp>
      <p:sp>
        <p:nvSpPr>
          <p:cNvPr id="10" name="Shape 235"/>
          <p:cNvSpPr/>
          <p:nvPr/>
        </p:nvSpPr>
        <p:spPr>
          <a:xfrm>
            <a:off x="1999155" y="1536768"/>
            <a:ext cx="164475" cy="164475"/>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11" name="Shape 235"/>
          <p:cNvSpPr/>
          <p:nvPr/>
        </p:nvSpPr>
        <p:spPr>
          <a:xfrm>
            <a:off x="4641135" y="1543361"/>
            <a:ext cx="164475" cy="164475"/>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13" name="Shape 237"/>
          <p:cNvSpPr txBox="1"/>
          <p:nvPr/>
        </p:nvSpPr>
        <p:spPr>
          <a:xfrm>
            <a:off x="1539898" y="1758750"/>
            <a:ext cx="1152193" cy="306674"/>
          </a:xfrm>
          <a:prstGeom prst="rect">
            <a:avLst/>
          </a:prstGeom>
          <a:noFill/>
          <a:ln>
            <a:noFill/>
          </a:ln>
        </p:spPr>
        <p:txBody>
          <a:bodyPr lIns="68569" tIns="68569" rIns="68569" bIns="68569" anchor="t" anchorCtr="0">
            <a:noAutofit/>
          </a:bodyPr>
          <a:lstStyle/>
          <a:p>
            <a:pPr algn="ctr"/>
            <a:r>
              <a:rPr lang="en" sz="1300" b="1" dirty="0" smtClean="0">
                <a:solidFill>
                  <a:srgbClr val="FFFFFF"/>
                </a:solidFill>
                <a:latin typeface="Century Gothic" panose="020B0502020202020204" pitchFamily="34" charset="0"/>
                <a:ea typeface="Titillium Web"/>
                <a:cs typeface="Titillium Web"/>
                <a:sym typeface="Titillium Web"/>
              </a:rPr>
              <a:t>Devotional</a:t>
            </a:r>
            <a:endParaRPr lang="en" sz="1300" b="1" dirty="0">
              <a:solidFill>
                <a:srgbClr val="FFFFFF"/>
              </a:solidFill>
              <a:latin typeface="Century Gothic" panose="020B0502020202020204" pitchFamily="34" charset="0"/>
              <a:ea typeface="Titillium Web"/>
              <a:cs typeface="Titillium Web"/>
              <a:sym typeface="Titillium Web"/>
            </a:endParaRPr>
          </a:p>
        </p:txBody>
      </p:sp>
      <p:sp>
        <p:nvSpPr>
          <p:cNvPr id="14" name="Shape 237"/>
          <p:cNvSpPr txBox="1"/>
          <p:nvPr/>
        </p:nvSpPr>
        <p:spPr>
          <a:xfrm>
            <a:off x="2805218" y="1758750"/>
            <a:ext cx="1152193" cy="306674"/>
          </a:xfrm>
          <a:prstGeom prst="rect">
            <a:avLst/>
          </a:prstGeom>
          <a:noFill/>
          <a:ln>
            <a:noFill/>
          </a:ln>
        </p:spPr>
        <p:txBody>
          <a:bodyPr lIns="68569" tIns="68569" rIns="68569" bIns="68569" anchor="t" anchorCtr="0">
            <a:noAutofit/>
          </a:bodyPr>
          <a:lstStyle/>
          <a:p>
            <a:pPr algn="ctr"/>
            <a:r>
              <a:rPr lang="en" sz="1300" b="1" dirty="0" smtClean="0">
                <a:solidFill>
                  <a:srgbClr val="FFFFFF"/>
                </a:solidFill>
                <a:latin typeface="Century Gothic" panose="020B0502020202020204" pitchFamily="34" charset="0"/>
                <a:ea typeface="Titillium Web"/>
                <a:cs typeface="Titillium Web"/>
                <a:sym typeface="Titillium Web"/>
              </a:rPr>
              <a:t>Doctrinal</a:t>
            </a:r>
            <a:endParaRPr lang="en" sz="1300" b="1" dirty="0">
              <a:solidFill>
                <a:srgbClr val="FFFFFF"/>
              </a:solidFill>
              <a:latin typeface="Century Gothic" panose="020B0502020202020204" pitchFamily="34" charset="0"/>
              <a:ea typeface="Titillium Web"/>
              <a:cs typeface="Titillium Web"/>
              <a:sym typeface="Titillium Web"/>
            </a:endParaRPr>
          </a:p>
        </p:txBody>
      </p:sp>
      <p:sp>
        <p:nvSpPr>
          <p:cNvPr id="15" name="Shape 237"/>
          <p:cNvSpPr txBox="1"/>
          <p:nvPr/>
        </p:nvSpPr>
        <p:spPr>
          <a:xfrm>
            <a:off x="4161178" y="1727902"/>
            <a:ext cx="1152193" cy="306674"/>
          </a:xfrm>
          <a:prstGeom prst="rect">
            <a:avLst/>
          </a:prstGeom>
          <a:noFill/>
          <a:ln>
            <a:noFill/>
          </a:ln>
        </p:spPr>
        <p:txBody>
          <a:bodyPr lIns="68569" tIns="68569" rIns="68569" bIns="68569" anchor="t" anchorCtr="0">
            <a:noAutofit/>
          </a:bodyPr>
          <a:lstStyle/>
          <a:p>
            <a:pPr algn="ctr"/>
            <a:r>
              <a:rPr lang="en" sz="1300" b="1" dirty="0" smtClean="0">
                <a:solidFill>
                  <a:srgbClr val="FFFFFF"/>
                </a:solidFill>
                <a:latin typeface="Century Gothic" panose="020B0502020202020204" pitchFamily="34" charset="0"/>
                <a:ea typeface="Titillium Web"/>
                <a:cs typeface="Titillium Web"/>
                <a:sym typeface="Titillium Web"/>
              </a:rPr>
              <a:t>Evangelistic</a:t>
            </a:r>
            <a:endParaRPr lang="en" sz="1300" b="1" dirty="0">
              <a:solidFill>
                <a:srgbClr val="FFFFFF"/>
              </a:solidFill>
              <a:latin typeface="Century Gothic" panose="020B0502020202020204" pitchFamily="34" charset="0"/>
              <a:ea typeface="Titillium Web"/>
              <a:cs typeface="Titillium Web"/>
              <a:sym typeface="Titillium Web"/>
            </a:endParaRPr>
          </a:p>
        </p:txBody>
      </p:sp>
      <p:sp>
        <p:nvSpPr>
          <p:cNvPr id="16" name="Shape 237"/>
          <p:cNvSpPr txBox="1"/>
          <p:nvPr/>
        </p:nvSpPr>
        <p:spPr>
          <a:xfrm>
            <a:off x="5478040" y="1758750"/>
            <a:ext cx="1152193" cy="306674"/>
          </a:xfrm>
          <a:prstGeom prst="rect">
            <a:avLst/>
          </a:prstGeom>
          <a:noFill/>
          <a:ln>
            <a:noFill/>
          </a:ln>
        </p:spPr>
        <p:txBody>
          <a:bodyPr lIns="68569" tIns="68569" rIns="68569" bIns="68569" anchor="t" anchorCtr="0">
            <a:noAutofit/>
          </a:bodyPr>
          <a:lstStyle/>
          <a:p>
            <a:pPr algn="ctr"/>
            <a:r>
              <a:rPr lang="en" sz="1300" b="1" dirty="0" smtClean="0">
                <a:solidFill>
                  <a:srgbClr val="FFFFFF"/>
                </a:solidFill>
                <a:latin typeface="Century Gothic" panose="020B0502020202020204" pitchFamily="34" charset="0"/>
                <a:ea typeface="Titillium Web"/>
                <a:cs typeface="Titillium Web"/>
                <a:sym typeface="Titillium Web"/>
              </a:rPr>
              <a:t>Pastoral</a:t>
            </a:r>
            <a:endParaRPr lang="en" sz="1300" b="1" dirty="0">
              <a:solidFill>
                <a:srgbClr val="FFFFFF"/>
              </a:solidFill>
              <a:latin typeface="Century Gothic" panose="020B0502020202020204" pitchFamily="34" charset="0"/>
              <a:ea typeface="Titillium Web"/>
              <a:cs typeface="Titillium Web"/>
              <a:sym typeface="Titillium Web"/>
            </a:endParaRPr>
          </a:p>
        </p:txBody>
      </p:sp>
      <p:sp>
        <p:nvSpPr>
          <p:cNvPr id="19" name="Shape 41"/>
          <p:cNvSpPr/>
          <p:nvPr/>
        </p:nvSpPr>
        <p:spPr>
          <a:xfrm>
            <a:off x="434250" y="579001"/>
            <a:ext cx="40725" cy="675599"/>
          </a:xfrm>
          <a:prstGeom prst="rect">
            <a:avLst/>
          </a:prstGeom>
          <a:solidFill>
            <a:schemeClr val="bg1"/>
          </a:solidFill>
          <a:ln>
            <a:noFill/>
          </a:ln>
        </p:spPr>
        <p:txBody>
          <a:bodyPr lIns="68569" tIns="68569" rIns="68569" bIns="68569" anchor="ctr" anchorCtr="0">
            <a:noAutofit/>
          </a:bodyPr>
          <a:lstStyle/>
          <a:p>
            <a:pPr lvl="0">
              <a:spcBef>
                <a:spcPts val="0"/>
              </a:spcBef>
              <a:buNone/>
            </a:pPr>
            <a:endParaRPr sz="105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33" y="2443560"/>
            <a:ext cx="1072413" cy="159105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89" y="2436774"/>
            <a:ext cx="1072413" cy="1592657"/>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497" y="2436774"/>
            <a:ext cx="1072413" cy="159105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069" y="2443553"/>
            <a:ext cx="1072413" cy="159105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550" y="2430008"/>
            <a:ext cx="1105174" cy="1591056"/>
          </a:xfrm>
          <a:prstGeom prst="rect">
            <a:avLst/>
          </a:prstGeom>
          <a:effectLst>
            <a:outerShdw blurRad="50800" dist="38100" dir="2700000" algn="tl" rotWithShape="0">
              <a:prstClr val="black">
                <a:alpha val="40000"/>
              </a:prstClr>
            </a:outerShdw>
          </a:effectLst>
        </p:spPr>
      </p:pic>
      <p:sp>
        <p:nvSpPr>
          <p:cNvPr id="23" name="Shape 148"/>
          <p:cNvSpPr/>
          <p:nvPr/>
        </p:nvSpPr>
        <p:spPr>
          <a:xfrm>
            <a:off x="426109" y="4190128"/>
            <a:ext cx="731520" cy="731520"/>
          </a:xfrm>
          <a:prstGeom prst="ellipse">
            <a:avLst/>
          </a:prstGeom>
          <a:solidFill>
            <a:srgbClr val="2A4971"/>
          </a:solidFill>
          <a:ln w="76200" cap="flat" cmpd="sng">
            <a:noFill/>
            <a:prstDash val="solid"/>
            <a:round/>
            <a:headEnd type="none" w="med" len="med"/>
            <a:tailEnd type="none" w="med" len="med"/>
          </a:ln>
        </p:spPr>
        <p:txBody>
          <a:bodyPr lIns="68569" tIns="68569" rIns="68569" bIns="68569" anchor="ctr" anchorCtr="0">
            <a:noAutofit/>
          </a:bodyPr>
          <a:lstStyle/>
          <a:p>
            <a:pPr algn="ctr"/>
            <a:r>
              <a:rPr lang="en-US" sz="1300" b="1" dirty="0" smtClean="0">
                <a:solidFill>
                  <a:schemeClr val="bg1"/>
                </a:solidFill>
                <a:latin typeface="Century Gothic" panose="020B0502020202020204" pitchFamily="34" charset="0"/>
              </a:rPr>
              <a:t>12+ Titles</a:t>
            </a:r>
            <a:endParaRPr lang="en-US" sz="1300" b="1" dirty="0">
              <a:solidFill>
                <a:schemeClr val="bg1"/>
              </a:solidFill>
              <a:latin typeface="Century Gothic" panose="020B0502020202020204" pitchFamily="34" charset="0"/>
            </a:endParaRPr>
          </a:p>
        </p:txBody>
      </p:sp>
      <p:sp>
        <p:nvSpPr>
          <p:cNvPr id="24" name="Shape 148"/>
          <p:cNvSpPr/>
          <p:nvPr/>
        </p:nvSpPr>
        <p:spPr>
          <a:xfrm>
            <a:off x="3015554" y="4190128"/>
            <a:ext cx="731520" cy="731520"/>
          </a:xfrm>
          <a:prstGeom prst="ellipse">
            <a:avLst/>
          </a:prstGeom>
          <a:solidFill>
            <a:srgbClr val="2A4971"/>
          </a:solidFill>
          <a:ln w="76200" cap="flat" cmpd="sng">
            <a:noFill/>
            <a:prstDash val="solid"/>
            <a:round/>
            <a:headEnd type="none" w="med" len="med"/>
            <a:tailEnd type="none" w="med" len="med"/>
          </a:ln>
        </p:spPr>
        <p:txBody>
          <a:bodyPr lIns="68569" tIns="68569" rIns="68569" bIns="68569" anchor="ctr" anchorCtr="0">
            <a:noAutofit/>
          </a:bodyPr>
          <a:lstStyle/>
          <a:p>
            <a:pPr algn="ctr"/>
            <a:r>
              <a:rPr lang="en-US" sz="1300" b="1" dirty="0" smtClean="0">
                <a:solidFill>
                  <a:schemeClr val="bg1"/>
                </a:solidFill>
                <a:latin typeface="Century Gothic" panose="020B0502020202020204" pitchFamily="34" charset="0"/>
              </a:rPr>
              <a:t>9+ Titles</a:t>
            </a:r>
            <a:endParaRPr lang="en-US" sz="1300" b="1" dirty="0">
              <a:solidFill>
                <a:schemeClr val="bg1"/>
              </a:solidFill>
              <a:latin typeface="Century Gothic" panose="020B0502020202020204" pitchFamily="34" charset="0"/>
            </a:endParaRPr>
          </a:p>
        </p:txBody>
      </p:sp>
      <p:sp>
        <p:nvSpPr>
          <p:cNvPr id="25" name="Shape 148"/>
          <p:cNvSpPr/>
          <p:nvPr/>
        </p:nvSpPr>
        <p:spPr>
          <a:xfrm>
            <a:off x="4371514" y="4190128"/>
            <a:ext cx="731520" cy="731520"/>
          </a:xfrm>
          <a:prstGeom prst="ellipse">
            <a:avLst/>
          </a:prstGeom>
          <a:solidFill>
            <a:srgbClr val="2A4971"/>
          </a:solidFill>
          <a:ln w="76200" cap="flat" cmpd="sng">
            <a:noFill/>
            <a:prstDash val="solid"/>
            <a:round/>
            <a:headEnd type="none" w="med" len="med"/>
            <a:tailEnd type="none" w="med" len="med"/>
          </a:ln>
        </p:spPr>
        <p:txBody>
          <a:bodyPr lIns="68569" tIns="68569" rIns="68569" bIns="68569" anchor="ctr" anchorCtr="0">
            <a:noAutofit/>
          </a:bodyPr>
          <a:lstStyle/>
          <a:p>
            <a:pPr algn="ctr"/>
            <a:r>
              <a:rPr lang="en-US" sz="1300" b="1" dirty="0" smtClean="0">
                <a:solidFill>
                  <a:schemeClr val="bg1"/>
                </a:solidFill>
                <a:latin typeface="Century Gothic" panose="020B0502020202020204" pitchFamily="34" charset="0"/>
              </a:rPr>
              <a:t>7+ Titles</a:t>
            </a:r>
            <a:endParaRPr lang="en-US" sz="1300" b="1" dirty="0">
              <a:solidFill>
                <a:schemeClr val="bg1"/>
              </a:solidFill>
              <a:latin typeface="Century Gothic" panose="020B0502020202020204" pitchFamily="34" charset="0"/>
            </a:endParaRPr>
          </a:p>
        </p:txBody>
      </p:sp>
      <p:sp>
        <p:nvSpPr>
          <p:cNvPr id="26" name="Shape 148"/>
          <p:cNvSpPr/>
          <p:nvPr/>
        </p:nvSpPr>
        <p:spPr>
          <a:xfrm>
            <a:off x="5758909" y="4190128"/>
            <a:ext cx="731520" cy="731520"/>
          </a:xfrm>
          <a:prstGeom prst="ellipse">
            <a:avLst/>
          </a:prstGeom>
          <a:solidFill>
            <a:srgbClr val="2A4971"/>
          </a:solidFill>
          <a:ln w="76200" cap="flat" cmpd="sng">
            <a:noFill/>
            <a:prstDash val="solid"/>
            <a:round/>
            <a:headEnd type="none" w="med" len="med"/>
            <a:tailEnd type="none" w="med" len="med"/>
          </a:ln>
        </p:spPr>
        <p:txBody>
          <a:bodyPr lIns="68569" tIns="68569" rIns="68569" bIns="68569" anchor="ctr" anchorCtr="0">
            <a:noAutofit/>
          </a:bodyPr>
          <a:lstStyle/>
          <a:p>
            <a:pPr algn="ctr"/>
            <a:r>
              <a:rPr lang="en-US" sz="1300" b="1" dirty="0" smtClean="0">
                <a:solidFill>
                  <a:schemeClr val="bg1"/>
                </a:solidFill>
                <a:latin typeface="Century Gothic" panose="020B0502020202020204" pitchFamily="34" charset="0"/>
              </a:rPr>
              <a:t>1+ Titles</a:t>
            </a:r>
            <a:endParaRPr lang="en-US" sz="1300" b="1" dirty="0">
              <a:solidFill>
                <a:schemeClr val="bg1"/>
              </a:solidFill>
              <a:latin typeface="Century Gothic" panose="020B0502020202020204" pitchFamily="34" charset="0"/>
            </a:endParaRPr>
          </a:p>
        </p:txBody>
      </p:sp>
      <p:sp>
        <p:nvSpPr>
          <p:cNvPr id="27" name="Shape 148"/>
          <p:cNvSpPr/>
          <p:nvPr/>
        </p:nvSpPr>
        <p:spPr>
          <a:xfrm>
            <a:off x="1765970" y="4190128"/>
            <a:ext cx="731520" cy="731520"/>
          </a:xfrm>
          <a:prstGeom prst="ellipse">
            <a:avLst/>
          </a:prstGeom>
          <a:solidFill>
            <a:srgbClr val="2A4971"/>
          </a:solidFill>
          <a:ln w="76200" cap="flat" cmpd="sng">
            <a:noFill/>
            <a:prstDash val="solid"/>
            <a:round/>
            <a:headEnd type="none" w="med" len="med"/>
            <a:tailEnd type="none" w="med" len="med"/>
          </a:ln>
        </p:spPr>
        <p:txBody>
          <a:bodyPr lIns="68569" tIns="68569" rIns="68569" bIns="68569" anchor="ctr" anchorCtr="0">
            <a:noAutofit/>
          </a:bodyPr>
          <a:lstStyle/>
          <a:p>
            <a:pPr algn="ctr"/>
            <a:r>
              <a:rPr lang="en-US" sz="1300" b="1" dirty="0" smtClean="0">
                <a:solidFill>
                  <a:schemeClr val="bg1"/>
                </a:solidFill>
                <a:latin typeface="Century Gothic" panose="020B0502020202020204" pitchFamily="34" charset="0"/>
              </a:rPr>
              <a:t>15+ Titles</a:t>
            </a:r>
            <a:endParaRPr lang="en-US" sz="13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951739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49" y="1047869"/>
            <a:ext cx="6238663" cy="1363439"/>
          </a:xfrm>
          <a:prstGeom prst="rect">
            <a:avLst/>
          </a:prstGeom>
        </p:spPr>
        <p:txBody>
          <a:bodyPr lIns="68569" tIns="68569" rIns="68569" bIns="68569" anchor="ctr" anchorCtr="0">
            <a:noAutofit/>
          </a:bodyPr>
          <a:lstStyle/>
          <a:p>
            <a:r>
              <a:rPr lang="en" sz="4000" dirty="0" smtClean="0">
                <a:solidFill>
                  <a:schemeClr val="bg1"/>
                </a:solidFill>
                <a:latin typeface="Arial" panose="020B0604020202020204" pitchFamily="34" charset="0"/>
                <a:cs typeface="Arial" panose="020B0604020202020204" pitchFamily="34" charset="0"/>
              </a:rPr>
              <a:t>4</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By The Numbers</a:t>
            </a:r>
            <a:endParaRPr lang="e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572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Shape 119"/>
          <p:cNvSpPr txBox="1">
            <a:spLocks noGrp="1"/>
          </p:cNvSpPr>
          <p:nvPr>
            <p:ph type="body" idx="2"/>
          </p:nvPr>
        </p:nvSpPr>
        <p:spPr>
          <a:xfrm>
            <a:off x="3719053" y="368425"/>
            <a:ext cx="2959454" cy="1785496"/>
          </a:xfrm>
          <a:prstGeom prst="rect">
            <a:avLst/>
          </a:prstGeom>
        </p:spPr>
        <p:txBody>
          <a:bodyPr lIns="68569" tIns="68569" rIns="68569" bIns="68569" anchor="t" anchorCtr="0">
            <a:noAutofit/>
          </a:bodyPr>
          <a:lstStyle/>
          <a:p>
            <a:pPr>
              <a:buNone/>
            </a:pPr>
            <a:r>
              <a:rPr lang="en" sz="2600" dirty="0" smtClean="0">
                <a:solidFill>
                  <a:schemeClr val="bg1"/>
                </a:solidFill>
                <a:latin typeface="Century Gothic" panose="020B0502020202020204" pitchFamily="34" charset="0"/>
              </a:rPr>
              <a:t>S</a:t>
            </a:r>
            <a:r>
              <a:rPr lang="en-US" sz="2600" dirty="0" smtClean="0">
                <a:solidFill>
                  <a:schemeClr val="bg1"/>
                </a:solidFill>
                <a:latin typeface="Century Gothic" panose="020B0502020202020204" pitchFamily="34" charset="0"/>
              </a:rPr>
              <a:t>i</a:t>
            </a:r>
            <a:r>
              <a:rPr lang="en" sz="2600" dirty="0" smtClean="0">
                <a:solidFill>
                  <a:schemeClr val="bg1"/>
                </a:solidFill>
                <a:latin typeface="Century Gothic" panose="020B0502020202020204" pitchFamily="34" charset="0"/>
              </a:rPr>
              <a:t>nce the publication of our first book in 2006, our catalogue has grown to nearly </a:t>
            </a:r>
            <a:r>
              <a:rPr lang="en" sz="26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50 available </a:t>
            </a:r>
            <a:r>
              <a:rPr lang="en" sz="2600" dirty="0" smtClean="0">
                <a:solidFill>
                  <a:schemeClr val="bg1"/>
                </a:solidFill>
                <a:latin typeface="Century Gothic" panose="020B0502020202020204" pitchFamily="34" charset="0"/>
              </a:rPr>
              <a:t>titles, with </a:t>
            </a:r>
            <a:r>
              <a:rPr lang="en" sz="2600" b="1" i="1" dirty="0" smtClean="0">
                <a:solidFill>
                  <a:schemeClr val="bg1"/>
                </a:solidFill>
                <a:latin typeface="Century Gothic" panose="020B0502020202020204" pitchFamily="34" charset="0"/>
              </a:rPr>
              <a:t>another</a:t>
            </a:r>
            <a:r>
              <a:rPr lang="en" sz="2600" b="1" dirty="0" smtClean="0">
                <a:solidFill>
                  <a:schemeClr val="bg1"/>
                </a:solidFill>
                <a:latin typeface="Century Gothic" panose="020B0502020202020204" pitchFamily="34" charset="0"/>
              </a:rPr>
              <a:t> 40 titles </a:t>
            </a:r>
            <a:r>
              <a:rPr lang="en" sz="2600" dirty="0" smtClean="0">
                <a:solidFill>
                  <a:schemeClr val="bg1"/>
                </a:solidFill>
                <a:latin typeface="Century Gothic" panose="020B0502020202020204" pitchFamily="34" charset="0"/>
              </a:rPr>
              <a:t>in the publishing process.</a:t>
            </a:r>
            <a:endParaRPr lang="en" sz="2600" dirty="0">
              <a:solidFill>
                <a:schemeClr val="bg1"/>
              </a:solidFill>
              <a:latin typeface="Century Gothic" panose="020B0502020202020204" pitchFamily="34" charset="0"/>
            </a:endParaRPr>
          </a:p>
        </p:txBody>
      </p:sp>
      <p:graphicFrame>
        <p:nvGraphicFramePr>
          <p:cNvPr id="7" name="Chart 1158"/>
          <p:cNvGraphicFramePr/>
          <p:nvPr>
            <p:extLst>
              <p:ext uri="{D42A27DB-BD31-4B8C-83A1-F6EECF244321}">
                <p14:modId xmlns:p14="http://schemas.microsoft.com/office/powerpoint/2010/main" val="3861268602"/>
              </p:ext>
            </p:extLst>
          </p:nvPr>
        </p:nvGraphicFramePr>
        <p:xfrm>
          <a:off x="129188" y="1605278"/>
          <a:ext cx="3705013" cy="2269068"/>
        </p:xfrm>
        <a:graphic>
          <a:graphicData uri="http://schemas.openxmlformats.org/drawingml/2006/chart">
            <c:chart xmlns:c="http://schemas.openxmlformats.org/drawingml/2006/chart" xmlns:r="http://schemas.openxmlformats.org/officeDocument/2006/relationships" r:id="rId3"/>
          </a:graphicData>
        </a:graphic>
      </p:graphicFrame>
      <p:sp>
        <p:nvSpPr>
          <p:cNvPr id="8" name="Shape 236"/>
          <p:cNvSpPr/>
          <p:nvPr/>
        </p:nvSpPr>
        <p:spPr>
          <a:xfrm>
            <a:off x="3088640" y="1659467"/>
            <a:ext cx="231869" cy="216746"/>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9" name="Shape 236"/>
          <p:cNvSpPr/>
          <p:nvPr/>
        </p:nvSpPr>
        <p:spPr>
          <a:xfrm>
            <a:off x="612987" y="2739812"/>
            <a:ext cx="231869" cy="216746"/>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6" name="Shape 119"/>
          <p:cNvSpPr txBox="1">
            <a:spLocks noGrp="1"/>
          </p:cNvSpPr>
          <p:nvPr>
            <p:ph type="body" idx="2"/>
          </p:nvPr>
        </p:nvSpPr>
        <p:spPr>
          <a:xfrm>
            <a:off x="428790" y="240451"/>
            <a:ext cx="2891719" cy="1785496"/>
          </a:xfrm>
          <a:prstGeom prst="rect">
            <a:avLst/>
          </a:prstGeom>
        </p:spPr>
        <p:txBody>
          <a:bodyPr lIns="68569" tIns="68569" rIns="68569" bIns="68569" anchor="t" anchorCtr="0">
            <a:noAutofit/>
          </a:bodyPr>
          <a:lstStyle/>
          <a:p>
            <a:pPr>
              <a:buNone/>
            </a:pPr>
            <a:r>
              <a:rPr lang="en" sz="3600" b="1" dirty="0" smtClean="0">
                <a:solidFill>
                  <a:schemeClr val="bg1"/>
                </a:solidFill>
                <a:latin typeface="Century Gothic" panose="020B0502020202020204" pitchFamily="34" charset="0"/>
              </a:rPr>
              <a:t>Books Available</a:t>
            </a:r>
            <a:endParaRPr lang="en"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93088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Shape 119"/>
          <p:cNvSpPr txBox="1">
            <a:spLocks noGrp="1"/>
          </p:cNvSpPr>
          <p:nvPr>
            <p:ph type="body" idx="2"/>
          </p:nvPr>
        </p:nvSpPr>
        <p:spPr>
          <a:xfrm>
            <a:off x="3834201" y="388744"/>
            <a:ext cx="3023799" cy="1785496"/>
          </a:xfrm>
          <a:prstGeom prst="rect">
            <a:avLst/>
          </a:prstGeom>
        </p:spPr>
        <p:txBody>
          <a:bodyPr lIns="68569" tIns="68569" rIns="68569" bIns="68569" anchor="t" anchorCtr="0">
            <a:noAutofit/>
          </a:bodyPr>
          <a:lstStyle/>
          <a:p>
            <a:pPr>
              <a:buNone/>
            </a:pPr>
            <a:r>
              <a:rPr lang="en" sz="2600" dirty="0" smtClean="0">
                <a:solidFill>
                  <a:schemeClr val="bg1"/>
                </a:solidFill>
                <a:latin typeface="Century Gothic" panose="020B0502020202020204" pitchFamily="34" charset="0"/>
              </a:rPr>
              <a:t>We have </a:t>
            </a:r>
            <a:r>
              <a:rPr lang="en" sz="2600" b="1" i="1" dirty="0" smtClean="0">
                <a:solidFill>
                  <a:schemeClr val="bg1"/>
                </a:solidFill>
                <a:latin typeface="Century Gothic" panose="020B0502020202020204" pitchFamily="34" charset="0"/>
              </a:rPr>
              <a:t>given away </a:t>
            </a:r>
            <a:r>
              <a:rPr lang="en" sz="2600" dirty="0" smtClean="0">
                <a:solidFill>
                  <a:schemeClr val="bg1"/>
                </a:solidFill>
                <a:latin typeface="Century Gothic" panose="020B0502020202020204" pitchFamily="34" charset="0"/>
              </a:rPr>
              <a:t>nearly 200,000 books to seminaries, churches, organizations, and individuals. </a:t>
            </a:r>
            <a:endParaRPr lang="en" sz="1400" dirty="0">
              <a:solidFill>
                <a:schemeClr val="bg1"/>
              </a:solidFill>
              <a:latin typeface="Century Gothic" panose="020B0502020202020204" pitchFamily="34" charset="0"/>
            </a:endParaRPr>
          </a:p>
          <a:p>
            <a:pPr>
              <a:buNone/>
            </a:pPr>
            <a:endParaRPr lang="en" sz="1400" dirty="0">
              <a:solidFill>
                <a:schemeClr val="bg1"/>
              </a:solidFill>
              <a:latin typeface="Century Gothic" panose="020B0502020202020204" pitchFamily="34" charset="0"/>
            </a:endParaRPr>
          </a:p>
        </p:txBody>
      </p:sp>
      <p:graphicFrame>
        <p:nvGraphicFramePr>
          <p:cNvPr id="10" name="Chart 1158"/>
          <p:cNvGraphicFramePr/>
          <p:nvPr>
            <p:extLst>
              <p:ext uri="{D42A27DB-BD31-4B8C-83A1-F6EECF244321}">
                <p14:modId xmlns:p14="http://schemas.microsoft.com/office/powerpoint/2010/main" val="632639751"/>
              </p:ext>
            </p:extLst>
          </p:nvPr>
        </p:nvGraphicFramePr>
        <p:xfrm>
          <a:off x="129188" y="1605278"/>
          <a:ext cx="3705013" cy="2269068"/>
        </p:xfrm>
        <a:graphic>
          <a:graphicData uri="http://schemas.openxmlformats.org/drawingml/2006/chart">
            <c:chart xmlns:c="http://schemas.openxmlformats.org/drawingml/2006/chart" xmlns:r="http://schemas.openxmlformats.org/officeDocument/2006/relationships" r:id="rId3"/>
          </a:graphicData>
        </a:graphic>
      </p:graphicFrame>
      <p:sp>
        <p:nvSpPr>
          <p:cNvPr id="12" name="Shape 236"/>
          <p:cNvSpPr/>
          <p:nvPr/>
        </p:nvSpPr>
        <p:spPr>
          <a:xfrm>
            <a:off x="3251200" y="1673018"/>
            <a:ext cx="231869" cy="216746"/>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13" name="Shape 236"/>
          <p:cNvSpPr/>
          <p:nvPr/>
        </p:nvSpPr>
        <p:spPr>
          <a:xfrm>
            <a:off x="772156" y="2753358"/>
            <a:ext cx="231869" cy="216746"/>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14" name="Shape 236"/>
          <p:cNvSpPr/>
          <p:nvPr/>
        </p:nvSpPr>
        <p:spPr>
          <a:xfrm>
            <a:off x="1591731" y="2685623"/>
            <a:ext cx="231869" cy="216746"/>
          </a:xfrm>
          <a:prstGeom prst="ellipse">
            <a:avLst/>
          </a:prstGeom>
          <a:solidFill>
            <a:srgbClr val="2A4971"/>
          </a:solidFill>
          <a:ln w="38100" cap="flat" cmpd="sng">
            <a:solidFill>
              <a:srgbClr val="FFFFFF"/>
            </a:solidFill>
            <a:prstDash val="solid"/>
            <a:round/>
            <a:headEnd type="none" w="med" len="med"/>
            <a:tailEnd type="none" w="med" len="med"/>
          </a:ln>
        </p:spPr>
        <p:txBody>
          <a:bodyPr lIns="68569" tIns="68569" rIns="68569" bIns="68569" anchor="ctr" anchorCtr="0">
            <a:noAutofit/>
          </a:bodyPr>
          <a:lstStyle/>
          <a:p>
            <a:endParaRPr sz="1050"/>
          </a:p>
        </p:txBody>
      </p:sp>
      <p:sp>
        <p:nvSpPr>
          <p:cNvPr id="17" name="Shape 119"/>
          <p:cNvSpPr txBox="1">
            <a:spLocks noGrp="1"/>
          </p:cNvSpPr>
          <p:nvPr>
            <p:ph type="body" idx="2"/>
          </p:nvPr>
        </p:nvSpPr>
        <p:spPr>
          <a:xfrm>
            <a:off x="0" y="3451014"/>
            <a:ext cx="6912187" cy="965200"/>
          </a:xfrm>
          <a:prstGeom prst="rect">
            <a:avLst/>
          </a:prstGeom>
        </p:spPr>
        <p:txBody>
          <a:bodyPr lIns="68569" tIns="68569" rIns="68569" bIns="68569" anchor="t" anchorCtr="0">
            <a:noAutofit/>
          </a:bodyPr>
          <a:lstStyle/>
          <a:p>
            <a:pPr algn="ctr">
              <a:buNone/>
            </a:pPr>
            <a:r>
              <a:rPr lang="en" sz="1600" b="1" dirty="0" smtClean="0">
                <a:solidFill>
                  <a:schemeClr val="bg1"/>
                </a:solidFill>
                <a:latin typeface="Century Gothic" panose="020B0502020202020204" pitchFamily="34" charset="0"/>
              </a:rPr>
              <a:t>Our goal: to give away </a:t>
            </a:r>
          </a:p>
          <a:p>
            <a:pPr algn="ctr">
              <a:buNone/>
            </a:pPr>
            <a:endParaRPr lang="en" sz="500" b="1" dirty="0">
              <a:solidFill>
                <a:schemeClr val="bg1"/>
              </a:solidFill>
              <a:latin typeface="Century Gothic" panose="020B0502020202020204" pitchFamily="34" charset="0"/>
            </a:endParaRPr>
          </a:p>
          <a:p>
            <a:pPr algn="ctr">
              <a:buNone/>
            </a:pPr>
            <a:r>
              <a:rPr lang="en" sz="4400" b="1" spc="350" dirty="0" smtClean="0">
                <a:solidFill>
                  <a:srgbClr val="F54152"/>
                </a:solidFill>
                <a:effectLst>
                  <a:outerShdw blurRad="38100" dist="38100" dir="2700000" algn="tl">
                    <a:srgbClr val="000000">
                      <a:alpha val="43137"/>
                    </a:srgbClr>
                  </a:outerShdw>
                </a:effectLst>
                <a:latin typeface="Century Gothic" panose="020B0502020202020204" pitchFamily="34" charset="0"/>
              </a:rPr>
              <a:t>1,000,000</a:t>
            </a:r>
            <a:endParaRPr lang="en" sz="500" b="1" spc="350" dirty="0" smtClean="0">
              <a:solidFill>
                <a:srgbClr val="F54152"/>
              </a:solidFill>
              <a:effectLst>
                <a:outerShdw blurRad="38100" dist="38100" dir="2700000" algn="tl">
                  <a:srgbClr val="000000">
                    <a:alpha val="43137"/>
                  </a:srgbClr>
                </a:outerShdw>
              </a:effectLst>
              <a:latin typeface="Century Gothic" panose="020B0502020202020204" pitchFamily="34" charset="0"/>
            </a:endParaRPr>
          </a:p>
          <a:p>
            <a:pPr algn="ctr">
              <a:buNone/>
            </a:pPr>
            <a:r>
              <a:rPr lang="en-US" sz="1600" b="1" dirty="0" smtClean="0">
                <a:solidFill>
                  <a:schemeClr val="bg1"/>
                </a:solidFill>
                <a:effectLst>
                  <a:outerShdw blurRad="38100" dist="38100" dir="2700000" algn="tl">
                    <a:srgbClr val="000000">
                      <a:alpha val="43137"/>
                    </a:srgbClr>
                  </a:outerShdw>
                </a:effectLst>
                <a:latin typeface="Century Gothic" panose="020B0502020202020204" pitchFamily="34" charset="0"/>
              </a:rPr>
              <a:t>b o </a:t>
            </a:r>
            <a:r>
              <a:rPr lang="en-US" sz="1600" b="1" dirty="0" err="1" smtClean="0">
                <a:solidFill>
                  <a:schemeClr val="bg1"/>
                </a:solidFill>
                <a:effectLst>
                  <a:outerShdw blurRad="38100" dist="38100" dir="2700000" algn="tl">
                    <a:srgbClr val="000000">
                      <a:alpha val="43137"/>
                    </a:srgbClr>
                  </a:outerShdw>
                </a:effectLst>
                <a:latin typeface="Century Gothic" panose="020B0502020202020204" pitchFamily="34" charset="0"/>
              </a:rPr>
              <a:t>o</a:t>
            </a:r>
            <a:r>
              <a:rPr lang="en-US" sz="1600" b="1" dirty="0" smtClean="0">
                <a:solidFill>
                  <a:schemeClr val="bg1"/>
                </a:solidFill>
                <a:effectLst>
                  <a:outerShdw blurRad="38100" dist="38100" dir="2700000" algn="tl">
                    <a:srgbClr val="000000">
                      <a:alpha val="43137"/>
                    </a:srgbClr>
                  </a:outerShdw>
                </a:effectLst>
                <a:latin typeface="Century Gothic" panose="020B0502020202020204" pitchFamily="34" charset="0"/>
              </a:rPr>
              <a:t> k s   b y</a:t>
            </a:r>
            <a:r>
              <a:rPr lang="en-US" sz="1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   2 0 2 0.</a:t>
            </a:r>
            <a:endParaRPr lang="en" sz="1600" b="1" dirty="0" smtClean="0">
              <a:solidFill>
                <a:srgbClr val="F54152"/>
              </a:solidFill>
              <a:effectLst>
                <a:outerShdw blurRad="38100" dist="38100" dir="2700000" algn="tl">
                  <a:srgbClr val="000000">
                    <a:alpha val="43137"/>
                  </a:srgbClr>
                </a:outerShdw>
              </a:effectLst>
              <a:latin typeface="Century Gothic" panose="020B0502020202020204" pitchFamily="34" charset="0"/>
            </a:endParaRPr>
          </a:p>
          <a:p>
            <a:pPr algn="ctr">
              <a:buNone/>
            </a:pPr>
            <a:endParaRPr lang="en" sz="1400" b="1" dirty="0">
              <a:solidFill>
                <a:schemeClr val="bg1"/>
              </a:solidFill>
              <a:latin typeface="Century Gothic" panose="020B0502020202020204" pitchFamily="34" charset="0"/>
            </a:endParaRPr>
          </a:p>
        </p:txBody>
      </p:sp>
      <p:sp>
        <p:nvSpPr>
          <p:cNvPr id="8" name="Shape 119"/>
          <p:cNvSpPr txBox="1">
            <a:spLocks noGrp="1"/>
          </p:cNvSpPr>
          <p:nvPr>
            <p:ph type="body" idx="2"/>
          </p:nvPr>
        </p:nvSpPr>
        <p:spPr>
          <a:xfrm>
            <a:off x="1004025" y="4809066"/>
            <a:ext cx="357415" cy="201865"/>
          </a:xfrm>
          <a:prstGeom prst="rect">
            <a:avLst/>
          </a:prstGeom>
        </p:spPr>
        <p:txBody>
          <a:bodyPr lIns="68569" tIns="68569" rIns="68569" bIns="68569" anchor="t" anchorCtr="0">
            <a:noAutofit/>
          </a:bodyPr>
          <a:lstStyle/>
          <a:p>
            <a:pPr>
              <a:buNone/>
            </a:pPr>
            <a:endParaRPr lang="en" sz="1400" dirty="0">
              <a:solidFill>
                <a:schemeClr val="bg1"/>
              </a:solidFill>
              <a:latin typeface="Century Gothic" panose="020B0502020202020204" pitchFamily="34" charset="0"/>
            </a:endParaRPr>
          </a:p>
          <a:p>
            <a:pPr>
              <a:buNone/>
            </a:pPr>
            <a:endParaRPr lang="en" sz="1400" spc="300" dirty="0">
              <a:solidFill>
                <a:schemeClr val="bg1"/>
              </a:solidFill>
              <a:latin typeface="Century Gothic" panose="020B0502020202020204" pitchFamily="34" charset="0"/>
            </a:endParaRPr>
          </a:p>
        </p:txBody>
      </p:sp>
      <p:sp>
        <p:nvSpPr>
          <p:cNvPr id="9" name="Shape 119"/>
          <p:cNvSpPr txBox="1">
            <a:spLocks noGrp="1"/>
          </p:cNvSpPr>
          <p:nvPr>
            <p:ph type="body" idx="2"/>
          </p:nvPr>
        </p:nvSpPr>
        <p:spPr>
          <a:xfrm>
            <a:off x="428790" y="240451"/>
            <a:ext cx="2891719" cy="1785496"/>
          </a:xfrm>
          <a:prstGeom prst="rect">
            <a:avLst/>
          </a:prstGeom>
        </p:spPr>
        <p:txBody>
          <a:bodyPr lIns="68569" tIns="68569" rIns="68569" bIns="68569" anchor="t" anchorCtr="0">
            <a:noAutofit/>
          </a:bodyPr>
          <a:lstStyle/>
          <a:p>
            <a:pPr>
              <a:buNone/>
            </a:pPr>
            <a:r>
              <a:rPr lang="en" sz="3600" b="1" dirty="0" smtClean="0">
                <a:solidFill>
                  <a:schemeClr val="bg1"/>
                </a:solidFill>
                <a:latin typeface="Century Gothic" panose="020B0502020202020204" pitchFamily="34" charset="0"/>
              </a:rPr>
              <a:t>Books Given Away</a:t>
            </a:r>
            <a:endParaRPr lang="en"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50115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49" y="1047869"/>
            <a:ext cx="6238663" cy="1363439"/>
          </a:xfrm>
          <a:prstGeom prst="rect">
            <a:avLst/>
          </a:prstGeom>
        </p:spPr>
        <p:txBody>
          <a:bodyPr lIns="68569" tIns="68569" rIns="68569" bIns="68569" anchor="ctr" anchorCtr="0">
            <a:noAutofit/>
          </a:bodyPr>
          <a:lstStyle/>
          <a:p>
            <a:r>
              <a:rPr lang="en" sz="4000" dirty="0" smtClean="0">
                <a:solidFill>
                  <a:schemeClr val="bg1"/>
                </a:solidFill>
                <a:latin typeface="Arial" panose="020B0604020202020204" pitchFamily="34" charset="0"/>
                <a:cs typeface="Arial" panose="020B0604020202020204" pitchFamily="34" charset="0"/>
              </a:rPr>
              <a:t>5</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First</a:t>
            </a:r>
            <a:r>
              <a:rPr lang="en-US" sz="4000" dirty="0" smtClean="0">
                <a:solidFill>
                  <a:srgbClr val="F54152"/>
                </a:solidFill>
                <a:latin typeface="Arial" panose="020B0604020202020204" pitchFamily="34" charset="0"/>
                <a:cs typeface="Arial" panose="020B0604020202020204" pitchFamily="34" charset="0"/>
              </a:rPr>
              <a:t>Love</a:t>
            </a:r>
            <a:r>
              <a:rPr lang="en-US" sz="4000" dirty="0" smtClean="0">
                <a:latin typeface="Arial" panose="020B0604020202020204" pitchFamily="34" charset="0"/>
                <a:cs typeface="Arial" panose="020B0604020202020204" pitchFamily="34" charset="0"/>
              </a:rPr>
              <a:t> Missions</a:t>
            </a:r>
            <a:endParaRPr lang="en" sz="4000" dirty="0">
              <a:latin typeface="Arial" panose="020B0604020202020204" pitchFamily="34" charset="0"/>
              <a:cs typeface="Arial" panose="020B0604020202020204" pitchFamily="34" charset="0"/>
            </a:endParaRPr>
          </a:p>
        </p:txBody>
      </p:sp>
      <p:sp>
        <p:nvSpPr>
          <p:cNvPr id="3" name="TextBox 2"/>
          <p:cNvSpPr txBox="1"/>
          <p:nvPr/>
        </p:nvSpPr>
        <p:spPr>
          <a:xfrm>
            <a:off x="2560321" y="2411308"/>
            <a:ext cx="4192692" cy="830997"/>
          </a:xfrm>
          <a:prstGeom prst="rect">
            <a:avLst/>
          </a:prstGeom>
          <a:noFill/>
        </p:spPr>
        <p:txBody>
          <a:bodyPr wrap="square" rtlCol="0">
            <a:spAutoFit/>
          </a:bodyPr>
          <a:lstStyle/>
          <a:p>
            <a:r>
              <a:rPr lang="en-US" sz="2400" b="1" dirty="0" smtClean="0">
                <a:solidFill>
                  <a:schemeClr val="bg1"/>
                </a:solidFill>
              </a:rPr>
              <a:t>    Preaching the gospel, </a:t>
            </a:r>
          </a:p>
          <a:p>
            <a:r>
              <a:rPr lang="en-US" sz="2400" b="1" dirty="0" smtClean="0">
                <a:solidFill>
                  <a:schemeClr val="bg1"/>
                </a:solidFill>
              </a:rPr>
              <a:t>          equipping the church</a:t>
            </a:r>
            <a:endParaRPr lang="en-US" sz="2400" b="1" dirty="0">
              <a:solidFill>
                <a:schemeClr val="bg1"/>
              </a:solidFill>
            </a:endParaRPr>
          </a:p>
        </p:txBody>
      </p:sp>
    </p:spTree>
    <p:extLst>
      <p:ext uri="{BB962C8B-B14F-4D97-AF65-F5344CB8AC3E}">
        <p14:creationId xmlns:p14="http://schemas.microsoft.com/office/powerpoint/2010/main" val="3049812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92698" y="583806"/>
            <a:ext cx="6429648" cy="643050"/>
          </a:xfrm>
          <a:prstGeom prst="rect">
            <a:avLst/>
          </a:prstGeom>
        </p:spPr>
        <p:txBody>
          <a:bodyPr lIns="68569" tIns="68569" rIns="68569" bIns="68569" anchor="t" anchorCtr="0">
            <a:noAutofit/>
          </a:bodyPr>
          <a:lstStyle/>
          <a:p>
            <a:r>
              <a:rPr lang="en" sz="4000" dirty="0" smtClean="0">
                <a:solidFill>
                  <a:schemeClr val="bg1"/>
                </a:solidFill>
                <a:latin typeface="+mj-lt"/>
              </a:rPr>
              <a:t>2 Ministries In 1</a:t>
            </a:r>
            <a:endParaRPr lang="en" sz="4000" dirty="0">
              <a:solidFill>
                <a:schemeClr val="bg1"/>
              </a:solidFill>
              <a:latin typeface="+mj-lt"/>
            </a:endParaRPr>
          </a:p>
        </p:txBody>
      </p:sp>
      <p:sp>
        <p:nvSpPr>
          <p:cNvPr id="146" name="Shape 146"/>
          <p:cNvSpPr/>
          <p:nvPr/>
        </p:nvSpPr>
        <p:spPr>
          <a:xfrm>
            <a:off x="2686436" y="1877183"/>
            <a:ext cx="2926080" cy="292608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pPr algn="r"/>
            <a:endParaRPr lang="en" sz="2000" b="1" dirty="0">
              <a:solidFill>
                <a:srgbClr val="2A4971"/>
              </a:solidFill>
              <a:latin typeface="+mj-lt"/>
              <a:ea typeface="Titillium Web"/>
              <a:cs typeface="Titillium Web"/>
              <a:sym typeface="Titillium Web"/>
            </a:endParaRPr>
          </a:p>
        </p:txBody>
      </p:sp>
      <p:sp>
        <p:nvSpPr>
          <p:cNvPr id="6" name="Shape 146"/>
          <p:cNvSpPr/>
          <p:nvPr/>
        </p:nvSpPr>
        <p:spPr>
          <a:xfrm>
            <a:off x="1213236" y="1877183"/>
            <a:ext cx="2926080" cy="292608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2" name="TextBox 1"/>
          <p:cNvSpPr txBox="1"/>
          <p:nvPr/>
        </p:nvSpPr>
        <p:spPr>
          <a:xfrm>
            <a:off x="2789735" y="2824275"/>
            <a:ext cx="1835573" cy="830997"/>
          </a:xfrm>
          <a:prstGeom prst="rect">
            <a:avLst/>
          </a:prstGeom>
          <a:noFill/>
        </p:spPr>
        <p:txBody>
          <a:bodyPr wrap="square" rtlCol="0">
            <a:spAutoFit/>
          </a:bodyPr>
          <a:lstStyle/>
          <a:p>
            <a:r>
              <a:rPr lang="en-US" sz="4800" b="1" dirty="0" smtClean="0">
                <a:solidFill>
                  <a:schemeClr val="bg1"/>
                </a:solidFill>
              </a:rPr>
              <a:t>FLP</a:t>
            </a:r>
            <a:endParaRPr lang="en-US" sz="4800" b="1" dirty="0">
              <a:solidFill>
                <a:schemeClr val="bg1"/>
              </a:solidFill>
            </a:endParaRPr>
          </a:p>
        </p:txBody>
      </p:sp>
      <p:sp>
        <p:nvSpPr>
          <p:cNvPr id="3" name="TextBox 2"/>
          <p:cNvSpPr txBox="1"/>
          <p:nvPr/>
        </p:nvSpPr>
        <p:spPr>
          <a:xfrm>
            <a:off x="1330737" y="3534329"/>
            <a:ext cx="1995160" cy="769441"/>
          </a:xfrm>
          <a:prstGeom prst="rect">
            <a:avLst/>
          </a:prstGeom>
          <a:noFill/>
        </p:spPr>
        <p:txBody>
          <a:bodyPr wrap="square" rtlCol="0">
            <a:spAutoFit/>
          </a:bodyPr>
          <a:lstStyle/>
          <a:p>
            <a:pPr algn="ctr"/>
            <a:r>
              <a:rPr lang="en-US" sz="2200" b="1" dirty="0" smtClean="0">
                <a:solidFill>
                  <a:schemeClr val="bg1"/>
                </a:solidFill>
              </a:rPr>
              <a:t>FirstLove</a:t>
            </a:r>
          </a:p>
          <a:p>
            <a:pPr algn="ctr"/>
            <a:r>
              <a:rPr lang="en-US" sz="2200" b="1" dirty="0" smtClean="0">
                <a:solidFill>
                  <a:schemeClr val="bg1"/>
                </a:solidFill>
              </a:rPr>
              <a:t>Publications</a:t>
            </a:r>
            <a:endParaRPr lang="en-US" sz="2200" b="1" dirty="0">
              <a:solidFill>
                <a:schemeClr val="bg1"/>
              </a:solidFill>
            </a:endParaRPr>
          </a:p>
        </p:txBody>
      </p:sp>
      <p:sp>
        <p:nvSpPr>
          <p:cNvPr id="10" name="TextBox 9"/>
          <p:cNvSpPr txBox="1"/>
          <p:nvPr/>
        </p:nvSpPr>
        <p:spPr>
          <a:xfrm>
            <a:off x="3776292" y="3525681"/>
            <a:ext cx="1804642" cy="769441"/>
          </a:xfrm>
          <a:prstGeom prst="rect">
            <a:avLst/>
          </a:prstGeom>
          <a:noFill/>
        </p:spPr>
        <p:txBody>
          <a:bodyPr wrap="square" rtlCol="0">
            <a:spAutoFit/>
          </a:bodyPr>
          <a:lstStyle/>
          <a:p>
            <a:pPr algn="ctr"/>
            <a:r>
              <a:rPr lang="en-US" sz="2200" b="1" dirty="0" smtClean="0">
                <a:solidFill>
                  <a:schemeClr val="bg1"/>
                </a:solidFill>
              </a:rPr>
              <a:t>FirstLove</a:t>
            </a:r>
          </a:p>
          <a:p>
            <a:pPr algn="ctr"/>
            <a:r>
              <a:rPr lang="en-US" sz="2200" b="1" dirty="0" smtClean="0">
                <a:solidFill>
                  <a:schemeClr val="bg1"/>
                </a:solidFill>
              </a:rPr>
              <a:t>Missions</a:t>
            </a:r>
            <a:endParaRPr lang="en-US" sz="2200" b="1" dirty="0">
              <a:solidFill>
                <a:schemeClr val="bg1"/>
              </a:solidFill>
            </a:endParaRPr>
          </a:p>
        </p:txBody>
      </p:sp>
      <p:cxnSp>
        <p:nvCxnSpPr>
          <p:cNvPr id="12" name="Shape 109"/>
          <p:cNvCxnSpPr/>
          <p:nvPr/>
        </p:nvCxnSpPr>
        <p:spPr>
          <a:xfrm flipH="1" flipV="1">
            <a:off x="3984121" y="3334420"/>
            <a:ext cx="416999" cy="247795"/>
          </a:xfrm>
          <a:prstGeom prst="straightConnector1">
            <a:avLst/>
          </a:prstGeom>
          <a:noFill/>
          <a:ln w="9525" cap="flat" cmpd="sng">
            <a:solidFill>
              <a:srgbClr val="FFFFFF"/>
            </a:solidFill>
            <a:prstDash val="dash"/>
            <a:round/>
            <a:headEnd type="stealth" w="lg" len="lg"/>
            <a:tailEnd type="none" w="lg" len="lg"/>
          </a:ln>
        </p:spPr>
      </p:cxnSp>
      <p:cxnSp>
        <p:nvCxnSpPr>
          <p:cNvPr id="17" name="Shape 109"/>
          <p:cNvCxnSpPr/>
          <p:nvPr/>
        </p:nvCxnSpPr>
        <p:spPr>
          <a:xfrm flipV="1">
            <a:off x="2458906" y="3309900"/>
            <a:ext cx="330829" cy="272315"/>
          </a:xfrm>
          <a:prstGeom prst="straightConnector1">
            <a:avLst/>
          </a:prstGeom>
          <a:noFill/>
          <a:ln w="9525" cap="flat" cmpd="sng">
            <a:solidFill>
              <a:srgbClr val="FFFFFF"/>
            </a:solidFill>
            <a:prstDash val="dash"/>
            <a:round/>
            <a:headEnd type="stealth" w="lg" len="lg"/>
            <a:tailEnd type="none" w="lg" len="lg"/>
          </a:ln>
        </p:spPr>
      </p:cxnSp>
    </p:spTree>
    <p:extLst>
      <p:ext uri="{BB962C8B-B14F-4D97-AF65-F5344CB8AC3E}">
        <p14:creationId xmlns:p14="http://schemas.microsoft.com/office/powerpoint/2010/main" val="3005872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0" name="Rectangle 9"/>
          <p:cNvSpPr/>
          <p:nvPr/>
        </p:nvSpPr>
        <p:spPr>
          <a:xfrm>
            <a:off x="0" y="3824446"/>
            <a:ext cx="6858000" cy="505536"/>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13" name="Shape 146"/>
          <p:cNvSpPr/>
          <p:nvPr/>
        </p:nvSpPr>
        <p:spPr>
          <a:xfrm>
            <a:off x="441961" y="3858311"/>
            <a:ext cx="457200" cy="457200"/>
          </a:xfrm>
          <a:prstGeom prst="ellipse">
            <a:avLst/>
          </a:prstGeom>
          <a:solidFill>
            <a:srgbClr val="2A4971">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45" name="Shape 145"/>
          <p:cNvSpPr txBox="1">
            <a:spLocks noGrp="1"/>
          </p:cNvSpPr>
          <p:nvPr>
            <p:ph type="title"/>
          </p:nvPr>
        </p:nvSpPr>
        <p:spPr>
          <a:xfrm>
            <a:off x="503735" y="508410"/>
            <a:ext cx="5786182" cy="643050"/>
          </a:xfrm>
          <a:prstGeom prst="rect">
            <a:avLst/>
          </a:prstGeom>
        </p:spPr>
        <p:txBody>
          <a:bodyPr lIns="68569" tIns="68569" rIns="68569" bIns="68569" anchor="t" anchorCtr="0">
            <a:noAutofit/>
          </a:bodyPr>
          <a:lstStyle/>
          <a:p>
            <a:r>
              <a:rPr lang="en" sz="4000" dirty="0" smtClean="0">
                <a:solidFill>
                  <a:schemeClr val="bg1"/>
                </a:solidFill>
                <a:latin typeface="+mj-lt"/>
              </a:rPr>
              <a:t>Mission Statement</a:t>
            </a:r>
            <a:endParaRPr lang="en" sz="4000" dirty="0">
              <a:solidFill>
                <a:schemeClr val="bg1"/>
              </a:solidFill>
              <a:latin typeface="+mj-lt"/>
            </a:endParaRPr>
          </a:p>
        </p:txBody>
      </p:sp>
      <p:sp>
        <p:nvSpPr>
          <p:cNvPr id="3" name="TextBox 2"/>
          <p:cNvSpPr txBox="1"/>
          <p:nvPr/>
        </p:nvSpPr>
        <p:spPr>
          <a:xfrm>
            <a:off x="663789" y="1290585"/>
            <a:ext cx="5926663" cy="2300630"/>
          </a:xfrm>
          <a:prstGeom prst="rect">
            <a:avLst/>
          </a:prstGeom>
          <a:noFill/>
        </p:spPr>
        <p:txBody>
          <a:bodyPr wrap="square" rtlCol="0">
            <a:spAutoFit/>
          </a:bodyPr>
          <a:lstStyle/>
          <a:p>
            <a:r>
              <a:rPr lang="en-US" sz="2050" b="1" dirty="0" smtClean="0">
                <a:solidFill>
                  <a:srgbClr val="F54152"/>
                </a:solidFill>
                <a:effectLst>
                  <a:outerShdw blurRad="38100" dist="38100" dir="2700000" algn="tl">
                    <a:srgbClr val="000000">
                      <a:alpha val="43137"/>
                    </a:srgbClr>
                  </a:outerShdw>
                </a:effectLst>
                <a:latin typeface="Century Gothic" panose="020B0502020202020204" pitchFamily="34" charset="0"/>
              </a:rPr>
              <a:t>Proclaiming</a:t>
            </a:r>
            <a:r>
              <a:rPr lang="en-US" sz="2050" dirty="0" smtClean="0">
                <a:solidFill>
                  <a:schemeClr val="bg1"/>
                </a:solidFill>
                <a:latin typeface="Century Gothic" panose="020B0502020202020204" pitchFamily="34" charset="0"/>
              </a:rPr>
              <a:t> </a:t>
            </a:r>
            <a:r>
              <a:rPr lang="en-US" sz="2050" dirty="0">
                <a:solidFill>
                  <a:schemeClr val="bg1"/>
                </a:solidFill>
                <a:latin typeface="Century Gothic" panose="020B0502020202020204" pitchFamily="34" charset="0"/>
              </a:rPr>
              <a:t>the gospel at home and abroad, </a:t>
            </a:r>
            <a:r>
              <a:rPr lang="en-US" sz="2050" b="1" dirty="0">
                <a:solidFill>
                  <a:srgbClr val="F54152"/>
                </a:solidFill>
                <a:effectLst>
                  <a:outerShdw blurRad="38100" dist="38100" dir="2700000" algn="tl">
                    <a:srgbClr val="000000">
                      <a:alpha val="43137"/>
                    </a:srgbClr>
                  </a:outerShdw>
                </a:effectLst>
                <a:latin typeface="Century Gothic" panose="020B0502020202020204" pitchFamily="34" charset="0"/>
              </a:rPr>
              <a:t>equipping</a:t>
            </a:r>
            <a:r>
              <a:rPr lang="en-US" sz="2050" dirty="0">
                <a:solidFill>
                  <a:schemeClr val="bg1"/>
                </a:solidFill>
                <a:latin typeface="Century Gothic" panose="020B0502020202020204" pitchFamily="34" charset="0"/>
              </a:rPr>
              <a:t> the saints </a:t>
            </a:r>
            <a:r>
              <a:rPr lang="en-US" sz="2050" dirty="0" smtClean="0">
                <a:solidFill>
                  <a:schemeClr val="bg1"/>
                </a:solidFill>
                <a:latin typeface="Century Gothic" panose="020B0502020202020204" pitchFamily="34" charset="0"/>
              </a:rPr>
              <a:t>worldwide for </a:t>
            </a:r>
            <a:r>
              <a:rPr lang="en-US" sz="2050" dirty="0">
                <a:solidFill>
                  <a:schemeClr val="bg1"/>
                </a:solidFill>
                <a:latin typeface="Century Gothic" panose="020B0502020202020204" pitchFamily="34" charset="0"/>
              </a:rPr>
              <a:t>the work of the ministry, and </a:t>
            </a:r>
            <a:r>
              <a:rPr lang="en-US" sz="2050" b="1" dirty="0">
                <a:solidFill>
                  <a:srgbClr val="F54152"/>
                </a:solidFill>
                <a:effectLst>
                  <a:outerShdw blurRad="38100" dist="38100" dir="2700000" algn="tl">
                    <a:srgbClr val="000000">
                      <a:alpha val="43137"/>
                    </a:srgbClr>
                  </a:outerShdw>
                </a:effectLst>
                <a:latin typeface="Century Gothic" panose="020B0502020202020204" pitchFamily="34" charset="0"/>
              </a:rPr>
              <a:t>developing</a:t>
            </a:r>
            <a:r>
              <a:rPr lang="en-US" sz="2050" dirty="0">
                <a:solidFill>
                  <a:schemeClr val="bg1"/>
                </a:solidFill>
                <a:latin typeface="Century Gothic" panose="020B0502020202020204" pitchFamily="34" charset="0"/>
              </a:rPr>
              <a:t> </a:t>
            </a:r>
            <a:r>
              <a:rPr lang="en-US" sz="2050" dirty="0" smtClean="0">
                <a:solidFill>
                  <a:schemeClr val="bg1"/>
                </a:solidFill>
                <a:latin typeface="Century Gothic" panose="020B0502020202020204" pitchFamily="34" charset="0"/>
              </a:rPr>
              <a:t>a </a:t>
            </a:r>
            <a:r>
              <a:rPr lang="en-US" sz="2050" b="1" i="1" dirty="0" smtClean="0">
                <a:solidFill>
                  <a:schemeClr val="bg1"/>
                </a:solidFill>
                <a:latin typeface="Century Gothic" panose="020B0502020202020204" pitchFamily="34" charset="0"/>
              </a:rPr>
              <a:t>biblically </a:t>
            </a:r>
            <a:r>
              <a:rPr lang="en-US" sz="2050" dirty="0" smtClean="0">
                <a:solidFill>
                  <a:schemeClr val="bg1"/>
                </a:solidFill>
                <a:latin typeface="Century Gothic" panose="020B0502020202020204" pitchFamily="34" charset="0"/>
              </a:rPr>
              <a:t>sound </a:t>
            </a:r>
            <a:r>
              <a:rPr lang="en-US" sz="2050" dirty="0">
                <a:solidFill>
                  <a:schemeClr val="bg1"/>
                </a:solidFill>
                <a:latin typeface="Century Gothic" panose="020B0502020202020204" pitchFamily="34" charset="0"/>
              </a:rPr>
              <a:t>worldview for the deepening of the knowledge of Christ, for the preservation of the Church’s </a:t>
            </a:r>
            <a:r>
              <a:rPr lang="en-US" sz="2050" b="1" dirty="0">
                <a:solidFill>
                  <a:srgbClr val="F54152"/>
                </a:solidFill>
                <a:effectLst>
                  <a:outerShdw blurRad="38100" dist="38100" dir="2700000" algn="tl">
                    <a:srgbClr val="000000">
                      <a:alpha val="43137"/>
                    </a:srgbClr>
                  </a:outerShdw>
                </a:effectLst>
                <a:latin typeface="Century Gothic" panose="020B0502020202020204" pitchFamily="34" charset="0"/>
              </a:rPr>
              <a:t>first love</a:t>
            </a:r>
            <a:r>
              <a:rPr lang="en-US" sz="2050" dirty="0">
                <a:solidFill>
                  <a:schemeClr val="bg1"/>
                </a:solidFill>
                <a:latin typeface="Century Gothic" panose="020B0502020202020204" pitchFamily="34" charset="0"/>
              </a:rPr>
              <a:t>, </a:t>
            </a:r>
            <a:r>
              <a:rPr lang="en-US" sz="2050" dirty="0" smtClean="0">
                <a:solidFill>
                  <a:schemeClr val="bg1"/>
                </a:solidFill>
                <a:latin typeface="Century Gothic" panose="020B0502020202020204" pitchFamily="34" charset="0"/>
              </a:rPr>
              <a:t>for </a:t>
            </a:r>
            <a:r>
              <a:rPr lang="en-US" sz="2050" dirty="0">
                <a:solidFill>
                  <a:schemeClr val="bg1"/>
                </a:solidFill>
                <a:latin typeface="Century Gothic" panose="020B0502020202020204" pitchFamily="34" charset="0"/>
              </a:rPr>
              <a:t>the salvation of </a:t>
            </a:r>
            <a:r>
              <a:rPr lang="en-US" sz="2050" dirty="0" smtClean="0">
                <a:solidFill>
                  <a:schemeClr val="bg1"/>
                </a:solidFill>
                <a:latin typeface="Century Gothic" panose="020B0502020202020204" pitchFamily="34" charset="0"/>
              </a:rPr>
              <a:t>souls, </a:t>
            </a:r>
            <a:r>
              <a:rPr lang="en-US" sz="2050" dirty="0">
                <a:solidFill>
                  <a:schemeClr val="bg1"/>
                </a:solidFill>
                <a:latin typeface="Century Gothic" panose="020B0502020202020204" pitchFamily="34" charset="0"/>
              </a:rPr>
              <a:t>for the glory of God.</a:t>
            </a:r>
          </a:p>
        </p:txBody>
      </p:sp>
      <p:sp>
        <p:nvSpPr>
          <p:cNvPr id="14" name="Shape 146"/>
          <p:cNvSpPr/>
          <p:nvPr/>
        </p:nvSpPr>
        <p:spPr>
          <a:xfrm>
            <a:off x="4622804" y="3858311"/>
            <a:ext cx="457200" cy="457200"/>
          </a:xfrm>
          <a:prstGeom prst="ellipse">
            <a:avLst/>
          </a:prstGeom>
          <a:solidFill>
            <a:srgbClr val="2A4971">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5" name="Shape 146"/>
          <p:cNvSpPr/>
          <p:nvPr/>
        </p:nvSpPr>
        <p:spPr>
          <a:xfrm>
            <a:off x="2558638" y="3858799"/>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8" name="TextBox 17"/>
          <p:cNvSpPr txBox="1"/>
          <p:nvPr/>
        </p:nvSpPr>
        <p:spPr>
          <a:xfrm>
            <a:off x="4697324" y="3858311"/>
            <a:ext cx="2160675" cy="1292662"/>
          </a:xfrm>
          <a:prstGeom prst="rect">
            <a:avLst/>
          </a:prstGeom>
          <a:noFill/>
        </p:spPr>
        <p:txBody>
          <a:bodyPr wrap="square" rtlCol="0">
            <a:spAutoFit/>
          </a:bodyPr>
          <a:lstStyle/>
          <a:p>
            <a:r>
              <a:rPr lang="en-US" sz="2400" b="1" dirty="0" smtClean="0">
                <a:solidFill>
                  <a:schemeClr val="bg1"/>
                </a:solidFill>
                <a:latin typeface="Century Gothic" panose="020B0502020202020204" pitchFamily="34" charset="0"/>
              </a:rPr>
              <a:t>Develop</a:t>
            </a:r>
            <a:endParaRPr lang="en-US" sz="2400" b="1" dirty="0">
              <a:solidFill>
                <a:schemeClr val="bg1"/>
              </a:solidFill>
              <a:latin typeface="Century Gothic" panose="020B0502020202020204" pitchFamily="34" charset="0"/>
            </a:endParaRPr>
          </a:p>
          <a:p>
            <a:r>
              <a:rPr lang="en-US" sz="1800" dirty="0" smtClean="0">
                <a:solidFill>
                  <a:schemeClr val="bg1"/>
                </a:solidFill>
                <a:latin typeface="Century Gothic" panose="020B0502020202020204" pitchFamily="34" charset="0"/>
              </a:rPr>
              <a:t>the next generation of disciples</a:t>
            </a:r>
          </a:p>
        </p:txBody>
      </p:sp>
      <p:sp>
        <p:nvSpPr>
          <p:cNvPr id="11" name="Shape 146"/>
          <p:cNvSpPr/>
          <p:nvPr/>
        </p:nvSpPr>
        <p:spPr>
          <a:xfrm>
            <a:off x="2556109" y="3858311"/>
            <a:ext cx="457200" cy="457200"/>
          </a:xfrm>
          <a:prstGeom prst="ellipse">
            <a:avLst/>
          </a:prstGeom>
          <a:solidFill>
            <a:srgbClr val="2A4971">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4" name="TextBox 3"/>
          <p:cNvSpPr txBox="1"/>
          <p:nvPr/>
        </p:nvSpPr>
        <p:spPr>
          <a:xfrm>
            <a:off x="503734" y="3858311"/>
            <a:ext cx="1606155" cy="1015663"/>
          </a:xfrm>
          <a:prstGeom prst="rect">
            <a:avLst/>
          </a:prstGeom>
          <a:noFill/>
        </p:spPr>
        <p:txBody>
          <a:bodyPr wrap="square" rtlCol="0">
            <a:spAutoFit/>
          </a:bodyPr>
          <a:lstStyle/>
          <a:p>
            <a:r>
              <a:rPr lang="en-US" sz="2400" b="1" dirty="0" smtClean="0">
                <a:solidFill>
                  <a:schemeClr val="bg1"/>
                </a:solidFill>
                <a:latin typeface="Century Gothic" panose="020B0502020202020204" pitchFamily="34" charset="0"/>
              </a:rPr>
              <a:t>Proclaim</a:t>
            </a:r>
            <a:endParaRPr lang="en-US" sz="2400" b="1" dirty="0">
              <a:solidFill>
                <a:schemeClr val="bg1"/>
              </a:solidFill>
              <a:latin typeface="Century Gothic" panose="020B0502020202020204" pitchFamily="34" charset="0"/>
            </a:endParaRPr>
          </a:p>
          <a:p>
            <a:r>
              <a:rPr lang="en-US" sz="1800" dirty="0" smtClean="0">
                <a:solidFill>
                  <a:schemeClr val="bg1"/>
                </a:solidFill>
                <a:latin typeface="Century Gothic" panose="020B0502020202020204" pitchFamily="34" charset="0"/>
              </a:rPr>
              <a:t>the glorious gospel</a:t>
            </a:r>
          </a:p>
        </p:txBody>
      </p:sp>
      <p:sp>
        <p:nvSpPr>
          <p:cNvPr id="16" name="TextBox 15"/>
          <p:cNvSpPr txBox="1"/>
          <p:nvPr/>
        </p:nvSpPr>
        <p:spPr>
          <a:xfrm>
            <a:off x="2558638" y="3858311"/>
            <a:ext cx="1689938" cy="1200329"/>
          </a:xfrm>
          <a:prstGeom prst="rect">
            <a:avLst/>
          </a:prstGeom>
          <a:noFill/>
        </p:spPr>
        <p:txBody>
          <a:bodyPr wrap="square" rtlCol="0">
            <a:spAutoFit/>
          </a:bodyPr>
          <a:lstStyle/>
          <a:p>
            <a:r>
              <a:rPr lang="en-US" sz="2400" b="1" dirty="0" smtClean="0">
                <a:solidFill>
                  <a:schemeClr val="bg1"/>
                </a:solidFill>
                <a:latin typeface="Century Gothic" panose="020B0502020202020204" pitchFamily="34" charset="0"/>
              </a:rPr>
              <a:t>Equip</a:t>
            </a:r>
            <a:endParaRPr lang="en-US" sz="2400" b="1" dirty="0">
              <a:solidFill>
                <a:schemeClr val="bg1"/>
              </a:solidFill>
              <a:latin typeface="Century Gothic" panose="020B0502020202020204" pitchFamily="34" charset="0"/>
            </a:endParaRPr>
          </a:p>
          <a:p>
            <a:r>
              <a:rPr lang="en-US" sz="1800" dirty="0" smtClean="0">
                <a:solidFill>
                  <a:schemeClr val="bg1"/>
                </a:solidFill>
                <a:latin typeface="Century Gothic" panose="020B0502020202020204" pitchFamily="34" charset="0"/>
              </a:rPr>
              <a:t>pastors and churches</a:t>
            </a:r>
          </a:p>
          <a:p>
            <a:pPr algn="ctr"/>
            <a:endParaRPr lang="en-US" sz="12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92280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Shape 146"/>
          <p:cNvSpPr/>
          <p:nvPr/>
        </p:nvSpPr>
        <p:spPr>
          <a:xfrm>
            <a:off x="4323260" y="2354491"/>
            <a:ext cx="731520" cy="73152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7" name="Shape 146"/>
          <p:cNvSpPr/>
          <p:nvPr/>
        </p:nvSpPr>
        <p:spPr>
          <a:xfrm>
            <a:off x="2168979" y="2354491"/>
            <a:ext cx="731520" cy="73152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1" name="Shape 146"/>
          <p:cNvSpPr/>
          <p:nvPr/>
        </p:nvSpPr>
        <p:spPr>
          <a:xfrm>
            <a:off x="164134" y="2354491"/>
            <a:ext cx="731520" cy="73152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45" name="Shape 145"/>
          <p:cNvSpPr txBox="1">
            <a:spLocks noGrp="1"/>
          </p:cNvSpPr>
          <p:nvPr>
            <p:ph type="title"/>
          </p:nvPr>
        </p:nvSpPr>
        <p:spPr>
          <a:xfrm>
            <a:off x="465606" y="500883"/>
            <a:ext cx="6294180" cy="643050"/>
          </a:xfrm>
          <a:prstGeom prst="rect">
            <a:avLst/>
          </a:prstGeom>
        </p:spPr>
        <p:txBody>
          <a:bodyPr lIns="68569" tIns="68569" rIns="68569" bIns="68569" anchor="t" anchorCtr="0">
            <a:noAutofit/>
          </a:bodyPr>
          <a:lstStyle/>
          <a:p>
            <a:r>
              <a:rPr lang="en" sz="4000" dirty="0" smtClean="0">
                <a:solidFill>
                  <a:schemeClr val="bg1"/>
                </a:solidFill>
                <a:latin typeface="+mj-lt"/>
              </a:rPr>
              <a:t>First</a:t>
            </a:r>
            <a:r>
              <a:rPr lang="en" sz="4000" dirty="0" smtClean="0">
                <a:solidFill>
                  <a:srgbClr val="F54152"/>
                </a:solidFill>
                <a:latin typeface="+mj-lt"/>
              </a:rPr>
              <a:t>Love </a:t>
            </a:r>
            <a:r>
              <a:rPr lang="en" sz="4000" dirty="0" smtClean="0">
                <a:solidFill>
                  <a:schemeClr val="bg1"/>
                </a:solidFill>
                <a:latin typeface="+mj-lt"/>
              </a:rPr>
              <a:t>Missions</a:t>
            </a:r>
            <a:endParaRPr lang="en" sz="4000" dirty="0">
              <a:solidFill>
                <a:schemeClr val="bg1"/>
              </a:solidFill>
              <a:latin typeface="+mj-lt"/>
            </a:endParaRPr>
          </a:p>
        </p:txBody>
      </p:sp>
      <p:sp>
        <p:nvSpPr>
          <p:cNvPr id="18" name="TextBox 17"/>
          <p:cNvSpPr txBox="1"/>
          <p:nvPr/>
        </p:nvSpPr>
        <p:spPr>
          <a:xfrm>
            <a:off x="425664" y="2512559"/>
            <a:ext cx="1578187" cy="1631216"/>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Biblically sound books, booklets, and tracts. </a:t>
            </a:r>
            <a:endParaRPr lang="en-US" sz="2000" b="1" dirty="0">
              <a:solidFill>
                <a:schemeClr val="bg1"/>
              </a:solidFill>
              <a:latin typeface="Century Gothic" panose="020B0502020202020204" pitchFamily="34" charset="0"/>
            </a:endParaRPr>
          </a:p>
        </p:txBody>
      </p:sp>
      <p:sp>
        <p:nvSpPr>
          <p:cNvPr id="21" name="TextBox 20"/>
          <p:cNvSpPr txBox="1"/>
          <p:nvPr/>
        </p:nvSpPr>
        <p:spPr>
          <a:xfrm>
            <a:off x="2576131" y="2512559"/>
            <a:ext cx="1578187" cy="1938992"/>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Bible Study Courses to equip and train church members.</a:t>
            </a:r>
            <a:endParaRPr lang="en-US" sz="2000" b="1" dirty="0">
              <a:solidFill>
                <a:schemeClr val="bg1"/>
              </a:solidFill>
              <a:latin typeface="Century Gothic" panose="020B0502020202020204" pitchFamily="34" charset="0"/>
            </a:endParaRPr>
          </a:p>
        </p:txBody>
      </p:sp>
      <p:sp>
        <p:nvSpPr>
          <p:cNvPr id="22" name="TextBox 21"/>
          <p:cNvSpPr txBox="1"/>
          <p:nvPr/>
        </p:nvSpPr>
        <p:spPr>
          <a:xfrm>
            <a:off x="4699506" y="2512559"/>
            <a:ext cx="2360507" cy="2554545"/>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Pastors’ conferences, seminars, study tools, reference books, and Bible study courses for pastors and church leaders.</a:t>
            </a:r>
            <a:endParaRPr lang="en-US" sz="2000" b="1" dirty="0">
              <a:solidFill>
                <a:schemeClr val="bg1"/>
              </a:solidFill>
              <a:latin typeface="Century Gothic" panose="020B0502020202020204" pitchFamily="34" charset="0"/>
            </a:endParaRPr>
          </a:p>
        </p:txBody>
      </p:sp>
      <p:sp>
        <p:nvSpPr>
          <p:cNvPr id="10" name="Rectangle 9"/>
          <p:cNvSpPr/>
          <p:nvPr/>
        </p:nvSpPr>
        <p:spPr>
          <a:xfrm>
            <a:off x="0" y="1610498"/>
            <a:ext cx="6858000" cy="570169"/>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Provides:</a:t>
            </a:r>
            <a:endParaRPr lang="en-US" sz="2800" b="1" dirty="0"/>
          </a:p>
        </p:txBody>
      </p:sp>
    </p:spTree>
    <p:extLst>
      <p:ext uri="{BB962C8B-B14F-4D97-AF65-F5344CB8AC3E}">
        <p14:creationId xmlns:p14="http://schemas.microsoft.com/office/powerpoint/2010/main" val="3726616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514349" y="1047869"/>
            <a:ext cx="6238663" cy="1363439"/>
          </a:xfrm>
          <a:prstGeom prst="rect">
            <a:avLst/>
          </a:prstGeom>
        </p:spPr>
        <p:txBody>
          <a:bodyPr lIns="68569" tIns="68569" rIns="68569" bIns="68569" anchor="ctr" anchorCtr="0">
            <a:noAutofit/>
          </a:bodyPr>
          <a:lstStyle/>
          <a:p>
            <a:r>
              <a:rPr lang="en" sz="4000" dirty="0" smtClean="0">
                <a:solidFill>
                  <a:schemeClr val="bg1"/>
                </a:solidFill>
                <a:latin typeface="Arial" panose="020B0604020202020204" pitchFamily="34" charset="0"/>
                <a:cs typeface="Arial" panose="020B0604020202020204" pitchFamily="34" charset="0"/>
              </a:rPr>
              <a:t>1</a:t>
            </a:r>
            <a:r>
              <a:rPr lang="en" sz="4000" dirty="0" smtClean="0">
                <a:latin typeface="Arial" panose="020B0604020202020204" pitchFamily="34" charset="0"/>
                <a:cs typeface="Arial" panose="020B0604020202020204" pitchFamily="34" charset="0"/>
              </a:rPr>
              <a:t/>
            </a:r>
            <a:br>
              <a:rPr lang="en" sz="4000" dirty="0" smtClean="0">
                <a:latin typeface="Arial" panose="020B0604020202020204" pitchFamily="34" charset="0"/>
                <a:cs typeface="Arial" panose="020B0604020202020204" pitchFamily="34" charset="0"/>
              </a:rPr>
            </a:br>
            <a:r>
              <a:rPr lang="en" sz="4000" dirty="0" smtClean="0">
                <a:latin typeface="Arial" panose="020B0604020202020204" pitchFamily="34" charset="0"/>
                <a:cs typeface="Arial" panose="020B0604020202020204" pitchFamily="34" charset="0"/>
              </a:rPr>
              <a:t>Our Distinct Philosophy</a:t>
            </a:r>
            <a:endParaRPr lang="e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309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Shape 146"/>
          <p:cNvSpPr/>
          <p:nvPr/>
        </p:nvSpPr>
        <p:spPr>
          <a:xfrm>
            <a:off x="4323260" y="2354491"/>
            <a:ext cx="731520" cy="73152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6" name="Shape 146"/>
          <p:cNvSpPr/>
          <p:nvPr/>
        </p:nvSpPr>
        <p:spPr>
          <a:xfrm>
            <a:off x="2168979" y="2354491"/>
            <a:ext cx="731520" cy="73152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1" name="Shape 146"/>
          <p:cNvSpPr/>
          <p:nvPr/>
        </p:nvSpPr>
        <p:spPr>
          <a:xfrm>
            <a:off x="164134" y="2354491"/>
            <a:ext cx="731520" cy="73152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45" name="Shape 145"/>
          <p:cNvSpPr txBox="1">
            <a:spLocks noGrp="1"/>
          </p:cNvSpPr>
          <p:nvPr>
            <p:ph type="title"/>
          </p:nvPr>
        </p:nvSpPr>
        <p:spPr>
          <a:xfrm>
            <a:off x="467122" y="505999"/>
            <a:ext cx="7195033" cy="643050"/>
          </a:xfrm>
          <a:prstGeom prst="rect">
            <a:avLst/>
          </a:prstGeom>
        </p:spPr>
        <p:txBody>
          <a:bodyPr lIns="68569" tIns="68569" rIns="68569" bIns="68569" anchor="t" anchorCtr="0">
            <a:noAutofit/>
          </a:bodyPr>
          <a:lstStyle/>
          <a:p>
            <a:r>
              <a:rPr lang="en" sz="4000" dirty="0" smtClean="0">
                <a:solidFill>
                  <a:schemeClr val="bg1"/>
                </a:solidFill>
                <a:latin typeface="+mj-lt"/>
              </a:rPr>
              <a:t>First</a:t>
            </a:r>
            <a:r>
              <a:rPr lang="en" sz="4000" dirty="0" smtClean="0">
                <a:solidFill>
                  <a:srgbClr val="F54152"/>
                </a:solidFill>
                <a:latin typeface="+mj-lt"/>
              </a:rPr>
              <a:t>Love </a:t>
            </a:r>
            <a:r>
              <a:rPr lang="en" sz="4000" dirty="0" smtClean="0">
                <a:solidFill>
                  <a:schemeClr val="bg1"/>
                </a:solidFill>
                <a:latin typeface="+mj-lt"/>
              </a:rPr>
              <a:t>Missions</a:t>
            </a:r>
            <a:endParaRPr lang="en" sz="4000" dirty="0">
              <a:solidFill>
                <a:schemeClr val="bg1"/>
              </a:solidFill>
              <a:latin typeface="+mj-lt"/>
            </a:endParaRPr>
          </a:p>
        </p:txBody>
      </p:sp>
      <p:sp>
        <p:nvSpPr>
          <p:cNvPr id="18" name="TextBox 17"/>
          <p:cNvSpPr txBox="1"/>
          <p:nvPr/>
        </p:nvSpPr>
        <p:spPr>
          <a:xfrm>
            <a:off x="406400" y="2510920"/>
            <a:ext cx="2106507" cy="2554545"/>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Seminars on gospel basics, personal and street evangelism, and discipleship for local churches.</a:t>
            </a:r>
            <a:endParaRPr lang="en-US" sz="2000" b="1" dirty="0">
              <a:solidFill>
                <a:schemeClr val="bg1"/>
              </a:solidFill>
              <a:latin typeface="Century Gothic" panose="020B0502020202020204" pitchFamily="34" charset="0"/>
            </a:endParaRPr>
          </a:p>
        </p:txBody>
      </p:sp>
      <p:sp>
        <p:nvSpPr>
          <p:cNvPr id="21" name="TextBox 20"/>
          <p:cNvSpPr txBox="1"/>
          <p:nvPr/>
        </p:nvSpPr>
        <p:spPr>
          <a:xfrm>
            <a:off x="2573868" y="2512968"/>
            <a:ext cx="1882986" cy="1938992"/>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Free food and transportation to seminars and conferences.</a:t>
            </a:r>
            <a:endParaRPr lang="en-US" sz="2000" b="1" dirty="0">
              <a:solidFill>
                <a:schemeClr val="bg1"/>
              </a:solidFill>
              <a:latin typeface="Century Gothic" panose="020B0502020202020204" pitchFamily="34" charset="0"/>
            </a:endParaRPr>
          </a:p>
        </p:txBody>
      </p:sp>
      <p:sp>
        <p:nvSpPr>
          <p:cNvPr id="22" name="TextBox 21"/>
          <p:cNvSpPr txBox="1"/>
          <p:nvPr/>
        </p:nvSpPr>
        <p:spPr>
          <a:xfrm>
            <a:off x="4705712" y="2512968"/>
            <a:ext cx="2214766" cy="1938992"/>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Free books and literature to Bible colleges and seminaries in developing countries.</a:t>
            </a:r>
            <a:endParaRPr lang="en-US" sz="2000" b="1" dirty="0">
              <a:solidFill>
                <a:schemeClr val="bg1"/>
              </a:solidFill>
              <a:latin typeface="Century Gothic" panose="020B0502020202020204" pitchFamily="34" charset="0"/>
            </a:endParaRPr>
          </a:p>
        </p:txBody>
      </p:sp>
      <p:sp>
        <p:nvSpPr>
          <p:cNvPr id="24" name="Rectangle 23"/>
          <p:cNvSpPr/>
          <p:nvPr/>
        </p:nvSpPr>
        <p:spPr>
          <a:xfrm>
            <a:off x="0" y="1610498"/>
            <a:ext cx="6858000" cy="570169"/>
          </a:xfrm>
          <a:prstGeom prst="rect">
            <a:avLst/>
          </a:prstGeom>
          <a:solidFill>
            <a:srgbClr val="F5415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Provides:</a:t>
            </a:r>
            <a:endParaRPr lang="en-US" sz="2800" b="1" dirty="0"/>
          </a:p>
        </p:txBody>
      </p:sp>
    </p:spTree>
    <p:extLst>
      <p:ext uri="{BB962C8B-B14F-4D97-AF65-F5344CB8AC3E}">
        <p14:creationId xmlns:p14="http://schemas.microsoft.com/office/powerpoint/2010/main" val="9059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85927" y="525545"/>
            <a:ext cx="7560793" cy="643050"/>
          </a:xfrm>
          <a:prstGeom prst="rect">
            <a:avLst/>
          </a:prstGeom>
        </p:spPr>
        <p:txBody>
          <a:bodyPr lIns="68569" tIns="68569" rIns="68569" bIns="68569" anchor="t" anchorCtr="0">
            <a:noAutofit/>
          </a:bodyPr>
          <a:lstStyle/>
          <a:p>
            <a:r>
              <a:rPr lang="en" sz="4000" dirty="0" smtClean="0">
                <a:solidFill>
                  <a:schemeClr val="bg1"/>
                </a:solidFill>
                <a:latin typeface="+mj-lt"/>
              </a:rPr>
              <a:t>Translated Works</a:t>
            </a:r>
            <a:endParaRPr lang="en" sz="4000" dirty="0">
              <a:solidFill>
                <a:schemeClr val="bg1"/>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38" y="1598088"/>
            <a:ext cx="2555959" cy="2651760"/>
          </a:xfrm>
          <a:prstGeom prst="rect">
            <a:avLst/>
          </a:prstGeom>
          <a:ln>
            <a:noFill/>
          </a:ln>
          <a:effectLst>
            <a:outerShdw blurRad="50800" dist="50800" dir="5400000" algn="ctr" rotWithShape="0">
              <a:srgbClr val="2A4971"/>
            </a:outerShdw>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197" y="1598088"/>
            <a:ext cx="2573159" cy="2651760"/>
          </a:xfrm>
          <a:prstGeom prst="rect">
            <a:avLst/>
          </a:prstGeom>
          <a:ln>
            <a:noFill/>
          </a:ln>
          <a:effectLst>
            <a:outerShdw blurRad="50800" dist="50800" dir="5400000" algn="ctr" rotWithShape="0">
              <a:srgbClr val="2A4971"/>
            </a:outerShdw>
            <a:softEdge rad="112500"/>
          </a:effectLst>
        </p:spPr>
      </p:pic>
      <p:sp>
        <p:nvSpPr>
          <p:cNvPr id="6" name="TextBox 5"/>
          <p:cNvSpPr txBox="1"/>
          <p:nvPr/>
        </p:nvSpPr>
        <p:spPr>
          <a:xfrm>
            <a:off x="1212805" y="4249848"/>
            <a:ext cx="169082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Russian</a:t>
            </a:r>
            <a:endParaRPr lang="en-US" sz="2800" b="1" dirty="0">
              <a:solidFill>
                <a:schemeClr val="bg1"/>
              </a:solidFill>
              <a:latin typeface="Century Gothic" panose="020B0502020202020204" pitchFamily="34" charset="0"/>
            </a:endParaRPr>
          </a:p>
        </p:txBody>
      </p:sp>
      <p:sp>
        <p:nvSpPr>
          <p:cNvPr id="15" name="TextBox 14"/>
          <p:cNvSpPr txBox="1"/>
          <p:nvPr/>
        </p:nvSpPr>
        <p:spPr>
          <a:xfrm>
            <a:off x="3915242" y="4249848"/>
            <a:ext cx="1598531"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Spanish</a:t>
            </a:r>
            <a:endParaRPr lang="en-US"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6545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 name="Shape 233"/>
          <p:cNvCxnSpPr/>
          <p:nvPr/>
        </p:nvCxnSpPr>
        <p:spPr>
          <a:xfrm flipV="1">
            <a:off x="0" y="4219379"/>
            <a:ext cx="6858000" cy="6593"/>
          </a:xfrm>
          <a:prstGeom prst="straightConnector1">
            <a:avLst/>
          </a:prstGeom>
          <a:noFill/>
          <a:ln w="38100" cap="flat" cmpd="sng">
            <a:solidFill>
              <a:srgbClr val="FFFFFF"/>
            </a:solidFill>
            <a:prstDash val="solid"/>
            <a:round/>
            <a:headEnd type="none" w="lg" len="lg"/>
            <a:tailEnd type="none" w="lg" len="lg"/>
          </a:ln>
        </p:spPr>
      </p:cxnSp>
      <p:sp>
        <p:nvSpPr>
          <p:cNvPr id="2" name="Text Placeholder 1"/>
          <p:cNvSpPr>
            <a:spLocks noGrp="1"/>
          </p:cNvSpPr>
          <p:nvPr>
            <p:ph type="body" idx="1"/>
          </p:nvPr>
        </p:nvSpPr>
        <p:spPr>
          <a:xfrm>
            <a:off x="508000" y="20319"/>
            <a:ext cx="6217919" cy="2680534"/>
          </a:xfrm>
        </p:spPr>
        <p:txBody>
          <a:bodyPr/>
          <a:lstStyle/>
          <a:p>
            <a:pPr>
              <a:buNone/>
            </a:pPr>
            <a:r>
              <a:rPr lang="en-US" sz="2600" i="0" dirty="0" smtClean="0">
                <a:latin typeface="Century Gothic" panose="020B0502020202020204" pitchFamily="34" charset="0"/>
              </a:rPr>
              <a:t>If one should spend one’s </a:t>
            </a:r>
            <a:r>
              <a:rPr lang="en-US" sz="2600" b="1" i="0" dirty="0" smtClean="0">
                <a:latin typeface="Century Gothic" panose="020B0502020202020204" pitchFamily="34" charset="0"/>
              </a:rPr>
              <a:t>whole life for God</a:t>
            </a:r>
            <a:r>
              <a:rPr lang="en-US" sz="2600" i="0" dirty="0" smtClean="0">
                <a:latin typeface="Century Gothic" panose="020B0502020202020204" pitchFamily="34" charset="0"/>
              </a:rPr>
              <a:t>, and </a:t>
            </a:r>
            <a:r>
              <a:rPr lang="en-US" sz="2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win</a:t>
            </a:r>
            <a:r>
              <a:rPr lang="en-US" sz="2600" i="0" dirty="0" smtClean="0">
                <a:latin typeface="Century Gothic" panose="020B0502020202020204" pitchFamily="34" charset="0"/>
              </a:rPr>
              <a:t> </a:t>
            </a:r>
            <a:r>
              <a:rPr lang="en-US" sz="26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only one soul </a:t>
            </a:r>
            <a:r>
              <a:rPr lang="en-US" sz="2600" i="0" dirty="0" smtClean="0">
                <a:latin typeface="Century Gothic" panose="020B0502020202020204" pitchFamily="34" charset="0"/>
              </a:rPr>
              <a:t>by the most earnest and devoted efforts, it would be a rich reward to see that one star shining forever in the firmament of heaven, to see that one gem glistening forever in the diadem of Christ, to see that one sheep </a:t>
            </a:r>
            <a:r>
              <a:rPr lang="en-US" sz="2600" b="1" i="0" dirty="0" smtClean="0">
                <a:solidFill>
                  <a:srgbClr val="F54152"/>
                </a:solidFill>
                <a:effectLst>
                  <a:outerShdw blurRad="38100" dist="38100" dir="2700000" algn="tl">
                    <a:srgbClr val="000000">
                      <a:alpha val="43137"/>
                    </a:srgbClr>
                  </a:outerShdw>
                </a:effectLst>
                <a:latin typeface="Century Gothic" panose="020B0502020202020204" pitchFamily="34" charset="0"/>
              </a:rPr>
              <a:t>feeding forever </a:t>
            </a:r>
            <a:r>
              <a:rPr lang="en-US" sz="2600" i="0" dirty="0" smtClean="0">
                <a:latin typeface="Century Gothic" panose="020B0502020202020204" pitchFamily="34" charset="0"/>
              </a:rPr>
              <a:t>in the pastures of eternal life.</a:t>
            </a:r>
            <a:endParaRPr lang="en-US" sz="2600" i="0" dirty="0">
              <a:latin typeface="Century Gothic" panose="020B0502020202020204" pitchFamily="34" charset="0"/>
              <a:cs typeface="Microsoft Sans Serif" panose="020B0604020202020204" pitchFamily="34" charset="0"/>
            </a:endParaRPr>
          </a:p>
        </p:txBody>
      </p:sp>
      <p:sp>
        <p:nvSpPr>
          <p:cNvPr id="3" name="TextBox 2"/>
          <p:cNvSpPr txBox="1"/>
          <p:nvPr/>
        </p:nvSpPr>
        <p:spPr>
          <a:xfrm>
            <a:off x="2245917" y="3175856"/>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
        <p:nvSpPr>
          <p:cNvPr id="4" name="TextBox 3"/>
          <p:cNvSpPr txBox="1"/>
          <p:nvPr/>
        </p:nvSpPr>
        <p:spPr>
          <a:xfrm>
            <a:off x="-47413" y="-455521"/>
            <a:ext cx="2057429" cy="2215991"/>
          </a:xfrm>
          <a:prstGeom prst="rect">
            <a:avLst/>
          </a:prstGeom>
          <a:noFill/>
        </p:spPr>
        <p:txBody>
          <a:bodyPr wrap="square" rtlCol="0">
            <a:spAutoFit/>
          </a:bodyPr>
          <a:lstStyle/>
          <a:p>
            <a:r>
              <a:rPr lang="en-US" sz="13800" dirty="0" smtClean="0">
                <a:solidFill>
                  <a:schemeClr val="bg1"/>
                </a:solidFill>
                <a:latin typeface="+mn-lt"/>
                <a:cs typeface="Microsoft Sans Serif" panose="020B0604020202020204" pitchFamily="34" charset="0"/>
              </a:rPr>
              <a:t>“</a:t>
            </a:r>
            <a:endParaRPr lang="en-US" sz="13800" dirty="0">
              <a:solidFill>
                <a:schemeClr val="bg1"/>
              </a:solidFill>
              <a:latin typeface="+mn-lt"/>
              <a:cs typeface="Microsoft Sans Serif" panose="020B0604020202020204" pitchFamily="34" charset="0"/>
            </a:endParaRPr>
          </a:p>
        </p:txBody>
      </p:sp>
      <p:sp>
        <p:nvSpPr>
          <p:cNvPr id="8" name="TextBox 7"/>
          <p:cNvSpPr txBox="1"/>
          <p:nvPr/>
        </p:nvSpPr>
        <p:spPr>
          <a:xfrm>
            <a:off x="2630129" y="4351582"/>
            <a:ext cx="3223277" cy="677108"/>
          </a:xfrm>
          <a:prstGeom prst="rect">
            <a:avLst/>
          </a:prstGeom>
          <a:noFill/>
        </p:spPr>
        <p:txBody>
          <a:bodyPr wrap="square" rtlCol="0">
            <a:spAutoFit/>
          </a:bodyPr>
          <a:lstStyle/>
          <a:p>
            <a:r>
              <a:rPr lang="en-US" sz="2200" b="1" dirty="0" smtClean="0">
                <a:solidFill>
                  <a:schemeClr val="bg1"/>
                </a:solidFill>
              </a:rPr>
              <a:t>—C. H. Spurgeon</a:t>
            </a:r>
          </a:p>
          <a:p>
            <a:r>
              <a:rPr lang="en-US" sz="1600" b="1" dirty="0" smtClean="0">
                <a:solidFill>
                  <a:schemeClr val="bg1"/>
                </a:solidFill>
                <a:latin typeface="Century Gothic" panose="020B0502020202020204" pitchFamily="34" charset="0"/>
              </a:rPr>
              <a:t>Nineteenth-century preacher</a:t>
            </a:r>
            <a:endParaRPr lang="en-US" sz="1600" b="1"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837" y="3637566"/>
            <a:ext cx="1161288" cy="116128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92526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Shape 146"/>
          <p:cNvSpPr/>
          <p:nvPr/>
        </p:nvSpPr>
        <p:spPr>
          <a:xfrm>
            <a:off x="4736753" y="1669026"/>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9" name="Shape 146"/>
          <p:cNvSpPr/>
          <p:nvPr/>
        </p:nvSpPr>
        <p:spPr>
          <a:xfrm>
            <a:off x="5462718" y="2197292"/>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20" name="Shape 146"/>
          <p:cNvSpPr/>
          <p:nvPr/>
        </p:nvSpPr>
        <p:spPr>
          <a:xfrm>
            <a:off x="4531570" y="2168595"/>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21" name="Shape 146"/>
          <p:cNvSpPr/>
          <p:nvPr/>
        </p:nvSpPr>
        <p:spPr>
          <a:xfrm>
            <a:off x="2972945" y="2431020"/>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4" name="Shape 146"/>
          <p:cNvSpPr/>
          <p:nvPr/>
        </p:nvSpPr>
        <p:spPr>
          <a:xfrm>
            <a:off x="606597" y="1711395"/>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45" name="Shape 145"/>
          <p:cNvSpPr txBox="1">
            <a:spLocks noGrp="1"/>
          </p:cNvSpPr>
          <p:nvPr>
            <p:ph type="title"/>
          </p:nvPr>
        </p:nvSpPr>
        <p:spPr>
          <a:xfrm>
            <a:off x="479153" y="530435"/>
            <a:ext cx="6768313" cy="643050"/>
          </a:xfrm>
          <a:prstGeom prst="rect">
            <a:avLst/>
          </a:prstGeom>
        </p:spPr>
        <p:txBody>
          <a:bodyPr lIns="68569" tIns="68569" rIns="68569" bIns="68569" anchor="t" anchorCtr="0">
            <a:noAutofit/>
          </a:bodyPr>
          <a:lstStyle/>
          <a:p>
            <a:r>
              <a:rPr lang="en" sz="4000" dirty="0" smtClean="0">
                <a:solidFill>
                  <a:schemeClr val="bg1"/>
                </a:solidFill>
                <a:latin typeface="+mj-lt"/>
              </a:rPr>
              <a:t>5 Places of Operations</a:t>
            </a:r>
            <a:endParaRPr lang="en" sz="4000" dirty="0">
              <a:solidFill>
                <a:schemeClr val="bg1"/>
              </a:solidFill>
              <a:latin typeface="+mj-lt"/>
            </a:endParaRPr>
          </a:p>
        </p:txBody>
      </p:sp>
      <p:sp>
        <p:nvSpPr>
          <p:cNvPr id="25" name="Shape 119"/>
          <p:cNvSpPr txBox="1">
            <a:spLocks/>
          </p:cNvSpPr>
          <p:nvPr/>
        </p:nvSpPr>
        <p:spPr>
          <a:xfrm>
            <a:off x="711882" y="1896298"/>
            <a:ext cx="1522525" cy="424056"/>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algn="ctr"/>
            <a:r>
              <a:rPr lang="en-US" sz="1800" b="1" dirty="0" smtClean="0">
                <a:solidFill>
                  <a:schemeClr val="bg1"/>
                </a:solidFill>
                <a:latin typeface="Century Gothic" panose="020B0502020202020204" pitchFamily="34" charset="0"/>
              </a:rPr>
              <a:t>Pleasanton,</a:t>
            </a:r>
          </a:p>
          <a:p>
            <a:pPr algn="ctr"/>
            <a:r>
              <a:rPr lang="en-US" sz="1800" b="1" dirty="0" smtClean="0">
                <a:solidFill>
                  <a:schemeClr val="bg1"/>
                </a:solidFill>
                <a:latin typeface="Century Gothic" panose="020B0502020202020204" pitchFamily="34" charset="0"/>
              </a:rPr>
              <a:t>California</a:t>
            </a:r>
            <a:endParaRPr lang="en" sz="1800" b="1" dirty="0" smtClean="0">
              <a:solidFill>
                <a:schemeClr val="bg1"/>
              </a:solidFill>
              <a:latin typeface="Century Gothic" panose="020B0502020202020204" pitchFamily="34" charset="0"/>
            </a:endParaRPr>
          </a:p>
          <a:p>
            <a:endParaRPr lang="en" sz="1400" dirty="0" smtClean="0">
              <a:solidFill>
                <a:schemeClr val="bg1"/>
              </a:solidFill>
              <a:latin typeface="Century Gothic" panose="020B0502020202020204" pitchFamily="34" charset="0"/>
            </a:endParaRPr>
          </a:p>
          <a:p>
            <a:endParaRPr lang="en" sz="1400" dirty="0">
              <a:solidFill>
                <a:schemeClr val="bg1"/>
              </a:solidFill>
              <a:latin typeface="Century Gothic" panose="020B0502020202020204" pitchFamily="34" charset="0"/>
            </a:endParaRPr>
          </a:p>
        </p:txBody>
      </p:sp>
      <p:sp>
        <p:nvSpPr>
          <p:cNvPr id="26" name="Shape 119"/>
          <p:cNvSpPr txBox="1">
            <a:spLocks/>
          </p:cNvSpPr>
          <p:nvPr/>
        </p:nvSpPr>
        <p:spPr>
          <a:xfrm>
            <a:off x="4815110" y="1448790"/>
            <a:ext cx="1619299" cy="424056"/>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algn="ctr"/>
            <a:r>
              <a:rPr lang="en-US" sz="1800" b="1" dirty="0" smtClean="0">
                <a:solidFill>
                  <a:schemeClr val="bg1"/>
                </a:solidFill>
                <a:latin typeface="Century Gothic" panose="020B0502020202020204" pitchFamily="34" charset="0"/>
              </a:rPr>
              <a:t>Pokhara,</a:t>
            </a:r>
          </a:p>
          <a:p>
            <a:pPr algn="ctr"/>
            <a:r>
              <a:rPr lang="en-US" sz="1800" b="1" dirty="0" smtClean="0">
                <a:solidFill>
                  <a:schemeClr val="bg1"/>
                </a:solidFill>
                <a:latin typeface="Century Gothic" panose="020B0502020202020204" pitchFamily="34" charset="0"/>
              </a:rPr>
              <a:t>Nepal</a:t>
            </a:r>
            <a:endParaRPr lang="en" sz="1800" b="1" dirty="0" smtClean="0">
              <a:solidFill>
                <a:schemeClr val="bg1"/>
              </a:solidFill>
              <a:latin typeface="Century Gothic" panose="020B0502020202020204" pitchFamily="34" charset="0"/>
            </a:endParaRPr>
          </a:p>
          <a:p>
            <a:endParaRPr lang="en" sz="1400" dirty="0" smtClean="0">
              <a:solidFill>
                <a:schemeClr val="bg1"/>
              </a:solidFill>
              <a:latin typeface="Century Gothic" panose="020B0502020202020204" pitchFamily="34" charset="0"/>
            </a:endParaRPr>
          </a:p>
          <a:p>
            <a:endParaRPr lang="en" sz="1400" dirty="0">
              <a:solidFill>
                <a:schemeClr val="bg1"/>
              </a:solidFill>
              <a:latin typeface="Century Gothic" panose="020B0502020202020204" pitchFamily="34" charset="0"/>
            </a:endParaRPr>
          </a:p>
        </p:txBody>
      </p:sp>
      <p:sp>
        <p:nvSpPr>
          <p:cNvPr id="27" name="Shape 119"/>
          <p:cNvSpPr txBox="1">
            <a:spLocks/>
          </p:cNvSpPr>
          <p:nvPr/>
        </p:nvSpPr>
        <p:spPr>
          <a:xfrm>
            <a:off x="2904575" y="2595675"/>
            <a:ext cx="1184838" cy="424056"/>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algn="ctr"/>
            <a:r>
              <a:rPr lang="en-US" sz="1800" b="1" dirty="0" smtClean="0">
                <a:solidFill>
                  <a:schemeClr val="bg1"/>
                </a:solidFill>
                <a:latin typeface="Century Gothic" panose="020B0502020202020204" pitchFamily="34" charset="0"/>
              </a:rPr>
              <a:t>Lagos, </a:t>
            </a:r>
          </a:p>
          <a:p>
            <a:pPr algn="ctr"/>
            <a:r>
              <a:rPr lang="en-US" sz="1800" b="1" dirty="0" smtClean="0">
                <a:solidFill>
                  <a:schemeClr val="bg1"/>
                </a:solidFill>
                <a:latin typeface="Century Gothic" panose="020B0502020202020204" pitchFamily="34" charset="0"/>
              </a:rPr>
              <a:t>Nigeria</a:t>
            </a:r>
            <a:endParaRPr lang="en" sz="1800" b="1" dirty="0" smtClean="0">
              <a:solidFill>
                <a:schemeClr val="bg1"/>
              </a:solidFill>
              <a:latin typeface="Century Gothic" panose="020B0502020202020204" pitchFamily="34" charset="0"/>
            </a:endParaRPr>
          </a:p>
          <a:p>
            <a:endParaRPr lang="en" sz="1400" dirty="0" smtClean="0">
              <a:solidFill>
                <a:schemeClr val="bg1"/>
              </a:solidFill>
              <a:latin typeface="Century Gothic" panose="020B0502020202020204" pitchFamily="34" charset="0"/>
            </a:endParaRPr>
          </a:p>
          <a:p>
            <a:endParaRPr lang="en" sz="1400" dirty="0">
              <a:solidFill>
                <a:schemeClr val="bg1"/>
              </a:solidFill>
              <a:latin typeface="Century Gothic" panose="020B0502020202020204" pitchFamily="34" charset="0"/>
            </a:endParaRPr>
          </a:p>
        </p:txBody>
      </p:sp>
      <p:sp>
        <p:nvSpPr>
          <p:cNvPr id="28" name="Shape 119"/>
          <p:cNvSpPr txBox="1">
            <a:spLocks/>
          </p:cNvSpPr>
          <p:nvPr/>
        </p:nvSpPr>
        <p:spPr>
          <a:xfrm>
            <a:off x="5515763" y="2289172"/>
            <a:ext cx="1341986" cy="424056"/>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algn="ctr"/>
            <a:r>
              <a:rPr lang="en-US" sz="1800" b="1" dirty="0" smtClean="0">
                <a:solidFill>
                  <a:schemeClr val="bg1"/>
                </a:solidFill>
                <a:latin typeface="Century Gothic" panose="020B0502020202020204" pitchFamily="34" charset="0"/>
              </a:rPr>
              <a:t>Manila,</a:t>
            </a:r>
          </a:p>
          <a:p>
            <a:pPr algn="ctr"/>
            <a:r>
              <a:rPr lang="en-US" sz="1800" b="1" dirty="0" smtClean="0">
                <a:solidFill>
                  <a:schemeClr val="bg1"/>
                </a:solidFill>
                <a:latin typeface="Century Gothic" panose="020B0502020202020204" pitchFamily="34" charset="0"/>
              </a:rPr>
              <a:t>Philippines</a:t>
            </a:r>
            <a:endParaRPr lang="en" sz="1800" b="1" dirty="0" smtClean="0">
              <a:solidFill>
                <a:schemeClr val="bg1"/>
              </a:solidFill>
              <a:latin typeface="Century Gothic" panose="020B0502020202020204" pitchFamily="34" charset="0"/>
            </a:endParaRPr>
          </a:p>
          <a:p>
            <a:endParaRPr lang="en" sz="1400" dirty="0" smtClean="0">
              <a:solidFill>
                <a:schemeClr val="bg1"/>
              </a:solidFill>
              <a:latin typeface="Century Gothic" panose="020B0502020202020204" pitchFamily="34" charset="0"/>
            </a:endParaRPr>
          </a:p>
          <a:p>
            <a:endParaRPr lang="en" sz="1400" dirty="0">
              <a:solidFill>
                <a:schemeClr val="bg1"/>
              </a:solidFill>
              <a:latin typeface="Century Gothic" panose="020B0502020202020204" pitchFamily="34" charset="0"/>
            </a:endParaRPr>
          </a:p>
        </p:txBody>
      </p:sp>
      <p:sp>
        <p:nvSpPr>
          <p:cNvPr id="29" name="Shape 119"/>
          <p:cNvSpPr txBox="1">
            <a:spLocks/>
          </p:cNvSpPr>
          <p:nvPr/>
        </p:nvSpPr>
        <p:spPr>
          <a:xfrm>
            <a:off x="4554987" y="2359773"/>
            <a:ext cx="1184838" cy="424056"/>
          </a:xfrm>
          <a:prstGeom prst="rect">
            <a:avLst/>
          </a:prstGeom>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algn="ctr"/>
            <a:r>
              <a:rPr lang="en-US" sz="1800" b="1" dirty="0" smtClean="0">
                <a:solidFill>
                  <a:schemeClr val="bg1"/>
                </a:solidFill>
                <a:latin typeface="Century Gothic" panose="020B0502020202020204" pitchFamily="34" charset="0"/>
              </a:rPr>
              <a:t>Kochin,</a:t>
            </a:r>
          </a:p>
          <a:p>
            <a:pPr algn="ctr"/>
            <a:r>
              <a:rPr lang="en-US" sz="1800" b="1" dirty="0" smtClean="0">
                <a:solidFill>
                  <a:schemeClr val="bg1"/>
                </a:solidFill>
                <a:latin typeface="Century Gothic" panose="020B0502020202020204" pitchFamily="34" charset="0"/>
              </a:rPr>
              <a:t>India</a:t>
            </a:r>
            <a:endParaRPr lang="en" sz="1800" b="1" dirty="0" smtClean="0">
              <a:solidFill>
                <a:schemeClr val="bg1"/>
              </a:solidFill>
              <a:latin typeface="Century Gothic" panose="020B0502020202020204" pitchFamily="34" charset="0"/>
            </a:endParaRPr>
          </a:p>
          <a:p>
            <a:endParaRPr lang="en" sz="1400" dirty="0" smtClean="0">
              <a:solidFill>
                <a:schemeClr val="bg1"/>
              </a:solidFill>
              <a:latin typeface="Century Gothic" panose="020B0502020202020204" pitchFamily="34" charset="0"/>
            </a:endParaRPr>
          </a:p>
          <a:p>
            <a:endParaRPr lang="en" sz="1400" dirty="0">
              <a:solidFill>
                <a:schemeClr val="bg1"/>
              </a:solidFill>
              <a:latin typeface="Century Gothic" panose="020B0502020202020204" pitchFamily="34" charset="0"/>
            </a:endParaRPr>
          </a:p>
        </p:txBody>
      </p:sp>
      <p:sp>
        <p:nvSpPr>
          <p:cNvPr id="33" name="Shape 351"/>
          <p:cNvSpPr/>
          <p:nvPr/>
        </p:nvSpPr>
        <p:spPr>
          <a:xfrm>
            <a:off x="700909" y="1639069"/>
            <a:ext cx="268576" cy="357372"/>
          </a:xfrm>
          <a:custGeom>
            <a:avLst/>
            <a:gdLst/>
            <a:ahLst/>
            <a:cxnLst/>
            <a:rect l="0" t="0" r="0" b="0"/>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4" name="Shape 351"/>
          <p:cNvSpPr/>
          <p:nvPr/>
        </p:nvSpPr>
        <p:spPr>
          <a:xfrm>
            <a:off x="3076824" y="2312888"/>
            <a:ext cx="268576" cy="357372"/>
          </a:xfrm>
          <a:custGeom>
            <a:avLst/>
            <a:gdLst/>
            <a:ahLst/>
            <a:cxnLst/>
            <a:rect l="0" t="0" r="0" b="0"/>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5" name="Shape 351"/>
          <p:cNvSpPr/>
          <p:nvPr/>
        </p:nvSpPr>
        <p:spPr>
          <a:xfrm>
            <a:off x="5570576" y="2148151"/>
            <a:ext cx="268576" cy="357372"/>
          </a:xfrm>
          <a:custGeom>
            <a:avLst/>
            <a:gdLst/>
            <a:ahLst/>
            <a:cxnLst/>
            <a:rect l="0" t="0" r="0" b="0"/>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6" name="Shape 351"/>
          <p:cNvSpPr/>
          <p:nvPr/>
        </p:nvSpPr>
        <p:spPr>
          <a:xfrm>
            <a:off x="4625882" y="2075470"/>
            <a:ext cx="268576" cy="357372"/>
          </a:xfrm>
          <a:custGeom>
            <a:avLst/>
            <a:gdLst/>
            <a:ahLst/>
            <a:cxnLst/>
            <a:rect l="0" t="0" r="0" b="0"/>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7" name="Shape 351"/>
          <p:cNvSpPr/>
          <p:nvPr/>
        </p:nvSpPr>
        <p:spPr>
          <a:xfrm>
            <a:off x="4836426" y="1588396"/>
            <a:ext cx="268576" cy="357372"/>
          </a:xfrm>
          <a:custGeom>
            <a:avLst/>
            <a:gdLst/>
            <a:ahLst/>
            <a:cxnLst/>
            <a:rect l="0" t="0" r="0" b="0"/>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860233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1" y="2144886"/>
            <a:ext cx="6998001" cy="869849"/>
          </a:xfrm>
          <a:prstGeom prst="rect">
            <a:avLst/>
          </a:prstGeom>
        </p:spPr>
        <p:txBody>
          <a:bodyPr lIns="68569" tIns="68569" rIns="68569" bIns="68569" anchor="t" anchorCtr="0">
            <a:noAutofit/>
          </a:bodyPr>
          <a:lstStyle/>
          <a:p>
            <a:r>
              <a:rPr lang="en" sz="7200" dirty="0" smtClean="0">
                <a:solidFill>
                  <a:srgbClr val="FFFFFF"/>
                </a:solidFill>
                <a:latin typeface="+mj-lt"/>
              </a:rPr>
              <a:t>Local Missions</a:t>
            </a:r>
            <a:endParaRPr lang="en" sz="7200" dirty="0">
              <a:solidFill>
                <a:srgbClr val="FFFFFF"/>
              </a:solidFill>
              <a:latin typeface="+mj-lt"/>
            </a:endParaRPr>
          </a:p>
        </p:txBody>
      </p:sp>
      <p:sp>
        <p:nvSpPr>
          <p:cNvPr id="104" name="Shape 104"/>
          <p:cNvSpPr txBox="1">
            <a:spLocks noGrp="1"/>
          </p:cNvSpPr>
          <p:nvPr>
            <p:ph type="subTitle" idx="4294967295"/>
          </p:nvPr>
        </p:nvSpPr>
        <p:spPr>
          <a:xfrm>
            <a:off x="830309" y="1758824"/>
            <a:ext cx="4330971" cy="540666"/>
          </a:xfrm>
          <a:prstGeom prst="rect">
            <a:avLst/>
          </a:prstGeom>
        </p:spPr>
        <p:txBody>
          <a:bodyPr lIns="68569" tIns="68569" rIns="68569" bIns="68569" anchor="t" anchorCtr="0">
            <a:noAutofit/>
          </a:bodyPr>
          <a:lstStyle/>
          <a:p>
            <a:pPr>
              <a:spcBef>
                <a:spcPts val="0"/>
              </a:spcBef>
              <a:buNone/>
            </a:pPr>
            <a:r>
              <a:rPr lang="en" sz="2400" b="1" dirty="0" smtClean="0">
                <a:solidFill>
                  <a:schemeClr val="bg1"/>
                </a:solidFill>
                <a:latin typeface="Century Gothic" panose="020B0502020202020204" pitchFamily="34" charset="0"/>
              </a:rPr>
              <a:t>Pleasanton, California</a:t>
            </a:r>
            <a:endParaRPr lang="en" sz="2400" b="1" dirty="0">
              <a:solidFill>
                <a:schemeClr val="bg1"/>
              </a:solidFill>
              <a:latin typeface="Century Gothic" panose="020B0502020202020204" pitchFamily="34" charset="0"/>
            </a:endParaRPr>
          </a:p>
        </p:txBody>
      </p:sp>
      <p:sp>
        <p:nvSpPr>
          <p:cNvPr id="12" name="Shape 370"/>
          <p:cNvSpPr/>
          <p:nvPr/>
        </p:nvSpPr>
        <p:spPr>
          <a:xfrm rot="16725183">
            <a:off x="410789" y="1563124"/>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535236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74975" y="375890"/>
            <a:ext cx="6612526" cy="643050"/>
          </a:xfrm>
          <a:prstGeom prst="rect">
            <a:avLst/>
          </a:prstGeom>
        </p:spPr>
        <p:txBody>
          <a:bodyPr lIns="68569" tIns="68569" rIns="68569" bIns="68569" anchor="t" anchorCtr="0">
            <a:noAutofit/>
          </a:bodyPr>
          <a:lstStyle/>
          <a:p>
            <a:r>
              <a:rPr lang="en" sz="4000" dirty="0" smtClean="0">
                <a:solidFill>
                  <a:schemeClr val="bg1"/>
                </a:solidFill>
                <a:latin typeface="+mj-lt"/>
              </a:rPr>
              <a:t>Literature &amp; S</a:t>
            </a:r>
            <a:r>
              <a:rPr lang="en-US" sz="4000" dirty="0" smtClean="0">
                <a:solidFill>
                  <a:schemeClr val="bg1"/>
                </a:solidFill>
                <a:latin typeface="+mj-lt"/>
              </a:rPr>
              <a:t>t</a:t>
            </a:r>
            <a:r>
              <a:rPr lang="en" sz="4000" dirty="0" smtClean="0">
                <a:solidFill>
                  <a:schemeClr val="bg1"/>
                </a:solidFill>
                <a:latin typeface="+mj-lt"/>
              </a:rPr>
              <a:t>reet Evangelism</a:t>
            </a:r>
            <a:endParaRPr lang="en" sz="4000" dirty="0">
              <a:solidFill>
                <a:schemeClr val="bg1"/>
              </a:solidFill>
              <a:latin typeface="+mj-lt"/>
            </a:endParaRP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0478" t="12182" r="12835" b="15168"/>
          <a:stretch/>
        </p:blipFill>
        <p:spPr>
          <a:xfrm>
            <a:off x="372533" y="2147146"/>
            <a:ext cx="3786294" cy="2709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1365" t="2028" r="9575"/>
          <a:stretch/>
        </p:blipFill>
        <p:spPr>
          <a:xfrm>
            <a:off x="3698471" y="1094863"/>
            <a:ext cx="2898757" cy="36000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Shape 10"/>
          <p:cNvSpPr/>
          <p:nvPr/>
        </p:nvSpPr>
        <p:spPr>
          <a:xfrm>
            <a:off x="429256" y="559950"/>
            <a:ext cx="45719" cy="1018235"/>
          </a:xfrm>
          <a:prstGeom prst="rect">
            <a:avLst/>
          </a:prstGeom>
          <a:solidFill>
            <a:srgbClr val="FFFFFF"/>
          </a:solidFill>
          <a:ln>
            <a:noFill/>
          </a:ln>
        </p:spPr>
        <p:txBody>
          <a:bodyPr lIns="68569" tIns="68569" rIns="68569" bIns="68569" anchor="ctr" anchorCtr="0">
            <a:noAutofit/>
          </a:bodyPr>
          <a:lstStyle/>
          <a:p>
            <a:pPr lvl="0" rtl="0">
              <a:spcBef>
                <a:spcPts val="0"/>
              </a:spcBef>
              <a:buNone/>
            </a:pPr>
            <a:endParaRPr sz="1050">
              <a:solidFill>
                <a:srgbClr val="FFFFFF"/>
              </a:solidFill>
            </a:endParaRPr>
          </a:p>
        </p:txBody>
      </p:sp>
    </p:spTree>
    <p:extLst>
      <p:ext uri="{BB962C8B-B14F-4D97-AF65-F5344CB8AC3E}">
        <p14:creationId xmlns:p14="http://schemas.microsoft.com/office/powerpoint/2010/main" val="311638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r="3679" b="18547"/>
          <a:stretch/>
        </p:blipFill>
        <p:spPr>
          <a:xfrm>
            <a:off x="3718562" y="1118778"/>
            <a:ext cx="2912531" cy="36078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0746" t="14370" r="12612" b="12048"/>
          <a:stretch/>
        </p:blipFill>
        <p:spPr>
          <a:xfrm>
            <a:off x="255077" y="2146414"/>
            <a:ext cx="3585403" cy="2642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Shape 145"/>
          <p:cNvSpPr txBox="1">
            <a:spLocks noGrp="1"/>
          </p:cNvSpPr>
          <p:nvPr>
            <p:ph type="title"/>
          </p:nvPr>
        </p:nvSpPr>
        <p:spPr>
          <a:xfrm>
            <a:off x="474975" y="375890"/>
            <a:ext cx="6612526" cy="643050"/>
          </a:xfrm>
          <a:prstGeom prst="rect">
            <a:avLst/>
          </a:prstGeom>
        </p:spPr>
        <p:txBody>
          <a:bodyPr lIns="68569" tIns="68569" rIns="68569" bIns="68569" anchor="t" anchorCtr="0">
            <a:noAutofit/>
          </a:bodyPr>
          <a:lstStyle/>
          <a:p>
            <a:r>
              <a:rPr lang="en" sz="4000" dirty="0" smtClean="0">
                <a:solidFill>
                  <a:schemeClr val="bg1"/>
                </a:solidFill>
                <a:latin typeface="+mj-lt"/>
              </a:rPr>
              <a:t>Literature &amp; S</a:t>
            </a:r>
            <a:r>
              <a:rPr lang="en-US" sz="4000" dirty="0" smtClean="0">
                <a:solidFill>
                  <a:schemeClr val="bg1"/>
                </a:solidFill>
                <a:latin typeface="+mj-lt"/>
              </a:rPr>
              <a:t>t</a:t>
            </a:r>
            <a:r>
              <a:rPr lang="en" sz="4000" dirty="0" smtClean="0">
                <a:solidFill>
                  <a:schemeClr val="bg1"/>
                </a:solidFill>
                <a:latin typeface="+mj-lt"/>
              </a:rPr>
              <a:t>reet Evangelism</a:t>
            </a:r>
            <a:endParaRPr lang="en" sz="4000" dirty="0">
              <a:solidFill>
                <a:schemeClr val="bg1"/>
              </a:solidFill>
              <a:latin typeface="+mj-lt"/>
            </a:endParaRPr>
          </a:p>
        </p:txBody>
      </p:sp>
      <p:sp>
        <p:nvSpPr>
          <p:cNvPr id="8" name="Shape 10"/>
          <p:cNvSpPr/>
          <p:nvPr/>
        </p:nvSpPr>
        <p:spPr>
          <a:xfrm>
            <a:off x="429256" y="559950"/>
            <a:ext cx="45719" cy="1018235"/>
          </a:xfrm>
          <a:prstGeom prst="rect">
            <a:avLst/>
          </a:prstGeom>
          <a:solidFill>
            <a:srgbClr val="FFFFFF"/>
          </a:solidFill>
          <a:ln>
            <a:noFill/>
          </a:ln>
        </p:spPr>
        <p:txBody>
          <a:bodyPr lIns="68569" tIns="68569" rIns="68569" bIns="68569" anchor="ctr" anchorCtr="0">
            <a:noAutofit/>
          </a:bodyPr>
          <a:lstStyle/>
          <a:p>
            <a:pPr lvl="0" rtl="0">
              <a:spcBef>
                <a:spcPts val="0"/>
              </a:spcBef>
              <a:buNone/>
            </a:pPr>
            <a:endParaRPr sz="1050">
              <a:solidFill>
                <a:srgbClr val="FFFFFF"/>
              </a:solidFill>
            </a:endParaRPr>
          </a:p>
        </p:txBody>
      </p:sp>
    </p:spTree>
    <p:extLst>
      <p:ext uri="{BB962C8B-B14F-4D97-AF65-F5344CB8AC3E}">
        <p14:creationId xmlns:p14="http://schemas.microsoft.com/office/powerpoint/2010/main" val="2336760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1" y="2144886"/>
            <a:ext cx="6998001" cy="869849"/>
          </a:xfrm>
          <a:prstGeom prst="rect">
            <a:avLst/>
          </a:prstGeom>
        </p:spPr>
        <p:txBody>
          <a:bodyPr lIns="68569" tIns="68569" rIns="68569" bIns="68569" anchor="t" anchorCtr="0">
            <a:noAutofit/>
          </a:bodyPr>
          <a:lstStyle/>
          <a:p>
            <a:r>
              <a:rPr lang="en" sz="7200" dirty="0" smtClean="0">
                <a:solidFill>
                  <a:srgbClr val="FFFFFF"/>
                </a:solidFill>
                <a:latin typeface="+mj-lt"/>
              </a:rPr>
              <a:t>India Missions</a:t>
            </a:r>
            <a:endParaRPr lang="en" sz="7200" dirty="0">
              <a:solidFill>
                <a:srgbClr val="FFFFFF"/>
              </a:solidFill>
              <a:latin typeface="+mj-lt"/>
            </a:endParaRPr>
          </a:p>
        </p:txBody>
      </p:sp>
      <p:sp>
        <p:nvSpPr>
          <p:cNvPr id="104" name="Shape 104"/>
          <p:cNvSpPr txBox="1">
            <a:spLocks noGrp="1"/>
          </p:cNvSpPr>
          <p:nvPr>
            <p:ph type="subTitle" idx="4294967295"/>
          </p:nvPr>
        </p:nvSpPr>
        <p:spPr>
          <a:xfrm>
            <a:off x="4305029" y="1470887"/>
            <a:ext cx="2892145" cy="540666"/>
          </a:xfrm>
          <a:prstGeom prst="rect">
            <a:avLst/>
          </a:prstGeom>
        </p:spPr>
        <p:txBody>
          <a:bodyPr lIns="68569" tIns="68569" rIns="68569" bIns="68569" anchor="t" anchorCtr="0">
            <a:noAutofit/>
          </a:bodyPr>
          <a:lstStyle/>
          <a:p>
            <a:pPr>
              <a:spcBef>
                <a:spcPts val="0"/>
              </a:spcBef>
              <a:buNone/>
            </a:pPr>
            <a:r>
              <a:rPr lang="en" sz="2400" b="1" dirty="0" smtClean="0">
                <a:solidFill>
                  <a:schemeClr val="bg1"/>
                </a:solidFill>
                <a:latin typeface="Century Gothic" panose="020B0502020202020204" pitchFamily="34" charset="0"/>
              </a:rPr>
              <a:t>Kochin, India</a:t>
            </a:r>
            <a:endParaRPr lang="en" sz="2400" b="1" dirty="0">
              <a:solidFill>
                <a:schemeClr val="bg1"/>
              </a:solidFill>
              <a:latin typeface="Century Gothic" panose="020B0502020202020204" pitchFamily="34" charset="0"/>
            </a:endParaRPr>
          </a:p>
        </p:txBody>
      </p:sp>
      <p:sp>
        <p:nvSpPr>
          <p:cNvPr id="12" name="Shape 370"/>
          <p:cNvSpPr/>
          <p:nvPr/>
        </p:nvSpPr>
        <p:spPr>
          <a:xfrm rot="19843472">
            <a:off x="4677989" y="1949186"/>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284524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83417" y="531914"/>
            <a:ext cx="5969060" cy="643050"/>
          </a:xfrm>
          <a:prstGeom prst="rect">
            <a:avLst/>
          </a:prstGeom>
        </p:spPr>
        <p:txBody>
          <a:bodyPr lIns="68569" tIns="68569" rIns="68569" bIns="68569" anchor="t" anchorCtr="0">
            <a:noAutofit/>
          </a:bodyPr>
          <a:lstStyle/>
          <a:p>
            <a:r>
              <a:rPr lang="en-US" sz="4000" dirty="0" smtClean="0">
                <a:solidFill>
                  <a:schemeClr val="bg1"/>
                </a:solidFill>
                <a:latin typeface="+mj-lt"/>
              </a:rPr>
              <a:t>India Missions</a:t>
            </a:r>
            <a:endParaRPr lang="en" sz="4000" dirty="0">
              <a:solidFill>
                <a:schemeClr val="bg1"/>
              </a:solidFill>
              <a:latin typeface="+mj-lt"/>
            </a:endParaRPr>
          </a:p>
        </p:txBody>
      </p:sp>
      <p:sp>
        <p:nvSpPr>
          <p:cNvPr id="5" name="Shape 104"/>
          <p:cNvSpPr txBox="1">
            <a:spLocks/>
          </p:cNvSpPr>
          <p:nvPr/>
        </p:nvSpPr>
        <p:spPr>
          <a:xfrm>
            <a:off x="683052" y="1359021"/>
            <a:ext cx="3299667" cy="564602"/>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 sz="2200" b="1" dirty="0" smtClean="0">
                <a:solidFill>
                  <a:schemeClr val="bg1"/>
                </a:solidFill>
                <a:latin typeface="Century Gothic" panose="020B0502020202020204" pitchFamily="34" charset="0"/>
              </a:rPr>
              <a:t>Providing books to pastors, Bible colleges, conferences, and churches.</a:t>
            </a:r>
            <a:endParaRPr lang="en" sz="2200" b="1" dirty="0">
              <a:solidFill>
                <a:schemeClr val="bg1"/>
              </a:solidFill>
              <a:latin typeface="Century Gothic" panose="020B0502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875" r="26942" b="67855"/>
          <a:stretch/>
        </p:blipFill>
        <p:spPr>
          <a:xfrm>
            <a:off x="392852" y="3032395"/>
            <a:ext cx="3169921" cy="1932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329" t="34640" r="28038" b="34436"/>
          <a:stretch/>
        </p:blipFill>
        <p:spPr>
          <a:xfrm>
            <a:off x="4097867" y="1174964"/>
            <a:ext cx="2573867" cy="17068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5225" t="68392" r="27779" b="1252"/>
          <a:stretch/>
        </p:blipFill>
        <p:spPr>
          <a:xfrm>
            <a:off x="4077548" y="3152779"/>
            <a:ext cx="2594186" cy="1693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4120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1" y="406728"/>
            <a:ext cx="6998001" cy="869849"/>
          </a:xfrm>
          <a:prstGeom prst="rect">
            <a:avLst/>
          </a:prstGeom>
        </p:spPr>
        <p:txBody>
          <a:bodyPr lIns="68569" tIns="68569" rIns="68569" bIns="68569" anchor="t" anchorCtr="0">
            <a:noAutofit/>
          </a:bodyPr>
          <a:lstStyle/>
          <a:p>
            <a:r>
              <a:rPr lang="en" sz="7200" dirty="0" smtClean="0">
                <a:solidFill>
                  <a:srgbClr val="FFFFFF"/>
                </a:solidFill>
                <a:latin typeface="+mj-lt"/>
              </a:rPr>
              <a:t>Philippines Missions</a:t>
            </a:r>
            <a:endParaRPr lang="en" sz="7200" dirty="0">
              <a:solidFill>
                <a:srgbClr val="FFFFFF"/>
              </a:solidFill>
              <a:latin typeface="+mj-lt"/>
            </a:endParaRPr>
          </a:p>
        </p:txBody>
      </p:sp>
      <p:sp>
        <p:nvSpPr>
          <p:cNvPr id="104" name="Shape 104"/>
          <p:cNvSpPr txBox="1">
            <a:spLocks noGrp="1"/>
          </p:cNvSpPr>
          <p:nvPr>
            <p:ph type="subTitle" idx="4294967295"/>
          </p:nvPr>
        </p:nvSpPr>
        <p:spPr>
          <a:xfrm>
            <a:off x="3891104" y="2506899"/>
            <a:ext cx="2892145" cy="540666"/>
          </a:xfrm>
          <a:prstGeom prst="rect">
            <a:avLst/>
          </a:prstGeom>
        </p:spPr>
        <p:txBody>
          <a:bodyPr lIns="68569" tIns="68569" rIns="68569" bIns="68569" anchor="t" anchorCtr="0">
            <a:noAutofit/>
          </a:bodyPr>
          <a:lstStyle/>
          <a:p>
            <a:pPr>
              <a:spcBef>
                <a:spcPts val="0"/>
              </a:spcBef>
              <a:buNone/>
            </a:pPr>
            <a:r>
              <a:rPr lang="en" sz="2400" b="1" dirty="0" smtClean="0">
                <a:solidFill>
                  <a:schemeClr val="bg1"/>
                </a:solidFill>
                <a:latin typeface="Century Gothic" panose="020B0502020202020204" pitchFamily="34" charset="0"/>
              </a:rPr>
              <a:t>Manila, Philippines</a:t>
            </a:r>
            <a:endParaRPr lang="en" sz="2400" b="1" dirty="0">
              <a:solidFill>
                <a:schemeClr val="bg1"/>
              </a:solidFill>
              <a:latin typeface="Century Gothic" panose="020B0502020202020204" pitchFamily="34" charset="0"/>
            </a:endParaRPr>
          </a:p>
        </p:txBody>
      </p:sp>
      <p:sp>
        <p:nvSpPr>
          <p:cNvPr id="12" name="Shape 370"/>
          <p:cNvSpPr/>
          <p:nvPr/>
        </p:nvSpPr>
        <p:spPr>
          <a:xfrm rot="17879581">
            <a:off x="5405852" y="2046066"/>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715934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74975" y="527981"/>
            <a:ext cx="6176950" cy="643050"/>
          </a:xfrm>
          <a:prstGeom prst="rect">
            <a:avLst/>
          </a:prstGeom>
        </p:spPr>
        <p:txBody>
          <a:bodyPr lIns="68569" tIns="68569" rIns="68569" bIns="68569" anchor="t" anchorCtr="0">
            <a:noAutofit/>
          </a:bodyPr>
          <a:lstStyle/>
          <a:p>
            <a:r>
              <a:rPr lang="en" sz="4000" dirty="0" smtClean="0">
                <a:solidFill>
                  <a:schemeClr val="bg1"/>
                </a:solidFill>
                <a:latin typeface="+mj-lt"/>
              </a:rPr>
              <a:t>Mission Statement</a:t>
            </a:r>
            <a:endParaRPr lang="en" sz="4000" dirty="0">
              <a:solidFill>
                <a:schemeClr val="bg1"/>
              </a:solidFill>
              <a:latin typeface="+mj-lt"/>
            </a:endParaRPr>
          </a:p>
        </p:txBody>
      </p:sp>
      <p:sp>
        <p:nvSpPr>
          <p:cNvPr id="72" name="Shape 72"/>
          <p:cNvSpPr txBox="1">
            <a:spLocks noGrp="1"/>
          </p:cNvSpPr>
          <p:nvPr>
            <p:ph type="body" idx="2"/>
          </p:nvPr>
        </p:nvSpPr>
        <p:spPr>
          <a:xfrm>
            <a:off x="789600" y="1532194"/>
            <a:ext cx="5292853" cy="1996722"/>
          </a:xfrm>
          <a:prstGeom prst="rect">
            <a:avLst/>
          </a:prstGeom>
        </p:spPr>
        <p:txBody>
          <a:bodyPr lIns="68569" tIns="68569" rIns="68569" bIns="68569" anchor="t" anchorCtr="0">
            <a:noAutofit/>
          </a:bodyPr>
          <a:lstStyle/>
          <a:p>
            <a:pPr>
              <a:buClr>
                <a:schemeClr val="bg1"/>
              </a:buClr>
              <a:buSzPct val="91666"/>
              <a:buNone/>
            </a:pPr>
            <a:r>
              <a:rPr lang="en-US" sz="3200" dirty="0" smtClean="0">
                <a:solidFill>
                  <a:schemeClr val="bg1"/>
                </a:solidFill>
                <a:latin typeface="Century Gothic" panose="020B0502020202020204" pitchFamily="34" charset="0"/>
                <a:cs typeface="Arial" panose="020B0604020202020204" pitchFamily="34" charset="0"/>
              </a:rPr>
              <a:t>To distribute </a:t>
            </a:r>
            <a:r>
              <a:rPr lang="en-US" sz="3200" b="1" i="1" dirty="0" smtClean="0">
                <a:solidFill>
                  <a:schemeClr val="bg1"/>
                </a:solidFill>
                <a:latin typeface="Century Gothic" panose="020B0502020202020204" pitchFamily="34" charset="0"/>
                <a:cs typeface="Arial" panose="020B0604020202020204" pitchFamily="34" charset="0"/>
              </a:rPr>
              <a:t>free</a:t>
            </a:r>
            <a:r>
              <a:rPr lang="en-US" sz="3200" dirty="0" smtClean="0">
                <a:solidFill>
                  <a:schemeClr val="bg1"/>
                </a:solidFill>
                <a:latin typeface="Century Gothic" panose="020B0502020202020204" pitchFamily="34" charset="0"/>
                <a:cs typeface="Arial" panose="020B0604020202020204" pitchFamily="34" charset="0"/>
              </a:rPr>
              <a:t> biblical literature, for the salvation of souls, to deepen the knowledge of Christ, to preserve the Church’s </a:t>
            </a:r>
            <a:r>
              <a:rPr lang="en-US" sz="3200" b="1" dirty="0" smtClean="0">
                <a:solidFill>
                  <a:srgbClr val="F54152"/>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first love</a:t>
            </a:r>
            <a:r>
              <a:rPr lang="en-US" sz="3200" dirty="0" smtClean="0">
                <a:solidFill>
                  <a:schemeClr val="bg1"/>
                </a:solidFill>
                <a:latin typeface="Century Gothic" panose="020B0502020202020204" pitchFamily="34" charset="0"/>
                <a:cs typeface="Arial" panose="020B0604020202020204" pitchFamily="34" charset="0"/>
              </a:rPr>
              <a:t>, for the glory of God.</a:t>
            </a:r>
            <a:endParaRPr sz="3200" dirty="0">
              <a:solidFill>
                <a:srgbClr val="000000"/>
              </a:solidFill>
              <a:latin typeface="Century Gothic" panose="020B0502020202020204" pitchFamily="34" charset="0"/>
            </a:endParaRPr>
          </a:p>
          <a:p>
            <a:pPr>
              <a:buNone/>
            </a:pPr>
            <a:endParaRPr sz="900" dirty="0">
              <a:solidFill>
                <a:srgbClr val="000000"/>
              </a:solidFill>
            </a:endParaRPr>
          </a:p>
        </p:txBody>
      </p:sp>
      <p:sp>
        <p:nvSpPr>
          <p:cNvPr id="4"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Tree>
    <p:extLst>
      <p:ext uri="{BB962C8B-B14F-4D97-AF65-F5344CB8AC3E}">
        <p14:creationId xmlns:p14="http://schemas.microsoft.com/office/powerpoint/2010/main" val="7985216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99473" y="96773"/>
            <a:ext cx="5596526" cy="643050"/>
          </a:xfrm>
          <a:prstGeom prst="rect">
            <a:avLst/>
          </a:prstGeom>
        </p:spPr>
        <p:txBody>
          <a:bodyPr lIns="68569" tIns="68569" rIns="68569" bIns="68569" anchor="t" anchorCtr="0">
            <a:noAutofit/>
          </a:bodyPr>
          <a:lstStyle/>
          <a:p>
            <a:r>
              <a:rPr lang="en-US" sz="4000" dirty="0" smtClean="0">
                <a:solidFill>
                  <a:schemeClr val="bg1"/>
                </a:solidFill>
                <a:latin typeface="+mj-lt"/>
              </a:rPr>
              <a:t>Philippines </a:t>
            </a:r>
            <a:br>
              <a:rPr lang="en-US" sz="4000" dirty="0" smtClean="0">
                <a:solidFill>
                  <a:schemeClr val="bg1"/>
                </a:solidFill>
                <a:latin typeface="+mj-lt"/>
              </a:rPr>
            </a:br>
            <a:r>
              <a:rPr lang="en-US" sz="4000" dirty="0" smtClean="0">
                <a:solidFill>
                  <a:schemeClr val="bg1"/>
                </a:solidFill>
                <a:latin typeface="+mj-lt"/>
              </a:rPr>
              <a:t>Missions</a:t>
            </a:r>
            <a:endParaRPr lang="en" sz="4000" dirty="0">
              <a:solidFill>
                <a:schemeClr val="bg1"/>
              </a:solidFill>
              <a:latin typeface="+mj-lt"/>
            </a:endParaRPr>
          </a:p>
        </p:txBody>
      </p:sp>
      <p:sp>
        <p:nvSpPr>
          <p:cNvPr id="5" name="Shape 104"/>
          <p:cNvSpPr txBox="1">
            <a:spLocks/>
          </p:cNvSpPr>
          <p:nvPr/>
        </p:nvSpPr>
        <p:spPr>
          <a:xfrm>
            <a:off x="598209" y="1394027"/>
            <a:ext cx="3316184" cy="540666"/>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 sz="1900" b="1" dirty="0" smtClean="0">
                <a:solidFill>
                  <a:schemeClr val="bg1"/>
                </a:solidFill>
                <a:latin typeface="Century Gothic" panose="020B0502020202020204" pitchFamily="34" charset="0"/>
              </a:rPr>
              <a:t>Providing biblical literature, pastors’ conferences, radio teaching, and training for children.</a:t>
            </a:r>
            <a:endParaRPr lang="en" sz="1900" b="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13" y="3217103"/>
            <a:ext cx="2342444" cy="1756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041" r="4859" b="9532"/>
          <a:stretch/>
        </p:blipFill>
        <p:spPr>
          <a:xfrm>
            <a:off x="3927939" y="341961"/>
            <a:ext cx="2719162" cy="2047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2795" t="12318" r="14494" b="24262"/>
          <a:stretch/>
        </p:blipFill>
        <p:spPr>
          <a:xfrm>
            <a:off x="3744527" y="2749973"/>
            <a:ext cx="2974622" cy="21697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0347" t="7099" b="13247"/>
          <a:stretch/>
        </p:blipFill>
        <p:spPr>
          <a:xfrm>
            <a:off x="2394333" y="2709326"/>
            <a:ext cx="1752621" cy="1314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hape 10"/>
          <p:cNvSpPr/>
          <p:nvPr/>
        </p:nvSpPr>
        <p:spPr>
          <a:xfrm>
            <a:off x="433435" y="270003"/>
            <a:ext cx="45719" cy="1018235"/>
          </a:xfrm>
          <a:prstGeom prst="rect">
            <a:avLst/>
          </a:prstGeom>
          <a:solidFill>
            <a:srgbClr val="FFFFFF"/>
          </a:solidFill>
          <a:ln>
            <a:noFill/>
          </a:ln>
        </p:spPr>
        <p:txBody>
          <a:bodyPr lIns="68569" tIns="68569" rIns="68569" bIns="68569" anchor="ctr" anchorCtr="0">
            <a:noAutofit/>
          </a:bodyPr>
          <a:lstStyle/>
          <a:p>
            <a:pPr lvl="0" rtl="0">
              <a:spcBef>
                <a:spcPts val="0"/>
              </a:spcBef>
              <a:buNone/>
            </a:pPr>
            <a:endParaRPr sz="1050">
              <a:solidFill>
                <a:srgbClr val="FFFFFF"/>
              </a:solidFill>
            </a:endParaRPr>
          </a:p>
        </p:txBody>
      </p:sp>
    </p:spTree>
    <p:extLst>
      <p:ext uri="{BB962C8B-B14F-4D97-AF65-F5344CB8AC3E}">
        <p14:creationId xmlns:p14="http://schemas.microsoft.com/office/powerpoint/2010/main" val="5936052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1" y="2429366"/>
            <a:ext cx="6998001" cy="869849"/>
          </a:xfrm>
          <a:prstGeom prst="rect">
            <a:avLst/>
          </a:prstGeom>
        </p:spPr>
        <p:txBody>
          <a:bodyPr lIns="68569" tIns="68569" rIns="68569" bIns="68569" anchor="t" anchorCtr="0">
            <a:noAutofit/>
          </a:bodyPr>
          <a:lstStyle/>
          <a:p>
            <a:r>
              <a:rPr lang="en" sz="7200" dirty="0" smtClean="0">
                <a:solidFill>
                  <a:srgbClr val="FFFFFF"/>
                </a:solidFill>
                <a:latin typeface="+mj-lt"/>
              </a:rPr>
              <a:t>Nigeria Missions</a:t>
            </a:r>
            <a:endParaRPr lang="en" sz="7200" dirty="0">
              <a:solidFill>
                <a:srgbClr val="FFFFFF"/>
              </a:solidFill>
              <a:latin typeface="+mj-lt"/>
            </a:endParaRPr>
          </a:p>
        </p:txBody>
      </p:sp>
      <p:sp>
        <p:nvSpPr>
          <p:cNvPr id="104" name="Shape 104"/>
          <p:cNvSpPr txBox="1">
            <a:spLocks noGrp="1"/>
          </p:cNvSpPr>
          <p:nvPr>
            <p:ph type="subTitle" idx="4294967295"/>
          </p:nvPr>
        </p:nvSpPr>
        <p:spPr>
          <a:xfrm>
            <a:off x="3255163" y="2429366"/>
            <a:ext cx="2892145" cy="540666"/>
          </a:xfrm>
          <a:prstGeom prst="rect">
            <a:avLst/>
          </a:prstGeom>
        </p:spPr>
        <p:txBody>
          <a:bodyPr lIns="68569" tIns="68569" rIns="68569" bIns="68569" anchor="t" anchorCtr="0">
            <a:noAutofit/>
          </a:bodyPr>
          <a:lstStyle/>
          <a:p>
            <a:pPr>
              <a:spcBef>
                <a:spcPts val="0"/>
              </a:spcBef>
              <a:buNone/>
            </a:pPr>
            <a:r>
              <a:rPr lang="en" sz="2400" b="1" dirty="0" smtClean="0">
                <a:solidFill>
                  <a:schemeClr val="bg1"/>
                </a:solidFill>
                <a:latin typeface="Century Gothic" panose="020B0502020202020204" pitchFamily="34" charset="0"/>
              </a:rPr>
              <a:t>Lagos, Nigeria</a:t>
            </a:r>
            <a:endParaRPr lang="en" sz="2400" b="1" dirty="0">
              <a:solidFill>
                <a:schemeClr val="bg1"/>
              </a:solidFill>
              <a:latin typeface="Century Gothic" panose="020B0502020202020204" pitchFamily="34" charset="0"/>
            </a:endParaRPr>
          </a:p>
        </p:txBody>
      </p:sp>
      <p:sp>
        <p:nvSpPr>
          <p:cNvPr id="12" name="Shape 370"/>
          <p:cNvSpPr/>
          <p:nvPr/>
        </p:nvSpPr>
        <p:spPr>
          <a:xfrm rot="18115388">
            <a:off x="2881247" y="2233666"/>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681299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72380" y="537613"/>
            <a:ext cx="4851460" cy="643050"/>
          </a:xfrm>
          <a:prstGeom prst="rect">
            <a:avLst/>
          </a:prstGeom>
        </p:spPr>
        <p:txBody>
          <a:bodyPr lIns="68569" tIns="68569" rIns="68569" bIns="68569" anchor="t" anchorCtr="0">
            <a:noAutofit/>
          </a:bodyPr>
          <a:lstStyle/>
          <a:p>
            <a:r>
              <a:rPr lang="en-US" sz="4000" dirty="0" smtClean="0">
                <a:solidFill>
                  <a:schemeClr val="bg1"/>
                </a:solidFill>
                <a:latin typeface="+mj-lt"/>
              </a:rPr>
              <a:t>Nigeria Missions</a:t>
            </a:r>
            <a:endParaRPr lang="en" sz="4000" dirty="0">
              <a:solidFill>
                <a:schemeClr val="bg1"/>
              </a:solidFill>
              <a:latin typeface="+mj-lt"/>
            </a:endParaRPr>
          </a:p>
        </p:txBody>
      </p:sp>
      <p:sp>
        <p:nvSpPr>
          <p:cNvPr id="5" name="Shape 104"/>
          <p:cNvSpPr txBox="1">
            <a:spLocks/>
          </p:cNvSpPr>
          <p:nvPr/>
        </p:nvSpPr>
        <p:spPr>
          <a:xfrm>
            <a:off x="594825" y="1365799"/>
            <a:ext cx="3421764" cy="540666"/>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 sz="1900" b="1" dirty="0" smtClean="0">
                <a:solidFill>
                  <a:schemeClr val="bg1"/>
                </a:solidFill>
                <a:latin typeface="Century Gothic" panose="020B0502020202020204" pitchFamily="34" charset="0"/>
              </a:rPr>
              <a:t>Providing biblical literature, pastors’ conferences, radio teaching, and training for children.</a:t>
            </a:r>
            <a:endParaRPr lang="en" sz="1900" b="1" dirty="0">
              <a:solidFill>
                <a:schemeClr val="bg1"/>
              </a:solidFill>
              <a:latin typeface="Century Gothic" panose="020B050202020202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058" t="10091" r="12267" b="14806"/>
          <a:stretch/>
        </p:blipFill>
        <p:spPr>
          <a:xfrm>
            <a:off x="3996266" y="1592816"/>
            <a:ext cx="2655147" cy="2066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283" y="2727881"/>
            <a:ext cx="2087581" cy="21945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22182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idx="4294967295"/>
          </p:nvPr>
        </p:nvSpPr>
        <p:spPr>
          <a:xfrm>
            <a:off x="-140001" y="2144886"/>
            <a:ext cx="6998001" cy="869849"/>
          </a:xfrm>
          <a:prstGeom prst="rect">
            <a:avLst/>
          </a:prstGeom>
        </p:spPr>
        <p:txBody>
          <a:bodyPr lIns="68569" tIns="68569" rIns="68569" bIns="68569" anchor="t" anchorCtr="0">
            <a:noAutofit/>
          </a:bodyPr>
          <a:lstStyle/>
          <a:p>
            <a:r>
              <a:rPr lang="en" sz="7200" dirty="0" smtClean="0">
                <a:solidFill>
                  <a:srgbClr val="FFFFFF"/>
                </a:solidFill>
                <a:latin typeface="+mj-lt"/>
              </a:rPr>
              <a:t>Nepal Missions</a:t>
            </a:r>
            <a:endParaRPr lang="en" sz="7200" dirty="0">
              <a:solidFill>
                <a:srgbClr val="FFFFFF"/>
              </a:solidFill>
              <a:latin typeface="+mj-lt"/>
            </a:endParaRPr>
          </a:p>
        </p:txBody>
      </p:sp>
      <p:sp>
        <p:nvSpPr>
          <p:cNvPr id="104" name="Shape 104"/>
          <p:cNvSpPr txBox="1">
            <a:spLocks noGrp="1"/>
          </p:cNvSpPr>
          <p:nvPr>
            <p:ph type="subTitle" idx="4294967295"/>
          </p:nvPr>
        </p:nvSpPr>
        <p:spPr>
          <a:xfrm>
            <a:off x="2374630" y="1604220"/>
            <a:ext cx="2892145" cy="540666"/>
          </a:xfrm>
          <a:prstGeom prst="rect">
            <a:avLst/>
          </a:prstGeom>
        </p:spPr>
        <p:txBody>
          <a:bodyPr lIns="68569" tIns="68569" rIns="68569" bIns="68569" anchor="t" anchorCtr="0">
            <a:noAutofit/>
          </a:bodyPr>
          <a:lstStyle/>
          <a:p>
            <a:pPr>
              <a:spcBef>
                <a:spcPts val="0"/>
              </a:spcBef>
              <a:buNone/>
            </a:pPr>
            <a:r>
              <a:rPr lang="en" sz="2400" b="1" dirty="0" smtClean="0">
                <a:solidFill>
                  <a:schemeClr val="bg1"/>
                </a:solidFill>
                <a:latin typeface="Century Gothic" panose="020B0502020202020204" pitchFamily="34" charset="0"/>
              </a:rPr>
              <a:t>Pokhara, Nepal</a:t>
            </a:r>
            <a:endParaRPr lang="en" sz="2400" b="1" dirty="0">
              <a:solidFill>
                <a:schemeClr val="bg1"/>
              </a:solidFill>
              <a:latin typeface="Century Gothic" panose="020B0502020202020204" pitchFamily="34" charset="0"/>
            </a:endParaRPr>
          </a:p>
        </p:txBody>
      </p:sp>
      <p:sp>
        <p:nvSpPr>
          <p:cNvPr id="12" name="Shape 370"/>
          <p:cNvSpPr/>
          <p:nvPr/>
        </p:nvSpPr>
        <p:spPr>
          <a:xfrm rot="18179826">
            <a:off x="4705083" y="1552531"/>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8431479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35127" y="535157"/>
            <a:ext cx="6422873" cy="643050"/>
          </a:xfrm>
          <a:prstGeom prst="rect">
            <a:avLst/>
          </a:prstGeom>
        </p:spPr>
        <p:txBody>
          <a:bodyPr lIns="68569" tIns="68569" rIns="68569" bIns="68569" anchor="t" anchorCtr="0">
            <a:noAutofit/>
          </a:bodyPr>
          <a:lstStyle/>
          <a:p>
            <a:r>
              <a:rPr lang="en-US" sz="4000" dirty="0" smtClean="0">
                <a:solidFill>
                  <a:schemeClr val="bg1"/>
                </a:solidFill>
                <a:latin typeface="+mj-lt"/>
              </a:rPr>
              <a:t>Nepal Missions</a:t>
            </a:r>
            <a:endParaRPr lang="en" sz="4000" dirty="0">
              <a:solidFill>
                <a:schemeClr val="bg1"/>
              </a:solidFill>
              <a:latin typeface="+mj-lt"/>
            </a:endParaRPr>
          </a:p>
        </p:txBody>
      </p:sp>
      <p:sp>
        <p:nvSpPr>
          <p:cNvPr id="5" name="Shape 104"/>
          <p:cNvSpPr txBox="1">
            <a:spLocks/>
          </p:cNvSpPr>
          <p:nvPr/>
        </p:nvSpPr>
        <p:spPr>
          <a:xfrm>
            <a:off x="625302" y="1340128"/>
            <a:ext cx="3587714" cy="540666"/>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 sz="2000" b="1" dirty="0" smtClean="0">
                <a:solidFill>
                  <a:schemeClr val="bg1"/>
                </a:solidFill>
                <a:latin typeface="Century Gothic" panose="020B0502020202020204" pitchFamily="34" charset="0"/>
              </a:rPr>
              <a:t>Providing biblical literature to pastors, Bible colleges, conferences, and churches.</a:t>
            </a:r>
            <a:endParaRPr lang="en" sz="2000" b="1" dirty="0">
              <a:solidFill>
                <a:schemeClr val="bg1"/>
              </a:solidFill>
              <a:latin typeface="Century Gothic" panose="020B0502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237" t="11664" r="11912" b="20058"/>
          <a:stretch/>
        </p:blipFill>
        <p:spPr>
          <a:xfrm>
            <a:off x="472525" y="2583381"/>
            <a:ext cx="3171530" cy="23950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538" t="11082" r="11692" b="13919"/>
          <a:stretch/>
        </p:blipFill>
        <p:spPr>
          <a:xfrm>
            <a:off x="4294296" y="868952"/>
            <a:ext cx="2395162" cy="1865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738" t="12268" r="11707" b="14173"/>
          <a:stretch/>
        </p:blipFill>
        <p:spPr>
          <a:xfrm>
            <a:off x="4163005" y="3007360"/>
            <a:ext cx="2458720" cy="18660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04070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3815" y="538151"/>
            <a:ext cx="6747995" cy="643050"/>
          </a:xfrm>
          <a:prstGeom prst="rect">
            <a:avLst/>
          </a:prstGeom>
        </p:spPr>
        <p:txBody>
          <a:bodyPr lIns="68569" tIns="68569" rIns="68569" bIns="68569" anchor="t" anchorCtr="0">
            <a:noAutofit/>
          </a:bodyPr>
          <a:lstStyle/>
          <a:p>
            <a:r>
              <a:rPr lang="en" sz="4000" dirty="0" smtClean="0">
                <a:solidFill>
                  <a:schemeClr val="bg1"/>
                </a:solidFill>
                <a:latin typeface="+mj-lt"/>
              </a:rPr>
              <a:t>Our Future</a:t>
            </a:r>
            <a:endParaRPr lang="en" sz="4000" dirty="0">
              <a:solidFill>
                <a:schemeClr val="bg1"/>
              </a:solidFill>
              <a:latin typeface="+mj-lt"/>
            </a:endParaRPr>
          </a:p>
        </p:txBody>
      </p:sp>
      <p:sp>
        <p:nvSpPr>
          <p:cNvPr id="3" name="TextBox 2"/>
          <p:cNvSpPr txBox="1"/>
          <p:nvPr/>
        </p:nvSpPr>
        <p:spPr>
          <a:xfrm>
            <a:off x="603585" y="1331934"/>
            <a:ext cx="6254415" cy="3077766"/>
          </a:xfrm>
          <a:prstGeom prst="rect">
            <a:avLst/>
          </a:prstGeom>
          <a:noFill/>
        </p:spPr>
        <p:txBody>
          <a:bodyPr wrap="square" rtlCol="0">
            <a:spAutoFit/>
          </a:bodyPr>
          <a:lstStyle/>
          <a:p>
            <a:r>
              <a:rPr lang="en-US" sz="2250" dirty="0" smtClean="0">
                <a:solidFill>
                  <a:schemeClr val="bg1"/>
                </a:solidFill>
                <a:latin typeface="Century Gothic" panose="020B0502020202020204" pitchFamily="34" charset="0"/>
              </a:rPr>
              <a:t>Our goal is to </a:t>
            </a:r>
            <a:r>
              <a:rPr lang="en-US" sz="2250" b="1" i="1" dirty="0" smtClean="0">
                <a:solidFill>
                  <a:schemeClr val="bg1"/>
                </a:solidFill>
                <a:latin typeface="Century Gothic" panose="020B0502020202020204" pitchFamily="34" charset="0"/>
              </a:rPr>
              <a:t>train</a:t>
            </a:r>
            <a:r>
              <a:rPr lang="en-US" sz="2250" dirty="0" smtClean="0">
                <a:solidFill>
                  <a:schemeClr val="bg1"/>
                </a:solidFill>
                <a:latin typeface="Century Gothic" panose="020B0502020202020204" pitchFamily="34" charset="0"/>
              </a:rPr>
              <a:t>—whereby we </a:t>
            </a:r>
            <a:r>
              <a:rPr lang="en-US" sz="2250" b="1" dirty="0" smtClean="0">
                <a:solidFill>
                  <a:srgbClr val="F54152"/>
                </a:solidFill>
                <a:effectLst>
                  <a:outerShdw blurRad="38100" dist="38100" dir="2700000" algn="tl">
                    <a:srgbClr val="000000">
                      <a:alpha val="43137"/>
                    </a:srgbClr>
                  </a:outerShdw>
                </a:effectLst>
                <a:latin typeface="Century Gothic" panose="020B0502020202020204" pitchFamily="34" charset="0"/>
              </a:rPr>
              <a:t>proclaim</a:t>
            </a:r>
            <a:r>
              <a:rPr lang="en-US" sz="2250" dirty="0" smtClean="0">
                <a:solidFill>
                  <a:schemeClr val="bg1"/>
                </a:solidFill>
                <a:latin typeface="Century Gothic" panose="020B0502020202020204" pitchFamily="34" charset="0"/>
              </a:rPr>
              <a:t>, </a:t>
            </a:r>
            <a:r>
              <a:rPr lang="en-US" sz="2250" b="1" dirty="0" smtClean="0">
                <a:solidFill>
                  <a:srgbClr val="F54152"/>
                </a:solidFill>
                <a:effectLst>
                  <a:outerShdw blurRad="38100" dist="38100" dir="2700000" algn="tl">
                    <a:srgbClr val="000000">
                      <a:alpha val="43137"/>
                    </a:srgbClr>
                  </a:outerShdw>
                </a:effectLst>
                <a:latin typeface="Century Gothic" panose="020B0502020202020204" pitchFamily="34" charset="0"/>
              </a:rPr>
              <a:t>equip</a:t>
            </a:r>
            <a:r>
              <a:rPr lang="en-US" sz="2250" dirty="0" smtClean="0">
                <a:solidFill>
                  <a:schemeClr val="bg1"/>
                </a:solidFill>
                <a:latin typeface="Century Gothic" panose="020B0502020202020204" pitchFamily="34" charset="0"/>
              </a:rPr>
              <a:t>, and </a:t>
            </a:r>
            <a:r>
              <a:rPr lang="en-US" sz="2250" b="1" dirty="0" smtClean="0">
                <a:solidFill>
                  <a:srgbClr val="F54152"/>
                </a:solidFill>
                <a:effectLst>
                  <a:outerShdw blurRad="38100" dist="38100" dir="2700000" algn="tl">
                    <a:srgbClr val="000000">
                      <a:alpha val="43137"/>
                    </a:srgbClr>
                  </a:outerShdw>
                </a:effectLst>
                <a:latin typeface="Century Gothic" panose="020B0502020202020204" pitchFamily="34" charset="0"/>
              </a:rPr>
              <a:t>develop</a:t>
            </a:r>
            <a:r>
              <a:rPr lang="en-US" sz="2250" dirty="0" smtClean="0">
                <a:solidFill>
                  <a:schemeClr val="bg1"/>
                </a:solidFill>
                <a:latin typeface="Century Gothic" panose="020B0502020202020204" pitchFamily="34" charset="0"/>
              </a:rPr>
              <a:t>—indigenous disciples who can work within their own people groups with the gospel message to initiate church planting, personal discipleship, and missions work. </a:t>
            </a:r>
            <a:r>
              <a:rPr lang="en-US" sz="2250" dirty="0">
                <a:solidFill>
                  <a:schemeClr val="bg1"/>
                </a:solidFill>
                <a:latin typeface="Century Gothic" panose="020B0502020202020204" pitchFamily="34" charset="0"/>
              </a:rPr>
              <a:t>We are looking to conduct </a:t>
            </a:r>
            <a:r>
              <a:rPr lang="en-US" sz="2250" b="1" dirty="0">
                <a:solidFill>
                  <a:schemeClr val="bg1"/>
                </a:solidFill>
                <a:latin typeface="Century Gothic" panose="020B0502020202020204" pitchFamily="34" charset="0"/>
              </a:rPr>
              <a:t>annual</a:t>
            </a:r>
            <a:r>
              <a:rPr lang="en-US" sz="2250" dirty="0">
                <a:solidFill>
                  <a:schemeClr val="bg1"/>
                </a:solidFill>
                <a:latin typeface="Century Gothic" panose="020B0502020202020204" pitchFamily="34" charset="0"/>
              </a:rPr>
              <a:t> conferences and seminars in each habitable continent in the world.  </a:t>
            </a:r>
          </a:p>
          <a:p>
            <a:endParaRPr lang="en-US" dirty="0" smtClean="0">
              <a:solidFill>
                <a:schemeClr val="bg1"/>
              </a:solidFill>
              <a:latin typeface="Century Gothic" panose="020B0502020202020204" pitchFamily="34" charset="0"/>
            </a:endParaRPr>
          </a:p>
        </p:txBody>
      </p:sp>
      <p:sp>
        <p:nvSpPr>
          <p:cNvPr id="2" name="TextBox 1"/>
          <p:cNvSpPr txBox="1"/>
          <p:nvPr/>
        </p:nvSpPr>
        <p:spPr>
          <a:xfrm>
            <a:off x="22391" y="4804946"/>
            <a:ext cx="6858001" cy="338554"/>
          </a:xfrm>
          <a:prstGeom prst="rect">
            <a:avLst/>
          </a:prstGeom>
          <a:noFill/>
        </p:spPr>
        <p:txBody>
          <a:bodyPr wrap="square" rtlCol="0">
            <a:spAutoFit/>
          </a:bodyPr>
          <a:lstStyle/>
          <a:p>
            <a:pPr algn="ctr"/>
            <a:r>
              <a:rPr lang="en-US" sz="1600" b="1" dirty="0" smtClean="0">
                <a:solidFill>
                  <a:srgbClr val="F54152"/>
                </a:solidFill>
                <a:effectLst>
                  <a:outerShdw blurRad="38100" dist="38100" dir="2700000" algn="tl">
                    <a:srgbClr val="000000">
                      <a:alpha val="43137"/>
                    </a:srgbClr>
                  </a:outerShdw>
                </a:effectLst>
              </a:rPr>
              <a:t>Africa </a:t>
            </a:r>
            <a:r>
              <a:rPr lang="en-US" sz="1600" b="1" dirty="0">
                <a:solidFill>
                  <a:srgbClr val="F54152"/>
                </a:solidFill>
                <a:effectLst>
                  <a:outerShdw blurRad="38100" dist="38100" dir="2700000" algn="tl">
                    <a:srgbClr val="000000">
                      <a:alpha val="43137"/>
                    </a:srgbClr>
                  </a:outerShdw>
                </a:effectLst>
              </a:rPr>
              <a:t>· Asia </a:t>
            </a:r>
            <a:r>
              <a:rPr lang="en-US" sz="1600" b="1" dirty="0" smtClean="0">
                <a:solidFill>
                  <a:srgbClr val="F54152"/>
                </a:solidFill>
                <a:effectLst>
                  <a:outerShdw blurRad="38100" dist="38100" dir="2700000" algn="tl">
                    <a:srgbClr val="000000">
                      <a:alpha val="43137"/>
                    </a:srgbClr>
                  </a:outerShdw>
                </a:effectLst>
              </a:rPr>
              <a:t>· Australia · Europe · North America · South America</a:t>
            </a:r>
            <a:endParaRPr lang="en-US" sz="1600" b="1" dirty="0">
              <a:solidFill>
                <a:srgbClr val="F54152"/>
              </a:solidFill>
              <a:effectLst>
                <a:outerShdw blurRad="38100" dist="38100" dir="2700000" algn="tl">
                  <a:srgbClr val="000000">
                    <a:alpha val="43137"/>
                  </a:srgbClr>
                </a:outerShdw>
              </a:effectLst>
            </a:endParaRPr>
          </a:p>
        </p:txBody>
      </p:sp>
      <p:sp>
        <p:nvSpPr>
          <p:cNvPr id="33" name="Shape 412"/>
          <p:cNvSpPr/>
          <p:nvPr/>
        </p:nvSpPr>
        <p:spPr>
          <a:xfrm>
            <a:off x="395359" y="4441192"/>
            <a:ext cx="363230" cy="363754"/>
          </a:xfrm>
          <a:custGeom>
            <a:avLst/>
            <a:gdLst/>
            <a:ahLst/>
            <a:cxnLst/>
            <a:rect l="0" t="0" r="0" b="0"/>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00B050"/>
          </a:solidFill>
          <a:ln>
            <a:noFill/>
          </a:ln>
        </p:spPr>
        <p:txBody>
          <a:bodyPr lIns="91425" tIns="91425" rIns="91425" bIns="91425" anchor="ctr" anchorCtr="0">
            <a:noAutofit/>
          </a:bodyPr>
          <a:lstStyle/>
          <a:p>
            <a:pPr lvl="0">
              <a:spcBef>
                <a:spcPts val="0"/>
              </a:spcBef>
              <a:buNone/>
            </a:pPr>
            <a:endParaRPr/>
          </a:p>
        </p:txBody>
      </p:sp>
      <p:sp>
        <p:nvSpPr>
          <p:cNvPr id="25" name="Shape 412"/>
          <p:cNvSpPr/>
          <p:nvPr/>
        </p:nvSpPr>
        <p:spPr>
          <a:xfrm>
            <a:off x="1104465" y="4451621"/>
            <a:ext cx="363230" cy="363754"/>
          </a:xfrm>
          <a:custGeom>
            <a:avLst/>
            <a:gdLst/>
            <a:ahLst/>
            <a:cxnLst/>
            <a:rect l="0" t="0" r="0" b="0"/>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00B050"/>
          </a:solidFill>
          <a:ln>
            <a:noFill/>
          </a:ln>
        </p:spPr>
        <p:txBody>
          <a:bodyPr lIns="91425" tIns="91425" rIns="91425" bIns="91425" anchor="ctr" anchorCtr="0">
            <a:noAutofit/>
          </a:bodyPr>
          <a:lstStyle/>
          <a:p>
            <a:pPr lvl="0">
              <a:spcBef>
                <a:spcPts val="0"/>
              </a:spcBef>
              <a:buNone/>
            </a:pPr>
            <a:endParaRPr/>
          </a:p>
        </p:txBody>
      </p:sp>
      <p:sp>
        <p:nvSpPr>
          <p:cNvPr id="34" name="Shape 412"/>
          <p:cNvSpPr/>
          <p:nvPr/>
        </p:nvSpPr>
        <p:spPr>
          <a:xfrm>
            <a:off x="4130852" y="4451621"/>
            <a:ext cx="363230" cy="363754"/>
          </a:xfrm>
          <a:custGeom>
            <a:avLst/>
            <a:gdLst/>
            <a:ahLst/>
            <a:cxnLst/>
            <a:rect l="0" t="0" r="0" b="0"/>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00B050"/>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2326492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74332" y="526367"/>
            <a:ext cx="6016473" cy="643050"/>
          </a:xfrm>
          <a:prstGeom prst="rect">
            <a:avLst/>
          </a:prstGeom>
        </p:spPr>
        <p:txBody>
          <a:bodyPr lIns="68569" tIns="68569" rIns="68569" bIns="68569" anchor="t" anchorCtr="0">
            <a:noAutofit/>
          </a:bodyPr>
          <a:lstStyle/>
          <a:p>
            <a:r>
              <a:rPr lang="en-US" sz="4000" dirty="0" smtClean="0">
                <a:solidFill>
                  <a:schemeClr val="bg1"/>
                </a:solidFill>
                <a:latin typeface="+mj-lt"/>
              </a:rPr>
              <a:t>Donations</a:t>
            </a:r>
            <a:endParaRPr lang="en" sz="4000" dirty="0">
              <a:solidFill>
                <a:schemeClr val="bg1"/>
              </a:solidFill>
              <a:latin typeface="+mj-lt"/>
            </a:endParaRPr>
          </a:p>
        </p:txBody>
      </p:sp>
      <p:sp>
        <p:nvSpPr>
          <p:cNvPr id="5" name="Shape 104"/>
          <p:cNvSpPr txBox="1">
            <a:spLocks/>
          </p:cNvSpPr>
          <p:nvPr/>
        </p:nvSpPr>
        <p:spPr>
          <a:xfrm>
            <a:off x="652398" y="1304837"/>
            <a:ext cx="5958375" cy="1851535"/>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 sz="2200" dirty="0" smtClean="0">
                <a:solidFill>
                  <a:schemeClr val="bg1"/>
                </a:solidFill>
                <a:latin typeface="Century Gothic" panose="020B0502020202020204" pitchFamily="34" charset="0"/>
              </a:rPr>
              <a:t>First</a:t>
            </a:r>
            <a:r>
              <a:rPr lang="en" sz="2200" b="1" dirty="0" smtClean="0">
                <a:solidFill>
                  <a:srgbClr val="F54152"/>
                </a:solidFill>
                <a:effectLst>
                  <a:outerShdw blurRad="38100" dist="38100" dir="2700000" algn="tl">
                    <a:srgbClr val="000000">
                      <a:alpha val="43137"/>
                    </a:srgbClr>
                  </a:outerShdw>
                </a:effectLst>
                <a:latin typeface="Century Gothic" panose="020B0502020202020204" pitchFamily="34" charset="0"/>
              </a:rPr>
              <a:t>Love</a:t>
            </a:r>
            <a:r>
              <a:rPr lang="en" sz="2200" dirty="0" smtClean="0">
                <a:solidFill>
                  <a:schemeClr val="bg1"/>
                </a:solidFill>
                <a:latin typeface="Century Gothic" panose="020B0502020202020204" pitchFamily="34" charset="0"/>
              </a:rPr>
              <a:t> Publications is a </a:t>
            </a:r>
            <a:r>
              <a:rPr lang="en" sz="2200" b="1" i="1" dirty="0" smtClean="0">
                <a:solidFill>
                  <a:schemeClr val="bg1"/>
                </a:solidFill>
                <a:latin typeface="Century Gothic" panose="020B0502020202020204" pitchFamily="34" charset="0"/>
              </a:rPr>
              <a:t>faith</a:t>
            </a:r>
            <a:r>
              <a:rPr lang="en" sz="2200" dirty="0" smtClean="0">
                <a:solidFill>
                  <a:schemeClr val="bg1"/>
                </a:solidFill>
                <a:latin typeface="Century Gothic" panose="020B0502020202020204" pitchFamily="34" charset="0"/>
              </a:rPr>
              <a:t> ministry that relies </a:t>
            </a:r>
            <a:r>
              <a:rPr lang="en" sz="2200" i="1" dirty="0" smtClean="0">
                <a:solidFill>
                  <a:schemeClr val="bg1"/>
                </a:solidFill>
                <a:latin typeface="Century Gothic" panose="020B0502020202020204" pitchFamily="34" charset="0"/>
              </a:rPr>
              <a:t>entirely upon God’s faithfulness</a:t>
            </a:r>
            <a:r>
              <a:rPr lang="en" sz="2200" dirty="0" smtClean="0">
                <a:solidFill>
                  <a:schemeClr val="bg1"/>
                </a:solidFill>
                <a:latin typeface="Century Gothic" panose="020B0502020202020204" pitchFamily="34" charset="0"/>
              </a:rPr>
              <a:t>. </a:t>
            </a:r>
            <a:r>
              <a:rPr lang="en-US" sz="2200" dirty="0">
                <a:solidFill>
                  <a:schemeClr val="bg1"/>
                </a:solidFill>
                <a:latin typeface="Century Gothic" panose="020B0502020202020204" pitchFamily="34" charset="0"/>
              </a:rPr>
              <a:t>W</a:t>
            </a:r>
            <a:r>
              <a:rPr lang="en" sz="2200" dirty="0" smtClean="0">
                <a:solidFill>
                  <a:schemeClr val="bg1"/>
                </a:solidFill>
                <a:latin typeface="Century Gothic" panose="020B0502020202020204" pitchFamily="34" charset="0"/>
              </a:rPr>
              <a:t>e gratefully receive support from those who </a:t>
            </a:r>
            <a:r>
              <a:rPr lang="en" sz="2200" b="1" dirty="0" smtClean="0">
                <a:solidFill>
                  <a:schemeClr val="bg1"/>
                </a:solidFill>
                <a:latin typeface="Century Gothic" panose="020B0502020202020204" pitchFamily="34" charset="0"/>
              </a:rPr>
              <a:t>freely desire</a:t>
            </a:r>
            <a:r>
              <a:rPr lang="en" sz="2200" dirty="0" smtClean="0">
                <a:solidFill>
                  <a:schemeClr val="bg1"/>
                </a:solidFill>
                <a:latin typeface="Century Gothic" panose="020B0502020202020204" pitchFamily="34" charset="0"/>
              </a:rPr>
              <a:t> to give. We use donations to provide</a:t>
            </a:r>
            <a:r>
              <a:rPr lang="en" sz="2200" b="1" i="1" dirty="0" smtClean="0">
                <a:solidFill>
                  <a:schemeClr val="bg1"/>
                </a:solidFill>
                <a:latin typeface="Century Gothic" panose="020B0502020202020204" pitchFamily="34" charset="0"/>
              </a:rPr>
              <a:t> free </a:t>
            </a:r>
            <a:r>
              <a:rPr lang="en" sz="2200" dirty="0" smtClean="0">
                <a:solidFill>
                  <a:schemeClr val="bg1"/>
                </a:solidFill>
                <a:latin typeface="Century Gothic" panose="020B0502020202020204" pitchFamily="34" charset="0"/>
              </a:rPr>
              <a:t>literature to those who cannot afford it around the world. </a:t>
            </a:r>
            <a:r>
              <a:rPr lang="en" sz="2200" b="1" dirty="0" smtClean="0">
                <a:solidFill>
                  <a:schemeClr val="bg1"/>
                </a:solidFill>
                <a:latin typeface="Century Gothic" panose="020B0502020202020204" pitchFamily="34" charset="0"/>
              </a:rPr>
              <a:t>Tax-deductable</a:t>
            </a:r>
            <a:r>
              <a:rPr lang="en" sz="2200" dirty="0" smtClean="0">
                <a:solidFill>
                  <a:schemeClr val="bg1"/>
                </a:solidFill>
                <a:latin typeface="Century Gothic" panose="020B0502020202020204" pitchFamily="34" charset="0"/>
              </a:rPr>
              <a:t> donations are received at the below address or on our website:</a:t>
            </a:r>
          </a:p>
        </p:txBody>
      </p:sp>
      <p:sp>
        <p:nvSpPr>
          <p:cNvPr id="7" name="Shape 146"/>
          <p:cNvSpPr/>
          <p:nvPr/>
        </p:nvSpPr>
        <p:spPr>
          <a:xfrm>
            <a:off x="245732" y="4203127"/>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8" name="Shape 104"/>
          <p:cNvSpPr txBox="1">
            <a:spLocks/>
          </p:cNvSpPr>
          <p:nvPr/>
        </p:nvSpPr>
        <p:spPr>
          <a:xfrm>
            <a:off x="407395" y="4217732"/>
            <a:ext cx="3165860" cy="1851535"/>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spcBef>
                <a:spcPts val="0"/>
              </a:spcBef>
              <a:buFont typeface="Titillium Web"/>
              <a:buNone/>
            </a:pPr>
            <a:r>
              <a:rPr lang="en-US" sz="1400" b="1" dirty="0" smtClean="0">
                <a:solidFill>
                  <a:schemeClr val="bg1"/>
                </a:solidFill>
                <a:latin typeface="Century Gothic" panose="020B0502020202020204" pitchFamily="34" charset="0"/>
              </a:rPr>
              <a:t>www.firstlovepublications.org</a:t>
            </a:r>
          </a:p>
          <a:p>
            <a:pPr>
              <a:spcBef>
                <a:spcPts val="0"/>
              </a:spcBef>
              <a:buFont typeface="Titillium Web"/>
              <a:buNone/>
            </a:pPr>
            <a:r>
              <a:rPr lang="en-US" sz="1400" b="1" dirty="0" smtClean="0">
                <a:solidFill>
                  <a:schemeClr val="bg1"/>
                </a:solidFill>
                <a:latin typeface="Century Gothic" panose="020B0502020202020204" pitchFamily="34" charset="0"/>
              </a:rPr>
              <a:t>www.missionsfirstlove.org</a:t>
            </a:r>
            <a:endParaRPr lang="en" sz="1400" b="1" dirty="0">
              <a:solidFill>
                <a:schemeClr val="bg1"/>
              </a:solidFill>
              <a:latin typeface="Century Gothic" panose="020B0502020202020204" pitchFamily="34" charset="0"/>
            </a:endParaRPr>
          </a:p>
          <a:p>
            <a:pPr>
              <a:spcBef>
                <a:spcPts val="0"/>
              </a:spcBef>
              <a:buFont typeface="Titillium Web"/>
              <a:buNone/>
            </a:pPr>
            <a:r>
              <a:rPr lang="en" sz="1400" b="1" dirty="0" smtClean="0">
                <a:solidFill>
                  <a:schemeClr val="bg1"/>
                </a:solidFill>
                <a:latin typeface="Century Gothic" panose="020B0502020202020204" pitchFamily="34" charset="0"/>
              </a:rPr>
              <a:t>info@firstlovepublications.org</a:t>
            </a:r>
            <a:endParaRPr lang="en-US" sz="1400" b="1" dirty="0" smtClean="0">
              <a:solidFill>
                <a:schemeClr val="bg1"/>
              </a:solidFill>
              <a:latin typeface="Century Gothic" panose="020B0502020202020204" pitchFamily="34" charset="0"/>
            </a:endParaRPr>
          </a:p>
        </p:txBody>
      </p:sp>
      <p:sp>
        <p:nvSpPr>
          <p:cNvPr id="9" name="Shape 146"/>
          <p:cNvSpPr/>
          <p:nvPr/>
        </p:nvSpPr>
        <p:spPr>
          <a:xfrm>
            <a:off x="4207187" y="4203127"/>
            <a:ext cx="457200" cy="457200"/>
          </a:xfrm>
          <a:prstGeom prst="ellipse">
            <a:avLst/>
          </a:prstGeom>
          <a:solidFill>
            <a:srgbClr val="F54152">
              <a:alpha val="82000"/>
            </a:srgbClr>
          </a:solidFill>
          <a:ln w="76200" cap="flat" cmpd="sng">
            <a:noFill/>
            <a:prstDash val="solid"/>
            <a:round/>
            <a:headEnd type="none" w="med" len="med"/>
            <a:tailEnd type="none" w="med" len="med"/>
          </a:ln>
        </p:spPr>
        <p:txBody>
          <a:bodyPr lIns="68569" tIns="68569" rIns="68569" bIns="68569" anchor="ctr" anchorCtr="0">
            <a:noAutofit/>
          </a:bodyPr>
          <a:lstStyle/>
          <a:p>
            <a:endParaRPr lang="en" sz="2000" b="1" dirty="0" smtClean="0">
              <a:solidFill>
                <a:srgbClr val="2A4971"/>
              </a:solidFill>
              <a:latin typeface="+mj-lt"/>
              <a:ea typeface="Titillium Web"/>
              <a:cs typeface="Titillium Web"/>
              <a:sym typeface="Titillium Web"/>
            </a:endParaRPr>
          </a:p>
        </p:txBody>
      </p:sp>
      <p:sp>
        <p:nvSpPr>
          <p:cNvPr id="12" name="Shape 104"/>
          <p:cNvSpPr txBox="1">
            <a:spLocks/>
          </p:cNvSpPr>
          <p:nvPr/>
        </p:nvSpPr>
        <p:spPr>
          <a:xfrm>
            <a:off x="4359587" y="4217732"/>
            <a:ext cx="1986982" cy="1851535"/>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2pPr>
            <a:lvl3pPr marR="0" lvl="2" algn="l" rtl="0">
              <a:lnSpc>
                <a:spcPct val="100000"/>
              </a:lnSpc>
              <a:spcBef>
                <a:spcPts val="48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3pPr>
            <a:lvl4pPr marR="0" lvl="3"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4pPr>
            <a:lvl5pPr marR="0" lvl="4"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5pPr>
            <a:lvl6pPr marR="0" lvl="5"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6pPr>
            <a:lvl7pPr marR="0" lvl="6"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7pPr>
            <a:lvl8pPr marR="0" lvl="7"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8pPr>
            <a:lvl9pPr marR="0" lvl="8" algn="l" rtl="0">
              <a:lnSpc>
                <a:spcPct val="100000"/>
              </a:lnSpc>
              <a:spcBef>
                <a:spcPts val="360"/>
              </a:spcBef>
              <a:spcAft>
                <a:spcPts val="0"/>
              </a:spcAft>
              <a:buClr>
                <a:srgbClr val="FF004E"/>
              </a:buClr>
              <a:buSzPct val="100000"/>
              <a:buFont typeface="Titillium Web"/>
              <a:buChar char="▹"/>
              <a:defRPr sz="1800" b="0" i="0" u="none" strike="noStrike" cap="none">
                <a:solidFill>
                  <a:schemeClr val="dk1"/>
                </a:solidFill>
                <a:latin typeface="Titillium Web"/>
                <a:ea typeface="Titillium Web"/>
                <a:cs typeface="Titillium Web"/>
                <a:sym typeface="Titillium Web"/>
              </a:defRPr>
            </a:lvl9pPr>
          </a:lstStyle>
          <a:p>
            <a:pPr algn="ctr">
              <a:spcBef>
                <a:spcPts val="0"/>
              </a:spcBef>
              <a:buFont typeface="Titillium Web"/>
              <a:buNone/>
            </a:pPr>
            <a:r>
              <a:rPr lang="en-US" sz="1400" b="1" dirty="0" smtClean="0">
                <a:solidFill>
                  <a:schemeClr val="bg1"/>
                </a:solidFill>
                <a:latin typeface="Century Gothic" panose="020B0502020202020204" pitchFamily="34" charset="0"/>
              </a:rPr>
              <a:t>FirstLove Publications</a:t>
            </a:r>
          </a:p>
          <a:p>
            <a:pPr algn="ctr">
              <a:spcBef>
                <a:spcPts val="0"/>
              </a:spcBef>
              <a:buFont typeface="Titillium Web"/>
              <a:buNone/>
            </a:pPr>
            <a:r>
              <a:rPr lang="en-US" sz="1400" b="1" dirty="0" smtClean="0">
                <a:solidFill>
                  <a:schemeClr val="bg1"/>
                </a:solidFill>
                <a:latin typeface="Century Gothic" panose="020B0502020202020204" pitchFamily="34" charset="0"/>
              </a:rPr>
              <a:t>P.O. Box 2190</a:t>
            </a:r>
          </a:p>
          <a:p>
            <a:pPr algn="ctr">
              <a:spcBef>
                <a:spcPts val="0"/>
              </a:spcBef>
              <a:buFont typeface="Titillium Web"/>
              <a:buNone/>
            </a:pPr>
            <a:r>
              <a:rPr lang="en-US" sz="1400" b="1" dirty="0" smtClean="0">
                <a:solidFill>
                  <a:schemeClr val="bg1"/>
                </a:solidFill>
                <a:latin typeface="Century Gothic" panose="020B0502020202020204" pitchFamily="34" charset="0"/>
              </a:rPr>
              <a:t>Dublin, CA 94568</a:t>
            </a:r>
            <a:endParaRPr lang="en" sz="1400" b="1"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922411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0" name="Shape 254"/>
          <p:cNvSpPr/>
          <p:nvPr/>
        </p:nvSpPr>
        <p:spPr>
          <a:xfrm>
            <a:off x="3306461" y="2467840"/>
            <a:ext cx="3344550" cy="2668887"/>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D1D1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1" name="Shape 270" descr="android.png"/>
          <p:cNvPicPr preferRelativeResize="0"/>
          <p:nvPr/>
        </p:nvPicPr>
        <p:blipFill>
          <a:blip r:embed="rId3">
            <a:alphaModFix/>
          </a:blip>
          <a:stretch>
            <a:fillRect/>
          </a:stretch>
        </p:blipFill>
        <p:spPr>
          <a:xfrm>
            <a:off x="-767972" y="489801"/>
            <a:ext cx="3691917" cy="4653699"/>
          </a:xfrm>
          <a:prstGeom prst="rect">
            <a:avLst/>
          </a:prstGeom>
          <a:noFill/>
          <a:ln>
            <a:noFill/>
          </a:ln>
        </p:spPr>
      </p:pic>
      <p:pic>
        <p:nvPicPr>
          <p:cNvPr id="6" name="Picture 5"/>
          <p:cNvPicPr>
            <a:picLocks noChangeAspect="1"/>
          </p:cNvPicPr>
          <p:nvPr/>
        </p:nvPicPr>
        <p:blipFill>
          <a:blip r:embed="rId4"/>
          <a:stretch>
            <a:fillRect/>
          </a:stretch>
        </p:blipFill>
        <p:spPr>
          <a:xfrm>
            <a:off x="3452420" y="2621279"/>
            <a:ext cx="3066178" cy="1976639"/>
          </a:xfrm>
          <a:prstGeom prst="rect">
            <a:avLst/>
          </a:prstGeom>
        </p:spPr>
      </p:pic>
      <p:pic>
        <p:nvPicPr>
          <p:cNvPr id="14" name="Picture 13"/>
          <p:cNvPicPr>
            <a:picLocks noChangeAspect="1"/>
          </p:cNvPicPr>
          <p:nvPr/>
        </p:nvPicPr>
        <p:blipFill rotWithShape="1">
          <a:blip r:embed="rId4"/>
          <a:srcRect b="4224"/>
          <a:stretch/>
        </p:blipFill>
        <p:spPr>
          <a:xfrm>
            <a:off x="818330" y="782321"/>
            <a:ext cx="1620070" cy="2082800"/>
          </a:xfrm>
          <a:prstGeom prst="rect">
            <a:avLst/>
          </a:prstGeom>
        </p:spPr>
      </p:pic>
      <p:pic>
        <p:nvPicPr>
          <p:cNvPr id="7" name="Picture 6"/>
          <p:cNvPicPr>
            <a:picLocks noChangeAspect="1"/>
          </p:cNvPicPr>
          <p:nvPr/>
        </p:nvPicPr>
        <p:blipFill rotWithShape="1">
          <a:blip r:embed="rId5"/>
          <a:srcRect l="20640" t="64813" r="12336"/>
          <a:stretch/>
        </p:blipFill>
        <p:spPr>
          <a:xfrm>
            <a:off x="818330" y="2865121"/>
            <a:ext cx="1620070" cy="803909"/>
          </a:xfrm>
          <a:prstGeom prst="rect">
            <a:avLst/>
          </a:prstGeom>
        </p:spPr>
      </p:pic>
      <p:sp>
        <p:nvSpPr>
          <p:cNvPr id="12" name="TextBox 11"/>
          <p:cNvSpPr txBox="1"/>
          <p:nvPr/>
        </p:nvSpPr>
        <p:spPr>
          <a:xfrm>
            <a:off x="2790613" y="826702"/>
            <a:ext cx="3969174" cy="369332"/>
          </a:xfrm>
          <a:prstGeom prst="rect">
            <a:avLst/>
          </a:prstGeom>
          <a:noFill/>
        </p:spPr>
        <p:txBody>
          <a:bodyPr wrap="square" rtlCol="0">
            <a:spAutoFit/>
          </a:bodyPr>
          <a:lstStyle/>
          <a:p>
            <a:pPr algn="ctr"/>
            <a:r>
              <a:rPr lang="en-US" sz="1800" b="1" spc="130" dirty="0" smtClean="0">
                <a:solidFill>
                  <a:schemeClr val="bg1"/>
                </a:solidFill>
                <a:effectLst>
                  <a:outerShdw blurRad="38100" dist="38100" dir="2700000" algn="tl">
                    <a:srgbClr val="000000">
                      <a:alpha val="43137"/>
                    </a:srgbClr>
                  </a:outerShdw>
                </a:effectLst>
                <a:latin typeface="Century Gothic" panose="020B0502020202020204" pitchFamily="34" charset="0"/>
              </a:rPr>
              <a:t>www.firstlovepublications.org</a:t>
            </a:r>
          </a:p>
        </p:txBody>
      </p:sp>
      <p:sp>
        <p:nvSpPr>
          <p:cNvPr id="8" name="TextBox 7"/>
          <p:cNvSpPr txBox="1"/>
          <p:nvPr/>
        </p:nvSpPr>
        <p:spPr>
          <a:xfrm>
            <a:off x="2790613" y="1823721"/>
            <a:ext cx="3969174" cy="369332"/>
          </a:xfrm>
          <a:prstGeom prst="rect">
            <a:avLst/>
          </a:prstGeom>
          <a:noFill/>
        </p:spPr>
        <p:txBody>
          <a:bodyPr wrap="square" rtlCol="0">
            <a:spAutoFit/>
          </a:bodyPr>
          <a:lstStyle/>
          <a:p>
            <a:pPr algn="ctr"/>
            <a:r>
              <a:rPr lang="en-US" sz="1800" b="1" spc="130" dirty="0" smtClean="0">
                <a:solidFill>
                  <a:schemeClr val="bg1"/>
                </a:solidFill>
                <a:effectLst>
                  <a:outerShdw blurRad="38100" dist="38100" dir="2700000" algn="tl">
                    <a:srgbClr val="000000">
                      <a:alpha val="43137"/>
                    </a:srgbClr>
                  </a:outerShdw>
                </a:effectLst>
                <a:latin typeface="Century Gothic" panose="020B0502020202020204" pitchFamily="34" charset="0"/>
              </a:rPr>
              <a:t>www.missionsfirstlove.org</a:t>
            </a:r>
          </a:p>
        </p:txBody>
      </p:sp>
      <p:sp>
        <p:nvSpPr>
          <p:cNvPr id="2" name="TextBox 1"/>
          <p:cNvSpPr txBox="1"/>
          <p:nvPr/>
        </p:nvSpPr>
        <p:spPr>
          <a:xfrm>
            <a:off x="3300933" y="1486273"/>
            <a:ext cx="3081866" cy="400110"/>
          </a:xfrm>
          <a:prstGeom prst="rect">
            <a:avLst/>
          </a:prstGeom>
          <a:noFill/>
        </p:spPr>
        <p:txBody>
          <a:bodyPr wrap="square" rtlCol="0">
            <a:spAutoFit/>
          </a:bodyPr>
          <a:lstStyle/>
          <a:p>
            <a:pPr algn="ctr"/>
            <a:r>
              <a:rPr lang="en-US" sz="2000" b="1" dirty="0" smtClean="0">
                <a:solidFill>
                  <a:schemeClr val="bg1"/>
                </a:solidFill>
              </a:rPr>
              <a:t>First</a:t>
            </a:r>
            <a:r>
              <a:rPr lang="en-US" sz="2000" b="1" dirty="0" smtClean="0">
                <a:solidFill>
                  <a:srgbClr val="F54152"/>
                </a:solidFill>
                <a:effectLst>
                  <a:outerShdw blurRad="38100" dist="38100" dir="2700000" algn="tl">
                    <a:srgbClr val="000000">
                      <a:alpha val="43137"/>
                    </a:srgbClr>
                  </a:outerShdw>
                </a:effectLst>
              </a:rPr>
              <a:t>Love</a:t>
            </a:r>
            <a:r>
              <a:rPr lang="en-US" sz="2000" b="1" dirty="0" smtClean="0">
                <a:solidFill>
                  <a:schemeClr val="bg1"/>
                </a:solidFill>
              </a:rPr>
              <a:t> Missions</a:t>
            </a:r>
            <a:endParaRPr lang="en-US" sz="2000" b="1" dirty="0"/>
          </a:p>
        </p:txBody>
      </p:sp>
      <p:sp>
        <p:nvSpPr>
          <p:cNvPr id="13" name="TextBox 12"/>
          <p:cNvSpPr txBox="1"/>
          <p:nvPr/>
        </p:nvSpPr>
        <p:spPr>
          <a:xfrm>
            <a:off x="3234267" y="483577"/>
            <a:ext cx="3081866" cy="400110"/>
          </a:xfrm>
          <a:prstGeom prst="rect">
            <a:avLst/>
          </a:prstGeom>
          <a:noFill/>
        </p:spPr>
        <p:txBody>
          <a:bodyPr wrap="square" rtlCol="0">
            <a:spAutoFit/>
          </a:bodyPr>
          <a:lstStyle/>
          <a:p>
            <a:pPr algn="ctr"/>
            <a:r>
              <a:rPr lang="en-US" sz="2000" b="1" dirty="0" smtClean="0">
                <a:solidFill>
                  <a:schemeClr val="bg1"/>
                </a:solidFill>
              </a:rPr>
              <a:t>First</a:t>
            </a:r>
            <a:r>
              <a:rPr lang="en-US" sz="2000" b="1" dirty="0" smtClean="0">
                <a:solidFill>
                  <a:srgbClr val="F54152"/>
                </a:solidFill>
                <a:effectLst>
                  <a:outerShdw blurRad="38100" dist="38100" dir="2700000" algn="tl">
                    <a:srgbClr val="000000">
                      <a:alpha val="43137"/>
                    </a:srgbClr>
                  </a:outerShdw>
                </a:effectLst>
              </a:rPr>
              <a:t>Love</a:t>
            </a:r>
            <a:r>
              <a:rPr lang="en-US" sz="2000" b="1" dirty="0" smtClean="0">
                <a:solidFill>
                  <a:schemeClr val="bg1"/>
                </a:solidFill>
              </a:rPr>
              <a:t> Publications</a:t>
            </a:r>
            <a:endParaRPr lang="en-US" sz="2000" b="1" dirty="0"/>
          </a:p>
        </p:txBody>
      </p:sp>
      <p:cxnSp>
        <p:nvCxnSpPr>
          <p:cNvPr id="4" name="Straight Connector 3"/>
          <p:cNvCxnSpPr/>
          <p:nvPr/>
        </p:nvCxnSpPr>
        <p:spPr>
          <a:xfrm flipV="1">
            <a:off x="3366347" y="1361440"/>
            <a:ext cx="2810933" cy="6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alpha val="22000"/>
          </a:schemeClr>
        </a:solidFill>
        <a:effectLst/>
      </p:bgPr>
    </p:bg>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74975" y="530839"/>
            <a:ext cx="6194202" cy="643050"/>
          </a:xfrm>
          <a:prstGeom prst="rect">
            <a:avLst/>
          </a:prstGeom>
        </p:spPr>
        <p:txBody>
          <a:bodyPr lIns="68569" tIns="68569" rIns="68569" bIns="68569" anchor="t" anchorCtr="0">
            <a:noAutofit/>
          </a:bodyPr>
          <a:lstStyle/>
          <a:p>
            <a:r>
              <a:rPr lang="en" sz="4000" dirty="0" smtClean="0">
                <a:latin typeface="+mj-lt"/>
              </a:rPr>
              <a:t>The Printing Press</a:t>
            </a:r>
            <a:endParaRPr lang="en" sz="4000" dirty="0">
              <a:solidFill>
                <a:srgbClr val="000000"/>
              </a:solidFill>
              <a:latin typeface="+mj-lt"/>
            </a:endParaRPr>
          </a:p>
        </p:txBody>
      </p:sp>
      <p:sp>
        <p:nvSpPr>
          <p:cNvPr id="133" name="Shape 133"/>
          <p:cNvSpPr txBox="1">
            <a:spLocks noGrp="1"/>
          </p:cNvSpPr>
          <p:nvPr>
            <p:ph type="body" idx="4294967295"/>
          </p:nvPr>
        </p:nvSpPr>
        <p:spPr>
          <a:xfrm>
            <a:off x="527434" y="1565862"/>
            <a:ext cx="4595357" cy="2175739"/>
          </a:xfrm>
          <a:prstGeom prst="rect">
            <a:avLst/>
          </a:prstGeom>
        </p:spPr>
        <p:txBody>
          <a:bodyPr lIns="68569" tIns="68569" rIns="68569" bIns="68569" anchor="t" anchorCtr="0">
            <a:noAutofit/>
          </a:bodyPr>
          <a:lstStyle/>
          <a:p>
            <a:pPr>
              <a:spcBef>
                <a:spcPts val="0"/>
              </a:spcBef>
              <a:buNone/>
            </a:pPr>
            <a:r>
              <a:rPr lang="en" sz="2400" dirty="0" smtClean="0">
                <a:solidFill>
                  <a:srgbClr val="FFFFFF"/>
                </a:solidFill>
                <a:latin typeface="Century Gothic" panose="020B0502020202020204" pitchFamily="34" charset="0"/>
              </a:rPr>
              <a:t>The invention of the printing press by Johannes Gutenberg in 1440 was t</a:t>
            </a:r>
            <a:r>
              <a:rPr lang="en-US" sz="2400" dirty="0" smtClean="0">
                <a:solidFill>
                  <a:srgbClr val="FFFFFF"/>
                </a:solidFill>
                <a:latin typeface="Century Gothic" panose="020B0502020202020204" pitchFamily="34" charset="0"/>
              </a:rPr>
              <a:t>he</a:t>
            </a:r>
            <a:r>
              <a:rPr lang="en" sz="2400" dirty="0" smtClean="0">
                <a:solidFill>
                  <a:srgbClr val="FFFFFF"/>
                </a:solidFill>
                <a:latin typeface="Century Gothic" panose="020B0502020202020204" pitchFamily="34" charset="0"/>
              </a:rPr>
              <a:t> catalyst that opened the possibility of the mass distribution of the word of God and the knowledge of God throughout the world via the printed page.</a:t>
            </a:r>
            <a:endParaRPr lang="en" sz="2400" dirty="0">
              <a:solidFill>
                <a:srgbClr val="FFFFFF"/>
              </a:solidFill>
              <a:latin typeface="Century Gothic" panose="020B0502020202020204" pitchFamily="34" charset="0"/>
            </a:endParaRPr>
          </a:p>
        </p:txBody>
      </p:sp>
      <p:sp>
        <p:nvSpPr>
          <p:cNvPr id="9" name="Shape 205"/>
          <p:cNvSpPr/>
          <p:nvPr/>
        </p:nvSpPr>
        <p:spPr>
          <a:xfrm>
            <a:off x="2953174" y="1317073"/>
            <a:ext cx="1169407" cy="228189"/>
          </a:xfrm>
          <a:prstGeom prst="wedgeRectCallout">
            <a:avLst>
              <a:gd name="adj1" fmla="val -21428"/>
              <a:gd name="adj2" fmla="val 84287"/>
            </a:avLst>
          </a:prstGeom>
          <a:solidFill>
            <a:srgbClr val="F54152"/>
          </a:solidFill>
          <a:ln>
            <a:noFill/>
          </a:ln>
        </p:spPr>
        <p:txBody>
          <a:bodyPr lIns="68569" tIns="68569" rIns="68569" bIns="68569" anchor="ctr" anchorCtr="0">
            <a:noAutofit/>
          </a:bodyPr>
          <a:lstStyle/>
          <a:p>
            <a:pPr algn="ctr"/>
            <a:r>
              <a:rPr lang="en" sz="1000" b="1" dirty="0" smtClean="0">
                <a:solidFill>
                  <a:srgbClr val="FFFFFF"/>
                </a:solidFill>
                <a:latin typeface="Century Gothic" panose="020B0502020202020204" pitchFamily="34" charset="0"/>
                <a:ea typeface="Titillium Web"/>
                <a:cs typeface="Titillium Web"/>
                <a:sym typeface="Titillium Web"/>
              </a:rPr>
              <a:t>Mainz, Germany</a:t>
            </a:r>
            <a:endParaRPr lang="en" sz="1000" b="1" dirty="0">
              <a:solidFill>
                <a:srgbClr val="FFFFFF"/>
              </a:solidFill>
              <a:latin typeface="Century Gothic" panose="020B0502020202020204" pitchFamily="34" charset="0"/>
              <a:ea typeface="Titillium Web"/>
              <a:cs typeface="Titillium Web"/>
              <a:sym typeface="Titillium Web"/>
            </a:endParaRPr>
          </a:p>
        </p:txBody>
      </p:sp>
      <p:sp>
        <p:nvSpPr>
          <p:cNvPr id="8" name="Shape 386"/>
          <p:cNvSpPr/>
          <p:nvPr/>
        </p:nvSpPr>
        <p:spPr>
          <a:xfrm rot="172674">
            <a:off x="5692187" y="2077348"/>
            <a:ext cx="587615" cy="654187"/>
          </a:xfrm>
          <a:custGeom>
            <a:avLst/>
            <a:gdLst/>
            <a:ahLst/>
            <a:cxnLst/>
            <a:rect l="0" t="0" r="0" b="0"/>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bg1"/>
          </a:solidFill>
          <a:ln>
            <a:noFill/>
          </a:ln>
        </p:spPr>
        <p:txBody>
          <a:bodyPr lIns="91425" tIns="91425" rIns="91425" bIns="91425" anchor="ctr" anchorCtr="0">
            <a:noAutofit/>
          </a:bodyPr>
          <a:lstStyle/>
          <a:p>
            <a:pPr lvl="0">
              <a:spcBef>
                <a:spcPts val="0"/>
              </a:spcBef>
              <a:buNone/>
            </a:pPr>
            <a:endParaRPr/>
          </a:p>
        </p:txBody>
      </p:sp>
      <p:sp>
        <p:nvSpPr>
          <p:cNvPr id="21"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181" y="2759035"/>
            <a:ext cx="1923507" cy="1737360"/>
          </a:xfrm>
          <a:prstGeom prst="rect">
            <a:avLst/>
          </a:prstGeom>
        </p:spPr>
      </p:pic>
    </p:spTree>
    <p:extLst>
      <p:ext uri="{BB962C8B-B14F-4D97-AF65-F5344CB8AC3E}">
        <p14:creationId xmlns:p14="http://schemas.microsoft.com/office/powerpoint/2010/main" val="1152309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20560" y="1502234"/>
            <a:ext cx="3018320" cy="2414249"/>
          </a:xfrm>
          <a:prstGeom prst="rect">
            <a:avLst/>
          </a:prstGeom>
        </p:spPr>
        <p:txBody>
          <a:bodyPr lIns="68569" tIns="68569" rIns="68569" bIns="68569" anchor="t" anchorCtr="0">
            <a:noAutofit/>
          </a:bodyPr>
          <a:lstStyle/>
          <a:p>
            <a:pPr>
              <a:buNone/>
            </a:pPr>
            <a:r>
              <a:rPr lang="en-US" sz="2400" dirty="0" smtClean="0">
                <a:solidFill>
                  <a:srgbClr val="FFFFFF"/>
                </a:solidFill>
                <a:latin typeface="Century Gothic" panose="020B0502020202020204" pitchFamily="34" charset="0"/>
              </a:rPr>
              <a:t>In </a:t>
            </a:r>
            <a:r>
              <a:rPr lang="en-US" sz="2400" dirty="0">
                <a:solidFill>
                  <a:srgbClr val="FFFFFF"/>
                </a:solidFill>
                <a:latin typeface="Century Gothic" panose="020B0502020202020204" pitchFamily="34" charset="0"/>
              </a:rPr>
              <a:t>1455, Gutenberg produced the first book ever </a:t>
            </a:r>
            <a:r>
              <a:rPr lang="en-US" sz="2400" dirty="0" smtClean="0">
                <a:solidFill>
                  <a:srgbClr val="FFFFFF"/>
                </a:solidFill>
                <a:latin typeface="Century Gothic" panose="020B0502020202020204" pitchFamily="34" charset="0"/>
              </a:rPr>
              <a:t>printed </a:t>
            </a:r>
            <a:r>
              <a:rPr lang="en-US" sz="24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and sold</a:t>
            </a:r>
            <a:r>
              <a:rPr lang="en-US" sz="2400" i="1" dirty="0" smtClean="0">
                <a:solidFill>
                  <a:srgbClr val="FFFFFF"/>
                </a:solidFill>
                <a:latin typeface="Century Gothic" panose="020B0502020202020204" pitchFamily="34" charset="0"/>
              </a:rPr>
              <a:t>:</a:t>
            </a:r>
            <a:r>
              <a:rPr lang="en-US" sz="2400" dirty="0" smtClean="0">
                <a:solidFill>
                  <a:srgbClr val="FFFFFF"/>
                </a:solidFill>
                <a:latin typeface="Century Gothic" panose="020B0502020202020204" pitchFamily="34" charset="0"/>
              </a:rPr>
              <a:t> </a:t>
            </a:r>
            <a:r>
              <a:rPr lang="en-US" sz="2400" dirty="0">
                <a:solidFill>
                  <a:srgbClr val="FFFFFF"/>
                </a:solidFill>
                <a:latin typeface="Century Gothic" panose="020B0502020202020204" pitchFamily="34" charset="0"/>
              </a:rPr>
              <a:t>a Latin language </a:t>
            </a:r>
            <a:r>
              <a:rPr lang="en-US" sz="2400" b="1" dirty="0">
                <a:solidFill>
                  <a:srgbClr val="FFFFFF"/>
                </a:solidFill>
                <a:latin typeface="Century Gothic" panose="020B0502020202020204" pitchFamily="34" charset="0"/>
              </a:rPr>
              <a:t>Bible</a:t>
            </a:r>
            <a:r>
              <a:rPr lang="en-US" sz="2400" dirty="0">
                <a:solidFill>
                  <a:srgbClr val="FFFFFF"/>
                </a:solidFill>
                <a:latin typeface="Century Gothic" panose="020B0502020202020204" pitchFamily="34" charset="0"/>
              </a:rPr>
              <a:t> printed in Mainz, Germany.</a:t>
            </a:r>
          </a:p>
        </p:txBody>
      </p:sp>
      <p:sp>
        <p:nvSpPr>
          <p:cNvPr id="119" name="Shape 119"/>
          <p:cNvSpPr txBox="1">
            <a:spLocks noGrp="1"/>
          </p:cNvSpPr>
          <p:nvPr>
            <p:ph type="body" idx="2"/>
          </p:nvPr>
        </p:nvSpPr>
        <p:spPr>
          <a:xfrm>
            <a:off x="3945954" y="1502234"/>
            <a:ext cx="2757992" cy="2414249"/>
          </a:xfrm>
          <a:prstGeom prst="rect">
            <a:avLst/>
          </a:prstGeom>
        </p:spPr>
        <p:txBody>
          <a:bodyPr lIns="68569" tIns="68569" rIns="68569" bIns="68569" anchor="t" anchorCtr="0">
            <a:noAutofit/>
          </a:bodyPr>
          <a:lstStyle/>
          <a:p>
            <a:pPr>
              <a:buNone/>
            </a:pPr>
            <a:r>
              <a:rPr lang="en-US" sz="2400" dirty="0" smtClean="0">
                <a:solidFill>
                  <a:srgbClr val="FFFFFF"/>
                </a:solidFill>
                <a:latin typeface="Century Gothic" panose="020B0502020202020204" pitchFamily="34" charset="0"/>
              </a:rPr>
              <a:t>Gutenberg’s </a:t>
            </a:r>
            <a:r>
              <a:rPr lang="en-US" sz="2400" dirty="0">
                <a:solidFill>
                  <a:srgbClr val="FFFFFF"/>
                </a:solidFill>
                <a:latin typeface="Century Gothic" panose="020B0502020202020204" pitchFamily="34" charset="0"/>
              </a:rPr>
              <a:t>press created an immediate demand for printed books.</a:t>
            </a:r>
            <a:endParaRPr lang="en" sz="2400" dirty="0">
              <a:solidFill>
                <a:srgbClr val="FFFFFF"/>
              </a:solidFill>
              <a:latin typeface="Century Gothic" panose="020B0502020202020204" pitchFamily="34" charset="0"/>
            </a:endParaRPr>
          </a:p>
        </p:txBody>
      </p:sp>
      <p:sp>
        <p:nvSpPr>
          <p:cNvPr id="5"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
        <p:nvSpPr>
          <p:cNvPr id="8" name="Shape 132"/>
          <p:cNvSpPr txBox="1">
            <a:spLocks/>
          </p:cNvSpPr>
          <p:nvPr/>
        </p:nvSpPr>
        <p:spPr>
          <a:xfrm>
            <a:off x="474975" y="529666"/>
            <a:ext cx="5608869" cy="643050"/>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 sz="4000" dirty="0" smtClean="0">
                <a:solidFill>
                  <a:schemeClr val="bg1"/>
                </a:solidFill>
                <a:latin typeface="+mj-lt"/>
              </a:rPr>
              <a:t>The Printing Press</a:t>
            </a:r>
            <a:endParaRPr lang="en" sz="4000" dirty="0">
              <a:solidFill>
                <a:schemeClr val="bg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724" y="3223260"/>
            <a:ext cx="1920240" cy="1920240"/>
          </a:xfrm>
          <a:prstGeom prst="rect">
            <a:avLst/>
          </a:prstGeom>
          <a:effectLst/>
        </p:spPr>
      </p:pic>
    </p:spTree>
    <p:extLst>
      <p:ext uri="{BB962C8B-B14F-4D97-AF65-F5344CB8AC3E}">
        <p14:creationId xmlns:p14="http://schemas.microsoft.com/office/powerpoint/2010/main" val="752397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095" y="3253480"/>
            <a:ext cx="1825025" cy="395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7" name="Shape 117"/>
          <p:cNvSpPr txBox="1">
            <a:spLocks noGrp="1"/>
          </p:cNvSpPr>
          <p:nvPr>
            <p:ph type="body" idx="1"/>
          </p:nvPr>
        </p:nvSpPr>
        <p:spPr>
          <a:xfrm>
            <a:off x="556212" y="1811146"/>
            <a:ext cx="3365548" cy="2414249"/>
          </a:xfrm>
          <a:prstGeom prst="rect">
            <a:avLst/>
          </a:prstGeom>
        </p:spPr>
        <p:txBody>
          <a:bodyPr lIns="68569" tIns="68569" rIns="68569" bIns="68569" anchor="t" anchorCtr="0">
            <a:noAutofit/>
          </a:bodyPr>
          <a:lstStyle/>
          <a:p>
            <a:pPr>
              <a:buNone/>
            </a:pPr>
            <a:r>
              <a:rPr lang="en-US" sz="2600" dirty="0" smtClean="0">
                <a:solidFill>
                  <a:srgbClr val="FFFFFF"/>
                </a:solidFill>
                <a:latin typeface="Century Gothic" panose="020B0502020202020204" pitchFamily="34" charset="0"/>
              </a:rPr>
              <a:t>Generates billions of dollars for secular parent companies by </a:t>
            </a:r>
            <a:r>
              <a:rPr lang="en-US" sz="2600" b="1" i="1" dirty="0" smtClean="0">
                <a:solidFill>
                  <a:srgbClr val="F54152"/>
                </a:solidFill>
                <a:effectLst>
                  <a:outerShdw blurRad="38100" dist="38100" dir="2700000" algn="tl">
                    <a:srgbClr val="000000">
                      <a:alpha val="43137"/>
                    </a:srgbClr>
                  </a:outerShdw>
                </a:effectLst>
                <a:latin typeface="Century Gothic" panose="020B0502020202020204" pitchFamily="34" charset="0"/>
              </a:rPr>
              <a:t>selling</a:t>
            </a:r>
            <a:r>
              <a:rPr lang="en-US" sz="2600" dirty="0" smtClean="0">
                <a:solidFill>
                  <a:srgbClr val="FFFFFF"/>
                </a:solidFill>
                <a:latin typeface="Century Gothic" panose="020B0502020202020204" pitchFamily="34" charset="0"/>
              </a:rPr>
              <a:t> Bibles and other Christian literature.</a:t>
            </a:r>
            <a:endParaRPr lang="en-US" sz="2600" dirty="0">
              <a:solidFill>
                <a:srgbClr val="FFFFFF"/>
              </a:solidFill>
              <a:latin typeface="Century Gothic" panose="020B0502020202020204" pitchFamily="34" charset="0"/>
            </a:endParaRPr>
          </a:p>
        </p:txBody>
      </p:sp>
      <p:sp>
        <p:nvSpPr>
          <p:cNvPr id="5"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
        <p:nvSpPr>
          <p:cNvPr id="8" name="Shape 132"/>
          <p:cNvSpPr txBox="1">
            <a:spLocks/>
          </p:cNvSpPr>
          <p:nvPr/>
        </p:nvSpPr>
        <p:spPr>
          <a:xfrm>
            <a:off x="479634" y="373825"/>
            <a:ext cx="6383025" cy="643050"/>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 sz="4000" dirty="0" smtClean="0">
                <a:solidFill>
                  <a:schemeClr val="bg1"/>
                </a:solidFill>
                <a:latin typeface="+mj-lt"/>
              </a:rPr>
              <a:t>Christian Publishing Today</a:t>
            </a:r>
            <a:endParaRPr lang="en" sz="4000" dirty="0">
              <a:solidFill>
                <a:schemeClr val="bg1"/>
              </a:solidFill>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958" y="2703358"/>
            <a:ext cx="1825025" cy="395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54062"/>
          <a:stretch/>
        </p:blipFill>
        <p:spPr>
          <a:xfrm>
            <a:off x="4151202" y="3812333"/>
            <a:ext cx="1825025" cy="395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Shape 108"/>
          <p:cNvSpPr/>
          <p:nvPr/>
        </p:nvSpPr>
        <p:spPr>
          <a:xfrm>
            <a:off x="3400211" y="4300850"/>
            <a:ext cx="3177700" cy="41425"/>
          </a:xfrm>
          <a:custGeom>
            <a:avLst/>
            <a:gdLst/>
            <a:ahLst/>
            <a:cxnLst/>
            <a:rect l="0" t="0" r="0" b="0"/>
            <a:pathLst>
              <a:path w="127108" h="1657" extrusionOk="0">
                <a:moveTo>
                  <a:pt x="0" y="1657"/>
                </a:moveTo>
                <a:cubicBezTo>
                  <a:pt x="42249" y="-1531"/>
                  <a:pt x="84738" y="1008"/>
                  <a:pt x="127108" y="1008"/>
                </a:cubicBezTo>
              </a:path>
            </a:pathLst>
          </a:custGeom>
          <a:noFill/>
          <a:ln w="9525" cap="flat" cmpd="sng">
            <a:solidFill>
              <a:srgbClr val="FFFFFF"/>
            </a:solidFill>
            <a:prstDash val="solid"/>
            <a:round/>
            <a:headEnd type="none" w="lg" len="lg"/>
            <a:tailEnd type="none" w="lg" len="lg"/>
          </a:ln>
        </p:spPr>
      </p:sp>
      <p:sp>
        <p:nvSpPr>
          <p:cNvPr id="14" name="Shape 107"/>
          <p:cNvSpPr/>
          <p:nvPr/>
        </p:nvSpPr>
        <p:spPr>
          <a:xfrm>
            <a:off x="3373119" y="4260890"/>
            <a:ext cx="3153375" cy="34500"/>
          </a:xfrm>
          <a:custGeom>
            <a:avLst/>
            <a:gdLst/>
            <a:ahLst/>
            <a:cxnLst/>
            <a:rect l="0" t="0" r="0" b="0"/>
            <a:pathLst>
              <a:path w="126135" h="1380" extrusionOk="0">
                <a:moveTo>
                  <a:pt x="0" y="973"/>
                </a:moveTo>
                <a:cubicBezTo>
                  <a:pt x="29074" y="973"/>
                  <a:pt x="58157" y="273"/>
                  <a:pt x="87224" y="973"/>
                </a:cubicBezTo>
                <a:cubicBezTo>
                  <a:pt x="100194" y="1285"/>
                  <a:pt x="113311" y="1974"/>
                  <a:pt x="126135" y="0"/>
                </a:cubicBezTo>
              </a:path>
            </a:pathLst>
          </a:custGeom>
          <a:noFill/>
          <a:ln w="9525" cap="flat" cmpd="sng">
            <a:solidFill>
              <a:srgbClr val="FFFFFF"/>
            </a:solidFill>
            <a:prstDash val="solid"/>
            <a:round/>
            <a:headEnd type="none" w="lg" len="lg"/>
            <a:tailEnd type="none" w="lg" len="lg"/>
          </a:ln>
        </p:spPr>
      </p:sp>
      <p:sp>
        <p:nvSpPr>
          <p:cNvPr id="7" name="TextBox 6"/>
          <p:cNvSpPr txBox="1"/>
          <p:nvPr/>
        </p:nvSpPr>
        <p:spPr>
          <a:xfrm>
            <a:off x="3497431" y="4307623"/>
            <a:ext cx="3104126" cy="646331"/>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$8,630,000,000 </a:t>
            </a:r>
          </a:p>
          <a:p>
            <a:pPr algn="ctr"/>
            <a:r>
              <a:rPr lang="en-US" sz="800" b="1" dirty="0" smtClean="0">
                <a:solidFill>
                  <a:schemeClr val="bg1"/>
                </a:solidFill>
                <a:latin typeface="Century Gothic" panose="020B0502020202020204" pitchFamily="34" charset="0"/>
              </a:rPr>
              <a:t>fiscal year revenue for 2015</a:t>
            </a:r>
            <a:endParaRPr lang="en-US" sz="800" b="1" dirty="0">
              <a:solidFill>
                <a:schemeClr val="bg1"/>
              </a:solidFill>
              <a:latin typeface="Century Gothic" panose="020B0502020202020204" pitchFamily="34" charset="0"/>
            </a:endParaRPr>
          </a:p>
        </p:txBody>
      </p:sp>
      <p:sp>
        <p:nvSpPr>
          <p:cNvPr id="6" name="Rectangle 5"/>
          <p:cNvSpPr/>
          <p:nvPr/>
        </p:nvSpPr>
        <p:spPr>
          <a:xfrm>
            <a:off x="4157975" y="3803603"/>
            <a:ext cx="1802425" cy="395458"/>
          </a:xfrm>
          <a:prstGeom prst="rect">
            <a:avLst/>
          </a:prstGeom>
          <a:solidFill>
            <a:schemeClr val="bg1"/>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36988"/>
          <a:stretch/>
        </p:blipFill>
        <p:spPr>
          <a:xfrm>
            <a:off x="4134095" y="3830315"/>
            <a:ext cx="1791207" cy="334009"/>
          </a:xfrm>
          <a:prstGeom prst="rect">
            <a:avLst/>
          </a:prstGeom>
          <a:ln>
            <a:noFill/>
          </a:ln>
          <a:effectLst/>
        </p:spPr>
      </p:pic>
      <p:sp>
        <p:nvSpPr>
          <p:cNvPr id="15" name="Shape 10"/>
          <p:cNvSpPr/>
          <p:nvPr/>
        </p:nvSpPr>
        <p:spPr>
          <a:xfrm>
            <a:off x="429256" y="559950"/>
            <a:ext cx="45719" cy="1018235"/>
          </a:xfrm>
          <a:prstGeom prst="rect">
            <a:avLst/>
          </a:prstGeom>
          <a:solidFill>
            <a:srgbClr val="FFFFFF"/>
          </a:solidFill>
          <a:ln>
            <a:noFill/>
          </a:ln>
        </p:spPr>
        <p:txBody>
          <a:bodyPr lIns="68569" tIns="68569" rIns="68569" bIns="68569" anchor="ctr" anchorCtr="0">
            <a:noAutofit/>
          </a:bodyPr>
          <a:lstStyle/>
          <a:p>
            <a:pPr lvl="0" rtl="0">
              <a:spcBef>
                <a:spcPts val="0"/>
              </a:spcBef>
              <a:buNone/>
            </a:pPr>
            <a:endParaRPr sz="1050">
              <a:solidFill>
                <a:srgbClr val="FFFFFF"/>
              </a:solidFill>
            </a:endParaRPr>
          </a:p>
        </p:txBody>
      </p:sp>
    </p:spTree>
    <p:extLst>
      <p:ext uri="{BB962C8B-B14F-4D97-AF65-F5344CB8AC3E}">
        <p14:creationId xmlns:p14="http://schemas.microsoft.com/office/powerpoint/2010/main" val="2863849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490124" y="1594398"/>
            <a:ext cx="3213946" cy="2414249"/>
          </a:xfrm>
          <a:prstGeom prst="rect">
            <a:avLst/>
          </a:prstGeom>
        </p:spPr>
        <p:txBody>
          <a:bodyPr lIns="68569" tIns="68569" rIns="68569" bIns="68569" anchor="t" anchorCtr="0">
            <a:noAutofit/>
          </a:bodyPr>
          <a:lstStyle/>
          <a:p>
            <a:pPr>
              <a:buNone/>
            </a:pPr>
            <a:r>
              <a:rPr lang="en-US" sz="2800" dirty="0" smtClean="0">
                <a:solidFill>
                  <a:srgbClr val="FFFFFF"/>
                </a:solidFill>
                <a:latin typeface="Century Gothic" panose="020B0502020202020204" pitchFamily="34" charset="0"/>
              </a:rPr>
              <a:t>Temple service, sacrifices, and worship were both </a:t>
            </a:r>
            <a:r>
              <a:rPr lang="en-US" sz="2800" b="1" i="1" dirty="0" smtClean="0">
                <a:solidFill>
                  <a:srgbClr val="FFFFFF"/>
                </a:solidFill>
                <a:latin typeface="Century Gothic" panose="020B0502020202020204" pitchFamily="34" charset="0"/>
              </a:rPr>
              <a:t>holy</a:t>
            </a:r>
            <a:r>
              <a:rPr lang="en-US" sz="2800" dirty="0" smtClean="0">
                <a:solidFill>
                  <a:srgbClr val="FFFFFF"/>
                </a:solidFill>
                <a:latin typeface="Century Gothic" panose="020B0502020202020204" pitchFamily="34" charset="0"/>
              </a:rPr>
              <a:t> and </a:t>
            </a:r>
            <a:r>
              <a:rPr lang="en-US" sz="2800" b="1" i="1" dirty="0" smtClean="0">
                <a:solidFill>
                  <a:srgbClr val="FFFFFF"/>
                </a:solidFill>
                <a:latin typeface="Century Gothic" panose="020B0502020202020204" pitchFamily="34" charset="0"/>
              </a:rPr>
              <a:t>sacred</a:t>
            </a:r>
            <a:r>
              <a:rPr lang="en-US" sz="2800" dirty="0" smtClean="0">
                <a:solidFill>
                  <a:srgbClr val="FFFFFF"/>
                </a:solidFill>
                <a:latin typeface="Century Gothic" panose="020B0502020202020204" pitchFamily="34" charset="0"/>
              </a:rPr>
              <a:t>.</a:t>
            </a:r>
          </a:p>
          <a:p>
            <a:pPr>
              <a:buNone/>
            </a:pPr>
            <a:endParaRPr lang="en-US" sz="1400" dirty="0">
              <a:solidFill>
                <a:srgbClr val="FFFFFF"/>
              </a:solidFill>
              <a:latin typeface="Century Gothic" panose="020B0502020202020204" pitchFamily="34" charset="0"/>
            </a:endParaRPr>
          </a:p>
        </p:txBody>
      </p:sp>
      <p:sp>
        <p:nvSpPr>
          <p:cNvPr id="5"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
        <p:nvSpPr>
          <p:cNvPr id="8" name="Shape 132"/>
          <p:cNvSpPr txBox="1">
            <a:spLocks/>
          </p:cNvSpPr>
          <p:nvPr/>
        </p:nvSpPr>
        <p:spPr>
          <a:xfrm>
            <a:off x="454612" y="510873"/>
            <a:ext cx="6146789" cy="643050"/>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 sz="4000" dirty="0" smtClean="0">
                <a:solidFill>
                  <a:schemeClr val="bg1"/>
                </a:solidFill>
                <a:latin typeface="+mj-lt"/>
              </a:rPr>
              <a:t>Biblical Principles (OT) </a:t>
            </a:r>
            <a:endParaRPr lang="en" sz="4000" dirty="0">
              <a:solidFill>
                <a:schemeClr val="bg1"/>
              </a:solidFill>
              <a:latin typeface="+mj-lt"/>
            </a:endParaRPr>
          </a:p>
        </p:txBody>
      </p:sp>
      <p:sp>
        <p:nvSpPr>
          <p:cNvPr id="14" name="Shape 117"/>
          <p:cNvSpPr txBox="1">
            <a:spLocks noGrp="1"/>
          </p:cNvSpPr>
          <p:nvPr>
            <p:ph type="body" idx="1"/>
          </p:nvPr>
        </p:nvSpPr>
        <p:spPr>
          <a:xfrm>
            <a:off x="3600025" y="2286953"/>
            <a:ext cx="3257975" cy="3226647"/>
          </a:xfrm>
          <a:prstGeom prst="rect">
            <a:avLst/>
          </a:prstGeom>
        </p:spPr>
        <p:txBody>
          <a:bodyPr lIns="68569" tIns="68569" rIns="68569" bIns="68569" anchor="t" anchorCtr="0">
            <a:noAutofit/>
          </a:bodyPr>
          <a:lstStyle/>
          <a:p>
            <a:pPr>
              <a:buNone/>
            </a:pPr>
            <a:r>
              <a:rPr lang="en-US" sz="2800" dirty="0">
                <a:solidFill>
                  <a:srgbClr val="FFFFFF"/>
                </a:solidFill>
                <a:latin typeface="Century Gothic" panose="020B0502020202020204" pitchFamily="34" charset="0"/>
              </a:rPr>
              <a:t>The </a:t>
            </a:r>
            <a:r>
              <a:rPr lang="en-US" sz="2800" b="1" i="1" dirty="0">
                <a:solidFill>
                  <a:schemeClr val="bg1"/>
                </a:solidFill>
                <a:latin typeface="Century Gothic" panose="020B0502020202020204" pitchFamily="34" charset="0"/>
              </a:rPr>
              <a:t>mingling</a:t>
            </a:r>
            <a:r>
              <a:rPr lang="en-US" sz="2800" dirty="0">
                <a:solidFill>
                  <a:srgbClr val="FFFFFF"/>
                </a:solidFill>
                <a:latin typeface="Century Gothic" panose="020B0502020202020204" pitchFamily="34" charset="0"/>
              </a:rPr>
              <a:t> of money with the holy things of God brought God’s </a:t>
            </a:r>
            <a:r>
              <a:rPr lang="en-US" sz="2800" b="1" i="1" dirty="0">
                <a:solidFill>
                  <a:srgbClr val="FFFFFF"/>
                </a:solidFill>
                <a:latin typeface="Century Gothic" panose="020B0502020202020204" pitchFamily="34" charset="0"/>
              </a:rPr>
              <a:t>judgment </a:t>
            </a:r>
            <a:r>
              <a:rPr lang="en-US" sz="2800" dirty="0">
                <a:solidFill>
                  <a:srgbClr val="FFFFFF"/>
                </a:solidFill>
                <a:latin typeface="Century Gothic" panose="020B0502020202020204" pitchFamily="34" charset="0"/>
              </a:rPr>
              <a:t>upon the people.</a:t>
            </a:r>
          </a:p>
          <a:p>
            <a:pPr>
              <a:buNone/>
            </a:pPr>
            <a:endParaRPr lang="en-US" sz="14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113147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33319" y="1323461"/>
            <a:ext cx="5909724" cy="2414249"/>
          </a:xfrm>
          <a:prstGeom prst="rect">
            <a:avLst/>
          </a:prstGeom>
        </p:spPr>
        <p:txBody>
          <a:bodyPr lIns="68569" tIns="68569" rIns="68569" bIns="68569" anchor="t" anchorCtr="0">
            <a:noAutofit/>
          </a:bodyPr>
          <a:lstStyle/>
          <a:p>
            <a:pPr>
              <a:buNone/>
            </a:pPr>
            <a:r>
              <a:rPr lang="en-US" sz="2300" dirty="0" smtClean="0">
                <a:solidFill>
                  <a:schemeClr val="bg1"/>
                </a:solidFill>
                <a:latin typeface="Century Gothic" panose="020B0502020202020204" pitchFamily="34" charset="0"/>
              </a:rPr>
              <a:t>Then </a:t>
            </a:r>
            <a:r>
              <a:rPr lang="en-US" sz="2300" b="1" dirty="0">
                <a:solidFill>
                  <a:schemeClr val="bg1"/>
                </a:solidFill>
                <a:latin typeface="Century Gothic" panose="020B0502020202020204" pitchFamily="34" charset="0"/>
              </a:rPr>
              <a:t>Jesus</a:t>
            </a:r>
            <a:r>
              <a:rPr lang="en-US" sz="2300" dirty="0">
                <a:solidFill>
                  <a:schemeClr val="bg1"/>
                </a:solidFill>
                <a:latin typeface="Century Gothic" panose="020B0502020202020204" pitchFamily="34" charset="0"/>
              </a:rPr>
              <a:t> went into the temple of </a:t>
            </a:r>
            <a:r>
              <a:rPr lang="en-US" sz="2300" dirty="0" smtClean="0">
                <a:solidFill>
                  <a:schemeClr val="bg1"/>
                </a:solidFill>
                <a:latin typeface="Century Gothic" panose="020B0502020202020204" pitchFamily="34" charset="0"/>
              </a:rPr>
              <a:t>God and </a:t>
            </a:r>
            <a:r>
              <a:rPr lang="en-US" sz="2300" i="1" u="sng" dirty="0">
                <a:solidFill>
                  <a:schemeClr val="bg1"/>
                </a:solidFill>
                <a:latin typeface="Century Gothic" panose="020B0502020202020204" pitchFamily="34" charset="0"/>
              </a:rPr>
              <a:t>drove out</a:t>
            </a:r>
            <a:r>
              <a:rPr lang="en-US" sz="2300" i="1" dirty="0">
                <a:solidFill>
                  <a:schemeClr val="bg1"/>
                </a:solidFill>
                <a:latin typeface="Century Gothic" panose="020B0502020202020204" pitchFamily="34" charset="0"/>
              </a:rPr>
              <a:t> </a:t>
            </a:r>
            <a:r>
              <a:rPr lang="en-US" sz="2300" dirty="0">
                <a:solidFill>
                  <a:schemeClr val="bg1"/>
                </a:solidFill>
                <a:latin typeface="Century Gothic" panose="020B0502020202020204" pitchFamily="34" charset="0"/>
              </a:rPr>
              <a:t>all those who </a:t>
            </a:r>
            <a:r>
              <a:rPr lang="en-US" sz="2300" b="1" dirty="0">
                <a:solidFill>
                  <a:schemeClr val="bg1"/>
                </a:solidFill>
                <a:latin typeface="Century Gothic" panose="020B0502020202020204" pitchFamily="34" charset="0"/>
              </a:rPr>
              <a:t>bought</a:t>
            </a:r>
            <a:r>
              <a:rPr lang="en-US" sz="2300" dirty="0">
                <a:solidFill>
                  <a:schemeClr val="bg1"/>
                </a:solidFill>
                <a:latin typeface="Century Gothic" panose="020B0502020202020204" pitchFamily="34" charset="0"/>
              </a:rPr>
              <a:t> and </a:t>
            </a:r>
            <a:r>
              <a:rPr lang="en-US" sz="2300" b="1" dirty="0">
                <a:solidFill>
                  <a:schemeClr val="bg1"/>
                </a:solidFill>
                <a:latin typeface="Century Gothic" panose="020B0502020202020204" pitchFamily="34" charset="0"/>
              </a:rPr>
              <a:t>sold</a:t>
            </a:r>
            <a:r>
              <a:rPr lang="en-US" sz="2300" dirty="0">
                <a:solidFill>
                  <a:schemeClr val="bg1"/>
                </a:solidFill>
                <a:latin typeface="Century Gothic" panose="020B0502020202020204" pitchFamily="34" charset="0"/>
              </a:rPr>
              <a:t> in the temple, and </a:t>
            </a:r>
            <a:r>
              <a:rPr lang="en-US" sz="2300" u="sng" dirty="0">
                <a:solidFill>
                  <a:schemeClr val="bg1"/>
                </a:solidFill>
                <a:latin typeface="Century Gothic" panose="020B0502020202020204" pitchFamily="34" charset="0"/>
              </a:rPr>
              <a:t>overturned</a:t>
            </a:r>
            <a:r>
              <a:rPr lang="en-US" sz="2300" dirty="0">
                <a:solidFill>
                  <a:schemeClr val="bg1"/>
                </a:solidFill>
                <a:latin typeface="Century Gothic" panose="020B0502020202020204" pitchFamily="34" charset="0"/>
              </a:rPr>
              <a:t> the tables of the money changers and the seats of those who sold doves. </a:t>
            </a:r>
            <a:r>
              <a:rPr lang="en-US" sz="2300" dirty="0" smtClean="0">
                <a:solidFill>
                  <a:schemeClr val="bg1"/>
                </a:solidFill>
                <a:latin typeface="Century Gothic" panose="020B0502020202020204" pitchFamily="34" charset="0"/>
              </a:rPr>
              <a:t>And </a:t>
            </a:r>
            <a:r>
              <a:rPr lang="en-US" sz="2300" dirty="0">
                <a:solidFill>
                  <a:schemeClr val="bg1"/>
                </a:solidFill>
                <a:latin typeface="Century Gothic" panose="020B0502020202020204" pitchFamily="34" charset="0"/>
              </a:rPr>
              <a:t>He said to them, “It is written, ‘My house shall be called a house of prayer</a:t>
            </a:r>
            <a:r>
              <a:rPr lang="en-US" sz="2300" dirty="0" smtClean="0">
                <a:solidFill>
                  <a:schemeClr val="bg1"/>
                </a:solidFill>
                <a:latin typeface="Century Gothic" panose="020B0502020202020204" pitchFamily="34" charset="0"/>
              </a:rPr>
              <a:t>,’ but </a:t>
            </a:r>
            <a:r>
              <a:rPr lang="en-US" sz="2300" dirty="0">
                <a:solidFill>
                  <a:schemeClr val="bg1"/>
                </a:solidFill>
                <a:latin typeface="Century Gothic" panose="020B0502020202020204" pitchFamily="34" charset="0"/>
              </a:rPr>
              <a:t>you have made it a ‘den of </a:t>
            </a:r>
            <a:r>
              <a:rPr lang="en-US" sz="2300" dirty="0" smtClean="0">
                <a:solidFill>
                  <a:schemeClr val="bg1"/>
                </a:solidFill>
                <a:latin typeface="Century Gothic" panose="020B0502020202020204" pitchFamily="34" charset="0"/>
              </a:rPr>
              <a:t>thieves.’”</a:t>
            </a:r>
          </a:p>
          <a:p>
            <a:pPr>
              <a:buNone/>
            </a:pPr>
            <a:endParaRPr lang="en-US" sz="800" dirty="0" smtClean="0">
              <a:solidFill>
                <a:schemeClr val="bg1"/>
              </a:solidFill>
              <a:latin typeface="Century Gothic" panose="020B0502020202020204" pitchFamily="34" charset="0"/>
            </a:endParaRPr>
          </a:p>
          <a:p>
            <a:pPr>
              <a:buNone/>
            </a:pPr>
            <a:r>
              <a:rPr lang="en-US" sz="2400" dirty="0">
                <a:solidFill>
                  <a:schemeClr val="bg1"/>
                </a:solidFill>
                <a:latin typeface="Century Gothic" panose="020B0502020202020204" pitchFamily="34" charset="0"/>
              </a:rPr>
              <a:t> </a:t>
            </a:r>
            <a:r>
              <a:rPr lang="en-US" sz="2400" dirty="0" smtClean="0">
                <a:solidFill>
                  <a:schemeClr val="bg1"/>
                </a:solidFill>
                <a:latin typeface="Century Gothic" panose="020B0502020202020204" pitchFamily="34" charset="0"/>
              </a:rPr>
              <a:t>                                 —</a:t>
            </a:r>
            <a:r>
              <a:rPr lang="en-US" sz="2200" dirty="0" smtClean="0">
                <a:solidFill>
                  <a:schemeClr val="bg1"/>
                </a:solidFill>
                <a:latin typeface="Century Gothic" panose="020B0502020202020204" pitchFamily="34" charset="0"/>
              </a:rPr>
              <a:t>Matthew 21:12–13</a:t>
            </a:r>
            <a:endParaRPr lang="en-US" sz="2200" dirty="0">
              <a:solidFill>
                <a:schemeClr val="bg1"/>
              </a:solidFill>
              <a:latin typeface="Century Gothic" panose="020B0502020202020204" pitchFamily="34" charset="0"/>
            </a:endParaRPr>
          </a:p>
        </p:txBody>
      </p:sp>
      <p:sp>
        <p:nvSpPr>
          <p:cNvPr id="5" name="Shape 46"/>
          <p:cNvSpPr/>
          <p:nvPr/>
        </p:nvSpPr>
        <p:spPr>
          <a:xfrm>
            <a:off x="434250" y="579001"/>
            <a:ext cx="40725" cy="675599"/>
          </a:xfrm>
          <a:prstGeom prst="rect">
            <a:avLst/>
          </a:prstGeom>
          <a:solidFill>
            <a:srgbClr val="FFFFFF"/>
          </a:solidFill>
          <a:ln>
            <a:noFill/>
          </a:ln>
        </p:spPr>
        <p:txBody>
          <a:bodyPr lIns="68569" tIns="68569" rIns="68569" bIns="68569" anchor="ctr" anchorCtr="0">
            <a:noAutofit/>
          </a:bodyPr>
          <a:lstStyle/>
          <a:p>
            <a:pPr lvl="0">
              <a:spcBef>
                <a:spcPts val="0"/>
              </a:spcBef>
              <a:buNone/>
            </a:pPr>
            <a:endParaRPr sz="1050">
              <a:solidFill>
                <a:srgbClr val="FFFFFF"/>
              </a:solidFill>
            </a:endParaRPr>
          </a:p>
        </p:txBody>
      </p:sp>
      <p:sp>
        <p:nvSpPr>
          <p:cNvPr id="8" name="Shape 132"/>
          <p:cNvSpPr txBox="1">
            <a:spLocks/>
          </p:cNvSpPr>
          <p:nvPr/>
        </p:nvSpPr>
        <p:spPr>
          <a:xfrm>
            <a:off x="474975" y="512567"/>
            <a:ext cx="6444815" cy="643050"/>
          </a:xfrm>
          <a:prstGeom prst="rect">
            <a:avLst/>
          </a:prstGeom>
          <a:noFill/>
          <a:ln>
            <a:noFill/>
          </a:ln>
        </p:spPr>
        <p:txBody>
          <a:bodyPr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a:solidFill>
                  <a:srgbClr val="000000"/>
                </a:solidFill>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 sz="4000" dirty="0" smtClean="0">
                <a:solidFill>
                  <a:schemeClr val="bg1"/>
                </a:solidFill>
                <a:latin typeface="+mj-lt"/>
              </a:rPr>
              <a:t>Biblical Principles (NT) </a:t>
            </a:r>
            <a:endParaRPr lang="en" sz="4000" dirty="0">
              <a:solidFill>
                <a:schemeClr val="bg1"/>
              </a:solidFill>
              <a:latin typeface="+mj-lt"/>
            </a:endParaRPr>
          </a:p>
        </p:txBody>
      </p:sp>
    </p:spTree>
    <p:extLst>
      <p:ext uri="{BB962C8B-B14F-4D97-AF65-F5344CB8AC3E}">
        <p14:creationId xmlns:p14="http://schemas.microsoft.com/office/powerpoint/2010/main" val="1258222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Fide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4050</TotalTime>
  <Words>1341</Words>
  <Application>Microsoft Office PowerPoint</Application>
  <PresentationFormat>Custom</PresentationFormat>
  <Paragraphs>187</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Microsoft Sans Serif</vt:lpstr>
      <vt:lpstr>Century Gothic</vt:lpstr>
      <vt:lpstr>Titillium Web</vt:lpstr>
      <vt:lpstr>Times New Roman</vt:lpstr>
      <vt:lpstr>Arial</vt:lpstr>
      <vt:lpstr>Fidele template</vt:lpstr>
      <vt:lpstr>FirstLove Publications</vt:lpstr>
      <vt:lpstr>Discussion Points</vt:lpstr>
      <vt:lpstr>1 Our Distinct Philosophy</vt:lpstr>
      <vt:lpstr>Mission Statement</vt:lpstr>
      <vt:lpstr>The Printing Press</vt:lpstr>
      <vt:lpstr>PowerPoint Presentation</vt:lpstr>
      <vt:lpstr>PowerPoint Presentation</vt:lpstr>
      <vt:lpstr>PowerPoint Presentation</vt:lpstr>
      <vt:lpstr>PowerPoint Presentation</vt:lpstr>
      <vt:lpstr>PowerPoint Presentation</vt:lpstr>
      <vt:lpstr>PowerPoint Presentation</vt:lpstr>
      <vt:lpstr>HOW?</vt:lpstr>
      <vt:lpstr>Faith Ministry</vt:lpstr>
      <vt:lpstr>PowerPoint Presentation</vt:lpstr>
      <vt:lpstr>PowerPoint Presentation</vt:lpstr>
      <vt:lpstr>WHY? </vt:lpstr>
      <vt:lpstr>2 History of FLP</vt:lpstr>
      <vt:lpstr>Beginnings</vt:lpstr>
      <vt:lpstr>A Biblical Name</vt:lpstr>
      <vt:lpstr>Our Locations</vt:lpstr>
      <vt:lpstr>3 Types of Literature</vt:lpstr>
      <vt:lpstr>5 Categories</vt:lpstr>
      <vt:lpstr>4 By The Numbers</vt:lpstr>
      <vt:lpstr>PowerPoint Presentation</vt:lpstr>
      <vt:lpstr>PowerPoint Presentation</vt:lpstr>
      <vt:lpstr>5 FirstLove Missions</vt:lpstr>
      <vt:lpstr>2 Ministries In 1</vt:lpstr>
      <vt:lpstr>Mission Statement</vt:lpstr>
      <vt:lpstr>FirstLove Missions</vt:lpstr>
      <vt:lpstr>FirstLove Missions</vt:lpstr>
      <vt:lpstr>Translated Works</vt:lpstr>
      <vt:lpstr>PowerPoint Presentation</vt:lpstr>
      <vt:lpstr>5 Places of Operations</vt:lpstr>
      <vt:lpstr>Local Missions</vt:lpstr>
      <vt:lpstr>Literature &amp; Street Evangelism</vt:lpstr>
      <vt:lpstr>Literature &amp; Street Evangelism</vt:lpstr>
      <vt:lpstr>India Missions</vt:lpstr>
      <vt:lpstr>India Missions</vt:lpstr>
      <vt:lpstr>Philippines Missions</vt:lpstr>
      <vt:lpstr>Philippines  Missions</vt:lpstr>
      <vt:lpstr>Nigeria Missions</vt:lpstr>
      <vt:lpstr>Nigeria Missions</vt:lpstr>
      <vt:lpstr>Nepal Missions</vt:lpstr>
      <vt:lpstr>Nepal Missions</vt:lpstr>
      <vt:lpstr>Our Future</vt:lpstr>
      <vt:lpstr>Donations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Adam</cp:lastModifiedBy>
  <cp:revision>287</cp:revision>
  <dcterms:modified xsi:type="dcterms:W3CDTF">2017-08-07T23:35:17Z</dcterms:modified>
</cp:coreProperties>
</file>